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sey Minton" initials="LM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8-18T10:43:33.625" idx="6">
    <p:pos x="2693" y="-397"/>
    <p:text>add periods after bullets</p:text>
    <p:extLst mod="1"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8-18T10:44:33.915" idx="7">
    <p:pos x="3101" y="-286"/>
    <p:text>INR stands for International Normalised Ratio</p:text>
    <p:extLst mod="1">
      <p:ext uri="{C676402C-5697-4E1C-873F-D02D1690AC5C}">
        <p15:threadingInfo xmlns:p15="http://schemas.microsoft.com/office/powerpoint/2012/main" timeZoneBias="300"/>
      </p:ext>
    </p:extLst>
  </p:cm>
  <p:cm authorId="1" dt="2016-08-18T10:45:05.514" idx="8">
    <p:pos x="2392" y="-325"/>
    <p:text>add colons in the times</p:text>
    <p:extLst mod="1"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5CEAF-1BC6-4FBE-A616-3DAFD9BCEEFE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593E8-9B32-4EA8-82A2-0E54641B2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4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24930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9242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17893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93309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85829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87917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23230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32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2014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87980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2772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7535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067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065337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110922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94677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397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02342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27923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6891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08503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08434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68337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80C0-63DF-44B6-9853-6B1631FA48B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6357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9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31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25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6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8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35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62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35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63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3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12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46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85000"/>
              <a:lumOff val="15000"/>
            </a:schemeClr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A_AIS_CaseStudies_Slide1_Slide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1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8288" y="4067286"/>
            <a:ext cx="3650273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STUDY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1 &amp;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1935" y="4403204"/>
            <a:ext cx="5298494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Courtesy of: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Mitchell S.V.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Elkind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, MD, Columbia University and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Shadi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Yaghi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, MD. Brown University</a:t>
            </a:r>
            <a:endParaRPr kumimoji="0" lang="en-US" sz="26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38865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A_AIS_CaseStudies_Slide1_Slide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1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8288" y="4067286"/>
            <a:ext cx="3650273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STUDY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3 &amp;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1935" y="4484847"/>
            <a:ext cx="5298494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Courtesy of: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Brian L. Hoh, MD, University of Florida</a:t>
            </a:r>
            <a:endParaRPr kumimoji="0" lang="en-US" sz="26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2435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Image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8346" y="4635643"/>
            <a:ext cx="5639699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CASE 3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6483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3: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MS PGothic" charset="0"/>
                <a:cs typeface="Arial Black"/>
              </a:rPr>
              <a:t>ACUTE LEFT M1 OCCLUSION TREATED 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MS PGothic" charset="0"/>
                <a:cs typeface="Arial Black"/>
              </a:rPr>
              <a:t>WITH MECHANICAL THROMBECTOMY WITH NO IV TPA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4965" y="1642897"/>
            <a:ext cx="1094527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The patient is a 65 year old woman who had a laparoscopic cholecystectomy 3 days prior.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She was last seen normal at 10pm before sleep.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She awoke at 2am and was discovered by her husband to have aphasia and right hemiplegia.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She was brought by EMS to the ED at 3:15 am.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She was not eligible for Alteplase IV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tPA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 because of her wakeup stroke and recent surgery.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Her NIHSS was 19.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	</a:t>
            </a:r>
          </a:p>
        </p:txBody>
      </p:sp>
      <p:sp>
        <p:nvSpPr>
          <p:cNvPr id="16" name="Oval 15"/>
          <p:cNvSpPr/>
          <p:nvPr/>
        </p:nvSpPr>
        <p:spPr>
          <a:xfrm>
            <a:off x="760892" y="174478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8"/>
          <p:cNvSpPr/>
          <p:nvPr/>
        </p:nvSpPr>
        <p:spPr>
          <a:xfrm>
            <a:off x="760892" y="2079117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60892" y="2724233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60892" y="3042612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60892" y="3378318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60892" y="2412183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537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3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pic>
        <p:nvPicPr>
          <p:cNvPr id="11" name="Picture 2" descr="cf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063" y="1753755"/>
            <a:ext cx="3779778" cy="396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f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307" y="1742265"/>
            <a:ext cx="3829958" cy="397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77362" y="5823861"/>
            <a:ext cx="612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1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582846" y="3673323"/>
            <a:ext cx="292416" cy="3253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9551898" y="3392145"/>
            <a:ext cx="230728" cy="3386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48724" y="1624755"/>
            <a:ext cx="255807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The CTA shows an occlusion of the left MCA stem.</a:t>
            </a:r>
          </a:p>
        </p:txBody>
      </p:sp>
      <p:sp>
        <p:nvSpPr>
          <p:cNvPr id="19" name="Oval 18"/>
          <p:cNvSpPr/>
          <p:nvPr/>
        </p:nvSpPr>
        <p:spPr>
          <a:xfrm>
            <a:off x="878193" y="174478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947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3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9689" y="5823861"/>
            <a:ext cx="62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2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1" descr="cf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173" y="1747993"/>
            <a:ext cx="5991334" cy="399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31259" y="1762181"/>
            <a:ext cx="580915" cy="3897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5761556" y="1762180"/>
            <a:ext cx="1042948" cy="3897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72607" y="1768426"/>
            <a:ext cx="1042948" cy="18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05663" y="1770542"/>
            <a:ext cx="1042948" cy="18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25304" y="1757945"/>
            <a:ext cx="1042948" cy="3897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301676" y="1760132"/>
            <a:ext cx="892175" cy="2771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00133" y="3717981"/>
            <a:ext cx="1606902" cy="3897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73687" y="3623733"/>
            <a:ext cx="1042948" cy="2592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06537" y="3410404"/>
            <a:ext cx="1002525" cy="311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81333" y="3576167"/>
            <a:ext cx="1655585" cy="5216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91411" y="3411290"/>
            <a:ext cx="1130240" cy="2029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80827" y="3454859"/>
            <a:ext cx="912581" cy="311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295327" y="3585580"/>
            <a:ext cx="912581" cy="3831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823435" y="3367017"/>
            <a:ext cx="382037" cy="311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287792" y="5429250"/>
            <a:ext cx="488950" cy="2931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715485" y="5359400"/>
            <a:ext cx="488950" cy="1862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74186" y="5441952"/>
            <a:ext cx="731307" cy="2931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876101" y="5378450"/>
            <a:ext cx="488950" cy="1862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482402" y="5429250"/>
            <a:ext cx="899598" cy="2931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985918" y="5331883"/>
            <a:ext cx="488950" cy="1862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94850" y="5431367"/>
            <a:ext cx="1159949" cy="2942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248135" y="3671535"/>
            <a:ext cx="629172" cy="395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247077" y="3386667"/>
            <a:ext cx="384190" cy="5482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497458" y="1624755"/>
            <a:ext cx="2558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CT perfusion study shows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hypoperfusion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of the left MCA territory.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	</a:t>
            </a:r>
          </a:p>
        </p:txBody>
      </p:sp>
      <p:sp>
        <p:nvSpPr>
          <p:cNvPr id="36" name="Oval 35"/>
          <p:cNvSpPr/>
          <p:nvPr/>
        </p:nvSpPr>
        <p:spPr>
          <a:xfrm>
            <a:off x="1301527" y="174478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239669" y="5331002"/>
            <a:ext cx="629172" cy="395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472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3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57578" y="5823861"/>
            <a:ext cx="62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3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1" descr="cf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794" y="1605646"/>
            <a:ext cx="3088222" cy="416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08676" y="1615684"/>
            <a:ext cx="34065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The angiogram confirmed occlusion of the left MCA.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She was taken emergently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to the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neuroendovascular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 suite.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	</a:t>
            </a:r>
          </a:p>
        </p:txBody>
      </p:sp>
      <p:sp>
        <p:nvSpPr>
          <p:cNvPr id="9" name="Oval 8"/>
          <p:cNvSpPr/>
          <p:nvPr/>
        </p:nvSpPr>
        <p:spPr>
          <a:xfrm>
            <a:off x="1994602" y="174478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94602" y="2362188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208446" y="3630989"/>
            <a:ext cx="292416" cy="3253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0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3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8" y="5823861"/>
            <a:ext cx="62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4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1676" y="1624755"/>
            <a:ext cx="30346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Mechanical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thrombectomy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 with stent retriever 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suction aspiration was performed with successful TICI (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Thrombolysis in Cerebral Infarction) 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3 revascularization.</a:t>
            </a:r>
            <a:endParaRPr kumimoji="0" lang="en-US" sz="21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MS PGothic" charset="0"/>
              <a:cs typeface="Arial Narro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	</a:t>
            </a:r>
          </a:p>
        </p:txBody>
      </p:sp>
      <p:pic>
        <p:nvPicPr>
          <p:cNvPr id="12" name="Picture 3" descr="cf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03" y="1585687"/>
            <a:ext cx="2914269" cy="418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f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472" y="1585687"/>
            <a:ext cx="4183742" cy="418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615745" y="174478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7615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7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3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2215" y="5823861"/>
            <a:ext cx="62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5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2658" y="1624755"/>
            <a:ext cx="30346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The diffusion-weighted MRI scans show no infarction.</a:t>
            </a:r>
            <a:endParaRPr kumimoji="0" lang="en-US" sz="2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MS PGothic" charset="0"/>
              <a:cs typeface="Arial Narro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She had a full recovery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and was discharged home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3 days later.</a:t>
            </a:r>
            <a:endParaRPr kumimoji="0" lang="en-US" sz="21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MS PGothic" charset="0"/>
              <a:cs typeface="Arial Narro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	</a:t>
            </a:r>
          </a:p>
        </p:txBody>
      </p:sp>
      <p:sp>
        <p:nvSpPr>
          <p:cNvPr id="15" name="Oval 14"/>
          <p:cNvSpPr/>
          <p:nvPr/>
        </p:nvSpPr>
        <p:spPr>
          <a:xfrm>
            <a:off x="996727" y="174478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Picture 1" descr="cf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921" y="1459146"/>
            <a:ext cx="2112510" cy="214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f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590" y="1459146"/>
            <a:ext cx="2113886" cy="214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f1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776" y="1459146"/>
            <a:ext cx="2112509" cy="214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cf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921" y="3652164"/>
            <a:ext cx="2112510" cy="214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cf1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920" y="3657154"/>
            <a:ext cx="2134280" cy="216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cf2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590" y="3657154"/>
            <a:ext cx="2113886" cy="214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996727" y="2379132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662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A_AIS_ProfessionalGuide_Image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8346" y="4635643"/>
            <a:ext cx="5639699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CASE 4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746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45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4: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MS PGothic" charset="0"/>
                <a:cs typeface="Arial Black"/>
              </a:rPr>
              <a:t>ACUTE RIGHT M1 OCCLUSION TREATED WITH MECHANICAL THROMBECTOMY AFTER “DRIP &amp; SHIP” IV TPA </a:t>
            </a:r>
            <a:endParaRPr kumimoji="0" lang="en-US" sz="2600" b="0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8822" y="1642897"/>
            <a:ext cx="10945279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The patient is a 38 year old man who developed sudden left hemiparesis.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He was taken to his local hospital ED.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After a telephone consultation with a stroke neurologist, he was given Alteplase IV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tPA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. Needle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time was 1 hour 30 min after symptom onset.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He was then transferred to a comprehensive stroke center (“drip and ship”).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On arrival to our ED, his NIHSS was 11.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	</a:t>
            </a:r>
          </a:p>
        </p:txBody>
      </p:sp>
      <p:sp>
        <p:nvSpPr>
          <p:cNvPr id="9" name="Oval 8"/>
          <p:cNvSpPr/>
          <p:nvPr/>
        </p:nvSpPr>
        <p:spPr>
          <a:xfrm>
            <a:off x="1504749" y="174478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04749" y="2075542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04749" y="239304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04749" y="3029858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04749" y="3361871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023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Imag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8346" y="4635643"/>
            <a:ext cx="5639699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CASE 1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4860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4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1177" y="5823861"/>
            <a:ext cx="612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1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Picture 2" descr="passmore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61" y="1444853"/>
            <a:ext cx="4826571" cy="43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71150" y="1624755"/>
            <a:ext cx="22109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CTA showed right MCA occlusion.	</a:t>
            </a:r>
          </a:p>
        </p:txBody>
      </p:sp>
      <p:sp>
        <p:nvSpPr>
          <p:cNvPr id="7" name="Oval 6"/>
          <p:cNvSpPr/>
          <p:nvPr/>
        </p:nvSpPr>
        <p:spPr>
          <a:xfrm>
            <a:off x="2275218" y="174478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434668" y="3640667"/>
            <a:ext cx="274246" cy="3157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71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4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</a:p>
        </p:txBody>
      </p:sp>
      <p:pic>
        <p:nvPicPr>
          <p:cNvPr id="7" name="Picture 1" descr="passmore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798" y="1751153"/>
            <a:ext cx="6014402" cy="400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31259" y="1762181"/>
            <a:ext cx="580915" cy="3897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5761556" y="1762180"/>
            <a:ext cx="1042948" cy="3897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72607" y="1768425"/>
            <a:ext cx="1042948" cy="255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05663" y="1770541"/>
            <a:ext cx="1042948" cy="2529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25304" y="1757945"/>
            <a:ext cx="1042948" cy="3897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27077" y="1760132"/>
            <a:ext cx="892175" cy="2771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00133" y="3717981"/>
            <a:ext cx="1606902" cy="3897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96467" y="3598334"/>
            <a:ext cx="920168" cy="293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35133" y="3410404"/>
            <a:ext cx="773929" cy="311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81333" y="3576167"/>
            <a:ext cx="1655585" cy="5216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91411" y="3411290"/>
            <a:ext cx="1130240" cy="2029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80827" y="3454859"/>
            <a:ext cx="912581" cy="311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295327" y="3585579"/>
            <a:ext cx="912581" cy="4614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823435" y="3367017"/>
            <a:ext cx="382037" cy="311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287792" y="5429250"/>
            <a:ext cx="488950" cy="2931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723952" y="5359400"/>
            <a:ext cx="488950" cy="1862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474186" y="5450419"/>
            <a:ext cx="731307" cy="2931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76101" y="5378450"/>
            <a:ext cx="488950" cy="1862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82402" y="5454651"/>
            <a:ext cx="1077398" cy="2931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985918" y="5331883"/>
            <a:ext cx="488950" cy="1862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494850" y="5456768"/>
            <a:ext cx="1159949" cy="2942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248135" y="3671535"/>
            <a:ext cx="629172" cy="395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247077" y="3386667"/>
            <a:ext cx="384190" cy="5482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97458" y="1624755"/>
            <a:ext cx="255807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CT perfusion images show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hypoperfusion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to the right hemisphere.	</a:t>
            </a:r>
          </a:p>
        </p:txBody>
      </p:sp>
      <p:sp>
        <p:nvSpPr>
          <p:cNvPr id="33" name="Oval 32"/>
          <p:cNvSpPr/>
          <p:nvPr/>
        </p:nvSpPr>
        <p:spPr>
          <a:xfrm>
            <a:off x="1301527" y="174478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39669" y="5356403"/>
            <a:ext cx="629172" cy="395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397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4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57578" y="5823861"/>
            <a:ext cx="62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3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8676" y="1615684"/>
            <a:ext cx="340653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Angiography confirmed right MCA occlusion.</a:t>
            </a:r>
            <a:endParaRPr kumimoji="0" lang="en-US" sz="2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MS PGothic" charset="0"/>
              <a:cs typeface="Arial Narro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He was taken emergently to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the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neuroendovascular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 suite.</a:t>
            </a:r>
            <a:endParaRPr kumimoji="0" lang="en-US" sz="21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MS PGothic" charset="0"/>
              <a:cs typeface="Arial Narro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	</a:t>
            </a:r>
          </a:p>
        </p:txBody>
      </p:sp>
      <p:sp>
        <p:nvSpPr>
          <p:cNvPr id="9" name="Oval 8"/>
          <p:cNvSpPr/>
          <p:nvPr/>
        </p:nvSpPr>
        <p:spPr>
          <a:xfrm>
            <a:off x="1994602" y="174478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2" descr="passmore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828" y="1603722"/>
            <a:ext cx="3103671" cy="416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994602" y="2362200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9895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4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5435" y="5823861"/>
            <a:ext cx="62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4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1676" y="1624755"/>
            <a:ext cx="303461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Mechanical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thrombectomy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 with stent retriever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and suction aspiration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was performed.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There was excellent recanalization of the MCA (image on the right).	</a:t>
            </a:r>
          </a:p>
        </p:txBody>
      </p:sp>
      <p:sp>
        <p:nvSpPr>
          <p:cNvPr id="15" name="Oval 14"/>
          <p:cNvSpPr/>
          <p:nvPr/>
        </p:nvSpPr>
        <p:spPr>
          <a:xfrm>
            <a:off x="615745" y="174478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1" descr="Passmore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357" y="1591128"/>
            <a:ext cx="4185557" cy="418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assmore0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741" y="1591128"/>
            <a:ext cx="3175540" cy="418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615745" y="3014132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2365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4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57578" y="5823861"/>
            <a:ext cx="62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5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8676" y="1615684"/>
            <a:ext cx="34065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He had a full recovery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and was discharged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MS PGothic" charset="0"/>
                <a:cs typeface="Arial Narrow"/>
              </a:rPr>
              <a:t>home 5 days later.</a:t>
            </a:r>
            <a:endParaRPr kumimoji="0" lang="en-US" sz="21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MS PGothic" charset="0"/>
              <a:cs typeface="Arial Narro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	</a:t>
            </a:r>
          </a:p>
        </p:txBody>
      </p:sp>
      <p:sp>
        <p:nvSpPr>
          <p:cNvPr id="9" name="Oval 8"/>
          <p:cNvSpPr/>
          <p:nvPr/>
        </p:nvSpPr>
        <p:spPr>
          <a:xfrm>
            <a:off x="1994602" y="174478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" name="Picture 2" descr="passmore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82" y="1597025"/>
            <a:ext cx="4117504" cy="417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2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Slide1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8288" y="4067286"/>
            <a:ext cx="3650273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STUDY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1649" y="4484847"/>
            <a:ext cx="5416422" cy="1151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Courtesy of: Donald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Frei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, MD,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Michelle Whaley, MSN, CNS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,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Swedish Medical Center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5298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5: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LEFT INTERNAL 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CAROTID OCCLUSION</a:t>
            </a: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4966" y="1642897"/>
            <a:ext cx="956434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This patient is a 66-year-old man, living in a rural community without hospital-based emergency services, who experienced sudden onset aphasia and dysarthria that was witnessed by his daughter. Local EMS arrived on the scene within 15 minutes, recognized the signs of stroke,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and requested flight transport to a comprehensive stroke center (CSC). Initial NIHSS was assessed by the flight team as 3, but the patient deteriorated to a NIHSS of 22. The patient arrived to the CSC on a Saturday, 1 hour and 37 minutes from symptom onset. On examination, he had global aphasia, right homonymous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hemianopsia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, left gaze preference, and right-sided hemiplegia. The patient was rapidly transported to CT for advanced imaging. After a non-contrast CT, head was deemed normal. He was treated with intravenous alteplase IV r-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tPA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with a door-to-needle time of 17 minutes.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/>
                <a:cs typeface="Arial Narrow"/>
              </a:rPr>
              <a:t>	</a:t>
            </a:r>
          </a:p>
        </p:txBody>
      </p:sp>
      <p:sp>
        <p:nvSpPr>
          <p:cNvPr id="16" name="Oval 15"/>
          <p:cNvSpPr/>
          <p:nvPr/>
        </p:nvSpPr>
        <p:spPr>
          <a:xfrm>
            <a:off x="760892" y="174478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33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5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41405" y="5290460"/>
            <a:ext cx="33062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1 -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cs typeface="Arial Narrow"/>
              </a:rPr>
              <a:t>CT Perfusion with large mismatch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3" r="34113"/>
          <a:stretch>
            <a:fillRect/>
          </a:stretch>
        </p:blipFill>
        <p:spPr>
          <a:xfrm>
            <a:off x="3263809" y="1752600"/>
            <a:ext cx="2765429" cy="3373354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3884"/>
          <a:stretch>
            <a:fillRect/>
          </a:stretch>
        </p:blipFill>
        <p:spPr bwMode="auto">
          <a:xfrm>
            <a:off x="6156897" y="1746747"/>
            <a:ext cx="2613351" cy="337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2" r="33907"/>
          <a:stretch>
            <a:fillRect/>
          </a:stretch>
        </p:blipFill>
        <p:spPr bwMode="auto">
          <a:xfrm>
            <a:off x="8907490" y="1753303"/>
            <a:ext cx="2756547" cy="338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5473" y="1624755"/>
            <a:ext cx="23379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The CT perfusion images showed a large region of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hypoperfusion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of the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left MCA territory without corresponding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hypodensity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on CT images, consistent with a large region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of mismatch.	</a:t>
            </a:r>
          </a:p>
        </p:txBody>
      </p:sp>
      <p:sp>
        <p:nvSpPr>
          <p:cNvPr id="10" name="Oval 9"/>
          <p:cNvSpPr/>
          <p:nvPr/>
        </p:nvSpPr>
        <p:spPr>
          <a:xfrm>
            <a:off x="539542" y="174478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125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5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4881" y="4180126"/>
            <a:ext cx="724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2A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6811" y="1624755"/>
            <a:ext cx="3179753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Catheter angiography demonstrated complete occlusion of the left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internal carotid artery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(ICA; Figures 2A, B).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Compete recanalization of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the left internal carotid artery occlusion was achieved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with a combination of local aspiration and stent retriever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thrombectomy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techniques.</a:t>
            </a:r>
          </a:p>
        </p:txBody>
      </p:sp>
      <p:sp>
        <p:nvSpPr>
          <p:cNvPr id="15" name="Oval 14"/>
          <p:cNvSpPr/>
          <p:nvPr/>
        </p:nvSpPr>
        <p:spPr>
          <a:xfrm>
            <a:off x="760881" y="1726643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9"/>
          <p:cNvSpPr/>
          <p:nvPr/>
        </p:nvSpPr>
        <p:spPr>
          <a:xfrm>
            <a:off x="760881" y="3354619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39571"/>
          <a:stretch>
            <a:fillRect/>
          </a:stretch>
        </p:blipFill>
        <p:spPr bwMode="auto">
          <a:xfrm>
            <a:off x="4472652" y="1730152"/>
            <a:ext cx="2291918" cy="230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1" r="39474"/>
          <a:stretch>
            <a:fillRect/>
          </a:stretch>
        </p:blipFill>
        <p:spPr bwMode="auto">
          <a:xfrm>
            <a:off x="6941560" y="1730152"/>
            <a:ext cx="2281594" cy="230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r="30565"/>
          <a:stretch>
            <a:fillRect/>
          </a:stretch>
        </p:blipFill>
        <p:spPr bwMode="auto">
          <a:xfrm>
            <a:off x="9393499" y="1730152"/>
            <a:ext cx="2134478" cy="230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96200" y="4180126"/>
            <a:ext cx="724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2B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34600" y="4180126"/>
            <a:ext cx="733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2C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9071" y="4529665"/>
            <a:ext cx="14143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(A-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P view,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pre-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thrombectomy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procedure)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37065" y="4529665"/>
            <a:ext cx="14552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(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lateral view,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pre-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thrombectomy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cs typeface="Arial Narrow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procedure)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42676" y="4529665"/>
            <a:ext cx="15208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(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lateral view,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post-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thrombectomy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cs typeface="Arial Narrow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procedure)</a:t>
            </a:r>
          </a:p>
        </p:txBody>
      </p:sp>
    </p:spTree>
    <p:extLst>
      <p:ext uri="{BB962C8B-B14F-4D97-AF65-F5344CB8AC3E}">
        <p14:creationId xmlns:p14="http://schemas.microsoft.com/office/powerpoint/2010/main" val="202441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5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46683" y="5823861"/>
            <a:ext cx="62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3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008" y="1634107"/>
            <a:ext cx="5266659" cy="411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40926" y="1624755"/>
            <a:ext cx="233792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A large thrombus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was aspirated from the ICA.	</a:t>
            </a:r>
          </a:p>
        </p:txBody>
      </p:sp>
      <p:sp>
        <p:nvSpPr>
          <p:cNvPr id="8" name="Oval 7"/>
          <p:cNvSpPr/>
          <p:nvPr/>
        </p:nvSpPr>
        <p:spPr>
          <a:xfrm>
            <a:off x="1944995" y="174478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0248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6082" y="1506461"/>
            <a:ext cx="93339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A 20 year old man with no past medical history presented to a primary stroke center with sudden left sided weakness and imbalance followed by decreased level of consciousness. Head CT showed no hemorrhage, no acute ischemic changes, and a hyper-dense basilar artery. CT angiography showed a mid-basilar occlusion. </a:t>
            </a:r>
          </a:p>
        </p:txBody>
      </p:sp>
      <p:sp>
        <p:nvSpPr>
          <p:cNvPr id="19" name="Oval 18"/>
          <p:cNvSpPr/>
          <p:nvPr/>
        </p:nvSpPr>
        <p:spPr>
          <a:xfrm>
            <a:off x="1018615" y="1639446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8342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5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8822" y="1615684"/>
            <a:ext cx="883124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NIHSS upon arrival to NICU was 9. The patient experienced a dramatic improvement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in symptoms with only mild aphasia and right facial weakness 24 hours post treatment. NIHSS 24 hours post treatment was 2. On hospital day 3, the patient was diagnosed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with new onset atrial fibrillation. He was discharged home on hospital day 4 on warfarin and plans for outpatient speech therapy. At 90 days, the patient was nearly back to normal with a modified Rankin score of 1.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	</a:t>
            </a:r>
          </a:p>
        </p:txBody>
      </p:sp>
      <p:sp>
        <p:nvSpPr>
          <p:cNvPr id="9" name="Oval 8"/>
          <p:cNvSpPr/>
          <p:nvPr/>
        </p:nvSpPr>
        <p:spPr>
          <a:xfrm>
            <a:off x="1504749" y="174478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2538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5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27363" y="5823861"/>
            <a:ext cx="62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4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6175" y="1615684"/>
            <a:ext cx="429879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DC</a:t>
            </a:r>
            <a:r>
              <a:rPr kumimoji="0" lang="ja-JP" alt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’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d home on hospital day 4 on warfarin.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90 day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mRS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1.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Follow-up MRI shows evidence of multiple infarcts in the left hemisphere consistent with embolic infarcts. </a:t>
            </a:r>
          </a:p>
        </p:txBody>
      </p:sp>
      <p:sp>
        <p:nvSpPr>
          <p:cNvPr id="9" name="Oval 8"/>
          <p:cNvSpPr/>
          <p:nvPr/>
        </p:nvSpPr>
        <p:spPr>
          <a:xfrm>
            <a:off x="1042102" y="174478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9" r="34209"/>
          <a:stretch>
            <a:fillRect/>
          </a:stretch>
        </p:blipFill>
        <p:spPr bwMode="auto">
          <a:xfrm>
            <a:off x="5683249" y="1598000"/>
            <a:ext cx="2980898" cy="415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6" t="1498" r="36928" b="4094"/>
          <a:stretch>
            <a:fillRect/>
          </a:stretch>
        </p:blipFill>
        <p:spPr bwMode="auto">
          <a:xfrm>
            <a:off x="8830354" y="1597869"/>
            <a:ext cx="2808287" cy="417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1042102" y="2368871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42102" y="205703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690759" y="3156857"/>
            <a:ext cx="283027" cy="225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0891159" y="3009900"/>
            <a:ext cx="283027" cy="225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1524345" y="3470728"/>
            <a:ext cx="283027" cy="225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47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5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TIMELINE</a:t>
            </a:r>
          </a:p>
        </p:txBody>
      </p:sp>
      <p:sp>
        <p:nvSpPr>
          <p:cNvPr id="9" name="Oval 8"/>
          <p:cNvSpPr/>
          <p:nvPr/>
        </p:nvSpPr>
        <p:spPr>
          <a:xfrm>
            <a:off x="1098349" y="2031015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7631" y="1834184"/>
            <a:ext cx="4957835" cy="259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Door to neurologist – 0 minutes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Door to CT first slice – 10 minutes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Door to needle – 17 minutes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Door to groin puncture – 52 minutes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Door to recanalization – 113 minutes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Symptom onset to recanalization – 205 minutes</a:t>
            </a:r>
          </a:p>
        </p:txBody>
      </p:sp>
      <p:sp>
        <p:nvSpPr>
          <p:cNvPr id="7" name="Oval 6"/>
          <p:cNvSpPr/>
          <p:nvPr/>
        </p:nvSpPr>
        <p:spPr>
          <a:xfrm>
            <a:off x="1098349" y="2445227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98349" y="2868561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98349" y="3276779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1465" y="1397384"/>
            <a:ext cx="49360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Actual Times of Treatment (Military Time)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31840" y="1397384"/>
            <a:ext cx="33697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Time Intervals</a:t>
            </a:r>
          </a:p>
        </p:txBody>
      </p:sp>
      <p:sp>
        <p:nvSpPr>
          <p:cNvPr id="24" name="Oval 23"/>
          <p:cNvSpPr/>
          <p:nvPr/>
        </p:nvSpPr>
        <p:spPr>
          <a:xfrm>
            <a:off x="1098349" y="3681362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98349" y="4104697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098349" y="4757500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098349" y="5190309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098349" y="5605174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375400" y="2047947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375400" y="2462159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375400" y="2885493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375400" y="3293711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375400" y="3698294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375400" y="4104694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035332" y="1844097"/>
            <a:ext cx="4411133" cy="1"/>
          </a:xfrm>
          <a:prstGeom prst="line">
            <a:avLst/>
          </a:prstGeom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299576" y="1844098"/>
            <a:ext cx="1524000" cy="1"/>
          </a:xfrm>
          <a:prstGeom prst="line">
            <a:avLst/>
          </a:prstGeom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45845" y="1819645"/>
            <a:ext cx="4805242" cy="456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Symptom onset – 11:15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Local EMS calls flight – 11:37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Flight arrives at 12:15 – Departs scene at 12:32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Arrives to CSC at 12:47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IV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Alteplase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started 13:04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Arrives to INR (International 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Normalised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Ratio) suite at 13:08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Procedure time out 13:10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Groin stick at 13:39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TICI (Thrombolysis in Cerebral Infarction) 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3 Recanalization at 14:40</a:t>
            </a:r>
          </a:p>
        </p:txBody>
      </p:sp>
    </p:spTree>
    <p:extLst>
      <p:ext uri="{BB962C8B-B14F-4D97-AF65-F5344CB8AC3E}">
        <p14:creationId xmlns:p14="http://schemas.microsoft.com/office/powerpoint/2010/main" val="36739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CaseStudies_Slide1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2891" y="4636815"/>
            <a:ext cx="5298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Columbia University Medical Center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8288" y="4067286"/>
            <a:ext cx="3650273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LVO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158854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A_AIS_ProfessionalGuide_Image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9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8346" y="4635643"/>
            <a:ext cx="5639699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CASE 6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904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6083" y="1506461"/>
            <a:ext cx="911471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62 year old man with atrial fibrillation on warfarin presented with sudden-onset left-sided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weakness. His international normalized ratio (INR) was 1.4.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Pre-notified by EMS, Cincinnati Pre-hospital Screening Scale (CPSS) positive,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brought directly to comprehensive stroke center (CSC).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NIHSS 22 for right MCA syndrome.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Non-contrast head CT with no early infarct changes, no hemorrhage (figure 1).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Alberta Stroke Program Early CT score (ASPECT) 10.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CTA with right M1 cut-off (figure 2).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He received Alteplase IV r-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tPA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with a door-to-needle time of 45 minutes, 90 minutes after symptom onset.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18615" y="1639446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val 5"/>
          <p:cNvSpPr/>
          <p:nvPr/>
        </p:nvSpPr>
        <p:spPr>
          <a:xfrm>
            <a:off x="1018615" y="2247708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val 6"/>
          <p:cNvSpPr/>
          <p:nvPr/>
        </p:nvSpPr>
        <p:spPr>
          <a:xfrm>
            <a:off x="1018615" y="2886123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val 7"/>
          <p:cNvSpPr/>
          <p:nvPr/>
        </p:nvSpPr>
        <p:spPr>
          <a:xfrm>
            <a:off x="1018615" y="3219354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18615" y="3867246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18615" y="4191000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18615" y="3543108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018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68346" y="4635643"/>
            <a:ext cx="5639699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INFORMATION 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FOR PATIENTS AND FAMILIES </a:t>
            </a:r>
          </a:p>
        </p:txBody>
      </p:sp>
      <p:pic>
        <p:nvPicPr>
          <p:cNvPr id="5" name="Picture 4" descr="ASA_AIS_ProfessionalGuide_Background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6 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0702" y="5823861"/>
            <a:ext cx="612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1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9703" y="5823861"/>
            <a:ext cx="62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2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4" name="Content Placeholder 3" descr="Screen Shot 2016-04-10 at 12.01.0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11738" r="7361" b="7834"/>
          <a:stretch/>
        </p:blipFill>
        <p:spPr>
          <a:xfrm>
            <a:off x="6135925" y="1519947"/>
            <a:ext cx="4119050" cy="4296897"/>
          </a:xfrm>
          <a:prstGeom prst="rect">
            <a:avLst/>
          </a:prstGeom>
        </p:spPr>
      </p:pic>
      <p:pic>
        <p:nvPicPr>
          <p:cNvPr id="15" name="Picture 14" descr="Screen Shot 2016-04-10 at 12.10.1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t="5449" r="9683" b="3792"/>
          <a:stretch/>
        </p:blipFill>
        <p:spPr>
          <a:xfrm>
            <a:off x="1876603" y="1528740"/>
            <a:ext cx="4086411" cy="428597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7477981" y="3193757"/>
            <a:ext cx="259569" cy="5118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710650" y="3952026"/>
            <a:ext cx="871959" cy="2653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127673" y="3648755"/>
            <a:ext cx="454935" cy="3032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156106" y="3032731"/>
            <a:ext cx="426502" cy="9287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012745" y="4213988"/>
            <a:ext cx="228534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No early infarct signs </a:t>
            </a:r>
          </a:p>
        </p:txBody>
      </p:sp>
    </p:spTree>
    <p:extLst>
      <p:ext uri="{BB962C8B-B14F-4D97-AF65-F5344CB8AC3E}">
        <p14:creationId xmlns:p14="http://schemas.microsoft.com/office/powerpoint/2010/main" val="286664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6 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6081" y="1424822"/>
            <a:ext cx="109759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Patient taken for endovascular therapy where angiography confirmed right M1 cut-off (figure 3A).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He underwent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thrombectomy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with a combination use of a stent-retriever and intra-arterial Alteplase IV r-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tPA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with Thrombolysis in Cerebral Infarction (TICI III) recanalization (figure 3B).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Follow-up imaging showed minimal infarct burden (figure 4).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The patient had an excellent clinical outcome. He left the hospital with an NIHSS of 0,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completely functionally independent. </a:t>
            </a:r>
          </a:p>
        </p:txBody>
      </p:sp>
      <p:sp>
        <p:nvSpPr>
          <p:cNvPr id="13" name="Oval 12"/>
          <p:cNvSpPr/>
          <p:nvPr/>
        </p:nvSpPr>
        <p:spPr>
          <a:xfrm>
            <a:off x="1018615" y="1548736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18615" y="2492819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18615" y="2819400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71223" y="5823861"/>
            <a:ext cx="724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3A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39898" y="5823861"/>
            <a:ext cx="614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4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5" name="Picture 24" descr="Screen Shot 2016-04-10 at 11.53.5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t="8629" r="26227"/>
          <a:stretch/>
        </p:blipFill>
        <p:spPr>
          <a:xfrm>
            <a:off x="1834830" y="3610730"/>
            <a:ext cx="1504604" cy="2217801"/>
          </a:xfrm>
          <a:prstGeom prst="rect">
            <a:avLst/>
          </a:prstGeom>
        </p:spPr>
      </p:pic>
      <p:pic>
        <p:nvPicPr>
          <p:cNvPr id="26" name="Picture 25" descr="Screen Shot 2016-04-10 at 11.56.08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39160" r="26626"/>
          <a:stretch/>
        </p:blipFill>
        <p:spPr>
          <a:xfrm>
            <a:off x="3467097" y="3610730"/>
            <a:ext cx="2451461" cy="221780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245597" y="5823861"/>
            <a:ext cx="724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3B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198845" y="5163272"/>
            <a:ext cx="259479" cy="2577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829025" y="5494978"/>
            <a:ext cx="341684" cy="1345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Content Placeholder 3" descr="Screen Shot 2016-04-10 at 11.56.53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184" r="5942" b="5602"/>
          <a:stretch/>
        </p:blipFill>
        <p:spPr>
          <a:xfrm>
            <a:off x="6056305" y="3615519"/>
            <a:ext cx="2251249" cy="2212326"/>
          </a:xfrm>
          <a:prstGeom prst="rect">
            <a:avLst/>
          </a:prstGeom>
        </p:spPr>
      </p:pic>
      <p:pic>
        <p:nvPicPr>
          <p:cNvPr id="31" name="Picture 30" descr="Screen Shot 2016-04-10 at 11.57.26 A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/>
          <a:stretch/>
        </p:blipFill>
        <p:spPr>
          <a:xfrm>
            <a:off x="8447382" y="3615524"/>
            <a:ext cx="1911845" cy="2213005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 flipV="1">
            <a:off x="6757666" y="5468394"/>
            <a:ext cx="417022" cy="473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7051476" y="5070347"/>
            <a:ext cx="104257" cy="4264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8861735" y="5136688"/>
            <a:ext cx="294567" cy="1239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8738524" y="4748120"/>
            <a:ext cx="398824" cy="4935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87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Image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8346" y="4635643"/>
            <a:ext cx="5639699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CASE 7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4082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114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7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6081" y="1506461"/>
            <a:ext cx="99871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56 year old man with hypertension presented to a primary stroke center (PSC) with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acute-onset right-sided weakness and inability to talk.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NIHSS 23 on presentation, consistent with large left MCA syndrome.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Non-contrast head CT showed a dense L MCA (figure 1A) without early infarct changes,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ASPECTS 10 (figure 1B).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He received Alteplase IV r-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tPA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with a door-to-needle time of 27 minutes, 54 minutes from symptom onset.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18615" y="1639446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val 5"/>
          <p:cNvSpPr/>
          <p:nvPr/>
        </p:nvSpPr>
        <p:spPr>
          <a:xfrm>
            <a:off x="1018615" y="2251440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val 6"/>
          <p:cNvSpPr/>
          <p:nvPr/>
        </p:nvSpPr>
        <p:spPr>
          <a:xfrm>
            <a:off x="1018615" y="2573520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val 7"/>
          <p:cNvSpPr/>
          <p:nvPr/>
        </p:nvSpPr>
        <p:spPr>
          <a:xfrm>
            <a:off x="1018615" y="3217680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3036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68346" y="4635643"/>
            <a:ext cx="5639699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INFORMATION 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FOR PATIENTS AND FAMILIES </a:t>
            </a:r>
          </a:p>
        </p:txBody>
      </p:sp>
      <p:pic>
        <p:nvPicPr>
          <p:cNvPr id="5" name="Picture 4" descr="ASA_AIS_ProfessionalGuide_Background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1 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6081" y="1452035"/>
            <a:ext cx="1016856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Head CT showed  no hemorrhage, no acute ischemic changes, and a hyper-dense basilar artery (Figure 1, arrow). CT angiography showed a mid-basilar occlusion (Figure 2, arrow).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UltraLight"/>
              <a:cs typeface="Helvetica Neue UltraLight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18615" y="1575949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Picture 7" descr="C:\Users\amusumeci\Desktop\brain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930" y="2414426"/>
            <a:ext cx="3633227" cy="340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:\Users\amusumeci\Desktop\brai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981" y="2412634"/>
            <a:ext cx="3619550" cy="342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20381" y="5823861"/>
            <a:ext cx="612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1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4830" y="5823861"/>
            <a:ext cx="62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2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329626" y="3991680"/>
            <a:ext cx="344154" cy="92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357386" y="3481920"/>
            <a:ext cx="290403" cy="2063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71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 descr="JR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5" t="8425" r="10840" b="5722"/>
          <a:stretch/>
        </p:blipFill>
        <p:spPr>
          <a:xfrm>
            <a:off x="2073397" y="1527438"/>
            <a:ext cx="3798867" cy="4281167"/>
          </a:xfrm>
          <a:prstGeom prst="rect">
            <a:avLst/>
          </a:prstGeom>
        </p:spPr>
      </p:pic>
      <p:pic>
        <p:nvPicPr>
          <p:cNvPr id="25" name="Picture 24" descr="Screen Shot 2016-07-09 at 6.01.2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" t="5281" r="10703"/>
          <a:stretch/>
        </p:blipFill>
        <p:spPr>
          <a:xfrm>
            <a:off x="6214314" y="1505927"/>
            <a:ext cx="3798462" cy="4309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7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32951" y="5823861"/>
            <a:ext cx="724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1A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61952" y="5823861"/>
            <a:ext cx="724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1B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411478" y="3331998"/>
            <a:ext cx="348693" cy="5214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997810" y="3761946"/>
            <a:ext cx="891875" cy="914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000154" y="3265920"/>
            <a:ext cx="448934" cy="5046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028587" y="2522880"/>
            <a:ext cx="411862" cy="12571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86754" y="4343588"/>
            <a:ext cx="250766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No early infarct changes</a:t>
            </a:r>
          </a:p>
        </p:txBody>
      </p:sp>
    </p:spTree>
    <p:extLst>
      <p:ext uri="{BB962C8B-B14F-4D97-AF65-F5344CB8AC3E}">
        <p14:creationId xmlns:p14="http://schemas.microsoft.com/office/powerpoint/2010/main" val="228868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7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6081" y="1424822"/>
            <a:ext cx="101685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Transfer activated to comprehensive stroke center (CSC) given suspicion for large vessel syndrome.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CTA head obtained at PSC while waiting for transfer showed a proximal L M2 cut-off (figure 2).</a:t>
            </a:r>
          </a:p>
        </p:txBody>
      </p:sp>
      <p:sp>
        <p:nvSpPr>
          <p:cNvPr id="12" name="Oval 11"/>
          <p:cNvSpPr/>
          <p:nvPr/>
        </p:nvSpPr>
        <p:spPr>
          <a:xfrm>
            <a:off x="1018615" y="1548736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18615" y="1870739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95996" y="5823861"/>
            <a:ext cx="62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2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5" name="Content Placeholder 3" descr="Screen Shot 2016-04-10 at 1.35.0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 t="17275" r="6721" b="3620"/>
          <a:stretch/>
        </p:blipFill>
        <p:spPr>
          <a:xfrm>
            <a:off x="2298497" y="2358757"/>
            <a:ext cx="3595922" cy="3430044"/>
          </a:xfrm>
          <a:prstGeom prst="rect">
            <a:avLst/>
          </a:prstGeom>
        </p:spPr>
      </p:pic>
      <p:pic>
        <p:nvPicPr>
          <p:cNvPr id="36" name="Picture 35" descr="CTA_J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4005" r="19063" b="37339"/>
          <a:stretch/>
        </p:blipFill>
        <p:spPr>
          <a:xfrm>
            <a:off x="6177790" y="2357772"/>
            <a:ext cx="3610365" cy="3425617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H="1" flipV="1">
            <a:off x="4843436" y="3539358"/>
            <a:ext cx="106796" cy="4091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8896164" y="4596480"/>
            <a:ext cx="62634" cy="4894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42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7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720" y="1424822"/>
            <a:ext cx="1016856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Patient taken directly to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angio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suite on arrival at CSC.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Proximal left internal carotid artery stenosis (figure 3A) and left M2 cut-off visualized (figure 3B).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Thrombectomy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achieved TICI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IIb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re-canalization of left MCA (figure 4).</a:t>
            </a:r>
          </a:p>
        </p:txBody>
      </p:sp>
      <p:sp>
        <p:nvSpPr>
          <p:cNvPr id="12" name="Oval 11"/>
          <p:cNvSpPr/>
          <p:nvPr/>
        </p:nvSpPr>
        <p:spPr>
          <a:xfrm>
            <a:off x="1018615" y="1548736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18615" y="1862099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386" y="5823861"/>
            <a:ext cx="724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3A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18615" y="2175240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16259" y="5823861"/>
            <a:ext cx="724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3B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30630" y="5823861"/>
            <a:ext cx="614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4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8" name="Content Placeholder 3" descr="JR ANGI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31220" r="24971" b="23721"/>
          <a:stretch/>
        </p:blipFill>
        <p:spPr>
          <a:xfrm>
            <a:off x="4092036" y="2742768"/>
            <a:ext cx="2290268" cy="3063311"/>
          </a:xfrm>
          <a:prstGeom prst="rect">
            <a:avLst/>
          </a:prstGeom>
        </p:spPr>
      </p:pic>
      <p:pic>
        <p:nvPicPr>
          <p:cNvPr id="19" name="Picture 18" descr="Screen Shot 2016-04-10 at 1.08.55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5" t="24946" r="-1" b="9282"/>
          <a:stretch/>
        </p:blipFill>
        <p:spPr>
          <a:xfrm>
            <a:off x="7084164" y="2735704"/>
            <a:ext cx="2436178" cy="3061736"/>
          </a:xfrm>
          <a:prstGeom prst="rect">
            <a:avLst/>
          </a:prstGeom>
        </p:spPr>
      </p:pic>
      <p:pic>
        <p:nvPicPr>
          <p:cNvPr id="20" name="Picture 19" descr="Screen Shot 2016-04-10 at 1.28.47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0" t="6247" r="24178" b="13182"/>
          <a:stretch/>
        </p:blipFill>
        <p:spPr>
          <a:xfrm>
            <a:off x="2671933" y="2742768"/>
            <a:ext cx="1256144" cy="3063312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H="1" flipV="1">
            <a:off x="3504369" y="5258718"/>
            <a:ext cx="322774" cy="2104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613288" y="5037120"/>
            <a:ext cx="45355" cy="3771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865608" y="4173120"/>
            <a:ext cx="99687" cy="4147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7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720" y="1424822"/>
            <a:ext cx="10168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NIHSS 0 24h after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tPA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Minimal infarct on MRI (figure 5).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Uncomplicated carotid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endarterectomy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hospital day #3.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Discharged home on hospital day #5 without significant neurologic deficit (NIHSS 0).</a:t>
            </a:r>
          </a:p>
        </p:txBody>
      </p:sp>
      <p:sp>
        <p:nvSpPr>
          <p:cNvPr id="12" name="Oval 11"/>
          <p:cNvSpPr/>
          <p:nvPr/>
        </p:nvSpPr>
        <p:spPr>
          <a:xfrm>
            <a:off x="1018615" y="1548736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18615" y="1862099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18615" y="2175240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338" y="5823861"/>
            <a:ext cx="614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5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18615" y="2486280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3" name="Content Placeholder 3" descr="JR MRI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t="8695" r="15295" b="11965"/>
          <a:stretch/>
        </p:blipFill>
        <p:spPr>
          <a:xfrm>
            <a:off x="6157054" y="3015360"/>
            <a:ext cx="2421622" cy="2764800"/>
          </a:xfrm>
          <a:prstGeom prst="rect">
            <a:avLst/>
          </a:prstGeom>
        </p:spPr>
      </p:pic>
      <p:pic>
        <p:nvPicPr>
          <p:cNvPr id="24" name="Picture 23" descr="JR MRI 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t="9843" r="22889" b="15338"/>
          <a:stretch/>
        </p:blipFill>
        <p:spPr>
          <a:xfrm>
            <a:off x="3523737" y="3016155"/>
            <a:ext cx="2391125" cy="27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2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A_AIS_ProfessionalGuide_Image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8346" y="4635643"/>
            <a:ext cx="5639699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CASE 8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8340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114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8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6081" y="1506461"/>
            <a:ext cx="102048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85 year old woman with atrial fibrillation off anticoagulation presented with sudden-onset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left-sided weakness and confusion.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Pre-notified by EMS, NIHSS 19 on ED arrival.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Non-contrast head CT showed ASPECTS 9 with early ischemic changes in basal ganglia (figure 1).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CTA showed R M1 cut-off (figure 2).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CTA source images showed ASPECTS 7 (figure 3). </a:t>
            </a:r>
          </a:p>
        </p:txBody>
      </p:sp>
      <p:sp>
        <p:nvSpPr>
          <p:cNvPr id="15" name="Oval 14"/>
          <p:cNvSpPr/>
          <p:nvPr/>
        </p:nvSpPr>
        <p:spPr>
          <a:xfrm>
            <a:off x="1018615" y="1639446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val 5"/>
          <p:cNvSpPr/>
          <p:nvPr/>
        </p:nvSpPr>
        <p:spPr>
          <a:xfrm>
            <a:off x="1018615" y="2251440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val 6"/>
          <p:cNvSpPr/>
          <p:nvPr/>
        </p:nvSpPr>
        <p:spPr>
          <a:xfrm>
            <a:off x="1018615" y="2573520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val 7"/>
          <p:cNvSpPr/>
          <p:nvPr/>
        </p:nvSpPr>
        <p:spPr>
          <a:xfrm>
            <a:off x="1018615" y="3217680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8"/>
          <p:cNvSpPr/>
          <p:nvPr/>
        </p:nvSpPr>
        <p:spPr>
          <a:xfrm>
            <a:off x="1018615" y="2895600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95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8 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32953" y="5374581"/>
            <a:ext cx="612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1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55684" y="5374581"/>
            <a:ext cx="62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2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4" name="Picture 13" descr="Screen Shot 2016-04-10 at 11.38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002" y="1463173"/>
            <a:ext cx="4255575" cy="3833147"/>
          </a:xfrm>
          <a:prstGeom prst="rect">
            <a:avLst/>
          </a:prstGeom>
        </p:spPr>
      </p:pic>
      <p:pic>
        <p:nvPicPr>
          <p:cNvPr id="15" name="Picture 14" descr="Screen Shot 2016-04-10 at 11.37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69" y="1463398"/>
            <a:ext cx="4218990" cy="38282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46504" y="5652865"/>
            <a:ext cx="2630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ASPECTS 9 for loss of differentiation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of right putamen compared with left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377908" y="3551040"/>
            <a:ext cx="535928" cy="5133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885574" y="3222720"/>
            <a:ext cx="356248" cy="8502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728913" y="3262878"/>
            <a:ext cx="80878" cy="7547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95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8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</a:p>
        </p:txBody>
      </p:sp>
      <p:pic>
        <p:nvPicPr>
          <p:cNvPr id="14" name="Picture 13" descr="Screen Shot 2016-04-10 at 11.36.2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0" t="9825" r="12297" b="13100"/>
          <a:stretch/>
        </p:blipFill>
        <p:spPr>
          <a:xfrm>
            <a:off x="4125787" y="1456772"/>
            <a:ext cx="3770395" cy="41073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84101" y="5607861"/>
            <a:ext cx="614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3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95643" y="5886145"/>
            <a:ext cx="7991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On CTA source images early infarct changes are seen in the insula, basal ganglia and inferior division R MCA 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4734254" y="3741120"/>
            <a:ext cx="777526" cy="10972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295799" y="3568320"/>
            <a:ext cx="212878" cy="12842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8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8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720" y="1424822"/>
            <a:ext cx="10168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Alteplase IV r-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tPA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given with a door-to-needle time of 23 minutes, 66 minutes after symptom onset.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Patient taken for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angio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where right M1 cut-off was confirmed (figure 4).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Thrombectomy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achieved TICI III re-canalization (figure 5).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Patient discharged to a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subacute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nursing facility for rehab with NIHSS 2.</a:t>
            </a:r>
          </a:p>
        </p:txBody>
      </p:sp>
      <p:sp>
        <p:nvSpPr>
          <p:cNvPr id="12" name="Oval 11"/>
          <p:cNvSpPr/>
          <p:nvPr/>
        </p:nvSpPr>
        <p:spPr>
          <a:xfrm>
            <a:off x="1018615" y="1548736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18615" y="1862099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18615" y="2175240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60675" y="5823861"/>
            <a:ext cx="614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5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18615" y="2486280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Content Placeholder 3" descr="Screen Shot 2016-04-10 at 11.50.5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t="27069" r="12957" b="12823"/>
          <a:stretch/>
        </p:blipFill>
        <p:spPr>
          <a:xfrm>
            <a:off x="5297174" y="3015359"/>
            <a:ext cx="3601148" cy="2765981"/>
          </a:xfrm>
          <a:prstGeom prst="rect">
            <a:avLst/>
          </a:prstGeom>
        </p:spPr>
      </p:pic>
      <p:pic>
        <p:nvPicPr>
          <p:cNvPr id="16" name="Picture 15" descr="Screen Shot 2016-04-10 at 11.50.3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7"/>
          <a:stretch/>
        </p:blipFill>
        <p:spPr>
          <a:xfrm>
            <a:off x="3118731" y="3016062"/>
            <a:ext cx="1874694" cy="27684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25161" y="5823861"/>
            <a:ext cx="614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4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377908" y="5120478"/>
            <a:ext cx="385635" cy="1844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2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Last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7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1538" y="1658523"/>
            <a:ext cx="754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For more information 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Acute Ischemic Stroke treatment, go to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StrokeAssociation.org/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rPr>
              <a:t>AISToolkit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4467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1 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6081" y="1424822"/>
            <a:ext cx="1016856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He received Alteplase intravenous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tPA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 and was transferred to a comprehensive stroke center where angiography confirmed mid-basilar occlusion (Figure 3, arrow ). He underwent mechanical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thrombectomy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 (Figure 4) with recanalization of the basilar artery.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His neurological exam improved and he was discharged to home after 2 days. At his 3 month follow up, he was back to normal and returned to college.</a:t>
            </a:r>
          </a:p>
        </p:txBody>
      </p:sp>
      <p:sp>
        <p:nvSpPr>
          <p:cNvPr id="13" name="Oval 12"/>
          <p:cNvSpPr/>
          <p:nvPr/>
        </p:nvSpPr>
        <p:spPr>
          <a:xfrm>
            <a:off x="1018615" y="1548736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2318" y="5993138"/>
            <a:ext cx="612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3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8089" y="5993138"/>
            <a:ext cx="62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4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8" name="Picture 9" descr="C:\Users\amusumeci\Desktop\ste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292" y="3451636"/>
            <a:ext cx="1906185" cy="256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C:\Users\amusumeci\Desktop\stem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625" y="3447665"/>
            <a:ext cx="1906185" cy="257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H="1">
            <a:off x="5035533" y="3501643"/>
            <a:ext cx="196370" cy="1444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18615" y="2492819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928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A_AIS_ProfessionalGuide_Imag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8346" y="4635643"/>
            <a:ext cx="5639699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CASE 2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7704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6081" y="1506461"/>
            <a:ext cx="9987133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A 62 year old woman with a history of hypertension and hyperlipidemia presented to a primary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stroke center with sudden onset of weakness of the right side. On examination, she had a global aphasia, left gaze preference, right homonymous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hemianopsia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(field cut), right facial droop, dysarthria, and right hemiplegia (NIH Stroke Scale = 22). Head CT showed only equivocal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hypodensity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in the left middle cerebral artery territory (Figure 1 on next slide). CT angiography showed a left middle cerebral artery occlusion (Figure 2 on next slide, arrow). She was given Alteplase intravenous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tPA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at 2 hours from symptom onset and transferred to a comprehensive stroke center, where digital subtraction angiography confirmed left middle cerebral artery occlusion (Figures 3 and 4 on slide 9, arrows). She underwent mechanical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thrombectomy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/>
              </a:rPr>
              <a:t> with recanalization of the MCA (Figure 5 on slide 9). The next day, she had only a very mild expressive aphasia and right facial droop (NIHSS = 2). Three months later she had no neurological deficits (NIHSS=0).</a:t>
            </a:r>
          </a:p>
        </p:txBody>
      </p:sp>
      <p:sp>
        <p:nvSpPr>
          <p:cNvPr id="15" name="Oval 14"/>
          <p:cNvSpPr/>
          <p:nvPr/>
        </p:nvSpPr>
        <p:spPr>
          <a:xfrm>
            <a:off x="1018615" y="1639446"/>
            <a:ext cx="186510" cy="18651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83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2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</a:p>
        </p:txBody>
      </p:sp>
      <p:pic>
        <p:nvPicPr>
          <p:cNvPr id="14" name="Picture 3" descr="C:\Users\amusumeci\Desktop\brain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313" y="1650545"/>
            <a:ext cx="3297779" cy="413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amusumeci\Desktop\brain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13" y="1650545"/>
            <a:ext cx="3302003" cy="413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28154" y="5823861"/>
            <a:ext cx="612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1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00471" y="5823861"/>
            <a:ext cx="62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2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8434296" y="3464110"/>
            <a:ext cx="65633" cy="2914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72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AIS_ProfessionalGuide_Background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94" y="222007"/>
            <a:ext cx="11457051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CASE 2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cs typeface="Arial Black"/>
              </a:rPr>
              <a:t>CONTINUED</a:t>
            </a:r>
          </a:p>
        </p:txBody>
      </p:sp>
      <p:pic>
        <p:nvPicPr>
          <p:cNvPr id="16" name="Picture 4" descr="C:\Users\amusumeci\Desktop\st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7" y="1633537"/>
            <a:ext cx="2603676" cy="401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C:\Users\amusumeci\Desktop\st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532" y="1633536"/>
            <a:ext cx="8207967" cy="400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551188" y="5760364"/>
            <a:ext cx="612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3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05164" y="5760364"/>
            <a:ext cx="62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4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76232" y="5760364"/>
            <a:ext cx="62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Fig. 5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2410869" y="3102429"/>
            <a:ext cx="2131" cy="3979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769757" y="3147784"/>
            <a:ext cx="2131" cy="3979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31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2123</Words>
  <Application>Microsoft Office PowerPoint</Application>
  <PresentationFormat>Widescreen</PresentationFormat>
  <Paragraphs>371</Paragraphs>
  <Slides>49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メイリオ</vt:lpstr>
      <vt:lpstr>MS PGothic</vt:lpstr>
      <vt:lpstr>Arial Black</vt:lpstr>
      <vt:lpstr>Arial Narrow</vt:lpstr>
      <vt:lpstr>Calibri</vt:lpstr>
      <vt:lpstr>Helvetica Neue UltraLight</vt:lpstr>
      <vt:lpstr>Myriad Pro</vt:lpstr>
      <vt:lpstr>Tw Cen MT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Lindsey Minton</dc:creator>
  <cp:lastModifiedBy>Lindsey Minton</cp:lastModifiedBy>
  <cp:revision>1</cp:revision>
  <dcterms:created xsi:type="dcterms:W3CDTF">2016-11-18T20:24:21Z</dcterms:created>
  <dcterms:modified xsi:type="dcterms:W3CDTF">2016-11-18T20:24:46Z</dcterms:modified>
</cp:coreProperties>
</file>