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media/image12.jpg" ContentType="image/jpg"/>
  <Override PartName="/ppt/media/image1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1.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8" r:id="rId6"/>
    <p:sldMasterId id="2147483707" r:id="rId7"/>
    <p:sldMasterId id="2147483749" r:id="rId8"/>
    <p:sldMasterId id="2147483701" r:id="rId9"/>
    <p:sldMasterId id="2147483713" r:id="rId10"/>
    <p:sldMasterId id="2147483720" r:id="rId11"/>
    <p:sldMasterId id="2147483724" r:id="rId12"/>
    <p:sldMasterId id="2147483699" r:id="rId13"/>
  </p:sldMasterIdLst>
  <p:notesMasterIdLst>
    <p:notesMasterId r:id="rId57"/>
  </p:notesMasterIdLst>
  <p:sldIdLst>
    <p:sldId id="278" r:id="rId14"/>
    <p:sldId id="302" r:id="rId15"/>
    <p:sldId id="280" r:id="rId16"/>
    <p:sldId id="305" r:id="rId17"/>
    <p:sldId id="334" r:id="rId18"/>
    <p:sldId id="306" r:id="rId19"/>
    <p:sldId id="307" r:id="rId20"/>
    <p:sldId id="308" r:id="rId21"/>
    <p:sldId id="311" r:id="rId22"/>
    <p:sldId id="336" r:id="rId23"/>
    <p:sldId id="310" r:id="rId24"/>
    <p:sldId id="321" r:id="rId25"/>
    <p:sldId id="326" r:id="rId26"/>
    <p:sldId id="281" r:id="rId27"/>
    <p:sldId id="327" r:id="rId28"/>
    <p:sldId id="322" r:id="rId29"/>
    <p:sldId id="315" r:id="rId30"/>
    <p:sldId id="316" r:id="rId31"/>
    <p:sldId id="318" r:id="rId32"/>
    <p:sldId id="317" r:id="rId33"/>
    <p:sldId id="323" r:id="rId34"/>
    <p:sldId id="312" r:id="rId35"/>
    <p:sldId id="314" r:id="rId36"/>
    <p:sldId id="324" r:id="rId37"/>
    <p:sldId id="337" r:id="rId38"/>
    <p:sldId id="338" r:id="rId39"/>
    <p:sldId id="328" r:id="rId40"/>
    <p:sldId id="332" r:id="rId41"/>
    <p:sldId id="340" r:id="rId42"/>
    <p:sldId id="329" r:id="rId43"/>
    <p:sldId id="330" r:id="rId44"/>
    <p:sldId id="331" r:id="rId45"/>
    <p:sldId id="319" r:id="rId46"/>
    <p:sldId id="272" r:id="rId47"/>
    <p:sldId id="341" r:id="rId48"/>
    <p:sldId id="273" r:id="rId49"/>
    <p:sldId id="342" r:id="rId50"/>
    <p:sldId id="276" r:id="rId51"/>
    <p:sldId id="333" r:id="rId52"/>
    <p:sldId id="320" r:id="rId53"/>
    <p:sldId id="325" r:id="rId54"/>
    <p:sldId id="335" r:id="rId55"/>
    <p:sldId id="304" r:id="rId56"/>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4C97E-BCA9-0AC3-87E0-15BF6A29CF05}" name="Stephanie Mohl" initials="SMM" userId="Stephanie Mohl" providerId="None"/>
  <p188:author id="{24746797-BB03-688C-9DCD-A3BE29F4EA40}" name="Guest User" initials="GU" userId="S::urn:spo:anon#bc1ed76103b04baac5c9a40ca82b1563e1eab5976b2ac0287020ab526f6adc53::" providerId="AD"/>
  <p188:author id="{7ED416FA-C064-CA70-BDBC-990E15A17D45}" name="Kellye Kimball (NAT COM Consultant)" initials="KK(CC" userId="S::t-kellye.kimball@heart.org::ba4665bf-b8cf-4f25-8c84-755ce16b74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10E21"/>
    <a:srgbClr val="8A8B8A"/>
    <a:srgbClr val="636466"/>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D17D35-A51A-4B30-8944-AFCECC150C87}" v="22" dt="2022-07-05T15:35:11.32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1" autoAdjust="0"/>
    <p:restoredTop sz="94830" autoAdjust="0"/>
  </p:normalViewPr>
  <p:slideViewPr>
    <p:cSldViewPr>
      <p:cViewPr varScale="1">
        <p:scale>
          <a:sx n="53" d="100"/>
          <a:sy n="53" d="100"/>
        </p:scale>
        <p:origin x="108" y="834"/>
      </p:cViewPr>
      <p:guideLst/>
    </p:cSldViewPr>
  </p:slideViewPr>
  <p:notesTextViewPr>
    <p:cViewPr>
      <p:scale>
        <a:sx n="1" d="1"/>
        <a:sy n="1" d="1"/>
      </p:scale>
      <p:origin x="0" y="0"/>
    </p:cViewPr>
  </p:notesTextViewPr>
  <p:sorterViewPr>
    <p:cViewPr>
      <p:scale>
        <a:sx n="73" d="100"/>
        <a:sy n="73" d="100"/>
      </p:scale>
      <p:origin x="0" y="-3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Hall" userId="2a66d3b0-1297-473c-987b-4bc851ac6b50" providerId="ADAL" clId="{A1D17D35-A51A-4B30-8944-AFCECC150C87}"/>
    <pc:docChg chg="undo custSel modSld">
      <pc:chgData name="Ashley Hall" userId="2a66d3b0-1297-473c-987b-4bc851ac6b50" providerId="ADAL" clId="{A1D17D35-A51A-4B30-8944-AFCECC150C87}" dt="2022-07-05T15:37:23.523" v="146" actId="1076"/>
      <pc:docMkLst>
        <pc:docMk/>
      </pc:docMkLst>
      <pc:sldChg chg="addSp delSp modSp mod">
        <pc:chgData name="Ashley Hall" userId="2a66d3b0-1297-473c-987b-4bc851ac6b50" providerId="ADAL" clId="{A1D17D35-A51A-4B30-8944-AFCECC150C87}" dt="2022-06-29T14:54:35.752" v="52" actId="13244"/>
        <pc:sldMkLst>
          <pc:docMk/>
          <pc:sldMk cId="0" sldId="281"/>
        </pc:sldMkLst>
        <pc:spChg chg="mod">
          <ac:chgData name="Ashley Hall" userId="2a66d3b0-1297-473c-987b-4bc851ac6b50" providerId="ADAL" clId="{A1D17D35-A51A-4B30-8944-AFCECC150C87}" dt="2022-06-29T14:53:58.107" v="46" actId="962"/>
          <ac:spMkLst>
            <pc:docMk/>
            <pc:sldMk cId="0" sldId="281"/>
            <ac:spMk id="13" creationId="{AAA1D9BC-8A55-874C-A768-98A04431C877}"/>
          </ac:spMkLst>
        </pc:spChg>
        <pc:spChg chg="add del mod">
          <ac:chgData name="Ashley Hall" userId="2a66d3b0-1297-473c-987b-4bc851ac6b50" providerId="ADAL" clId="{A1D17D35-A51A-4B30-8944-AFCECC150C87}" dt="2022-06-29T14:53:51.185" v="42"/>
          <ac:spMkLst>
            <pc:docMk/>
            <pc:sldMk cId="0" sldId="281"/>
            <ac:spMk id="15" creationId="{06C8740F-1D09-72AF-E61D-582F1DC80240}"/>
          </ac:spMkLst>
        </pc:spChg>
        <pc:spChg chg="add del mod">
          <ac:chgData name="Ashley Hall" userId="2a66d3b0-1297-473c-987b-4bc851ac6b50" providerId="ADAL" clId="{A1D17D35-A51A-4B30-8944-AFCECC150C87}" dt="2022-06-29T14:53:51.185" v="42"/>
          <ac:spMkLst>
            <pc:docMk/>
            <pc:sldMk cId="0" sldId="281"/>
            <ac:spMk id="17" creationId="{8F2A60B6-EC2E-C97F-695C-7E7EE270A01C}"/>
          </ac:spMkLst>
        </pc:spChg>
        <pc:spChg chg="add mod ord">
          <ac:chgData name="Ashley Hall" userId="2a66d3b0-1297-473c-987b-4bc851ac6b50" providerId="ADAL" clId="{A1D17D35-A51A-4B30-8944-AFCECC150C87}" dt="2022-06-29T14:54:33.999" v="51" actId="13244"/>
          <ac:spMkLst>
            <pc:docMk/>
            <pc:sldMk cId="0" sldId="281"/>
            <ac:spMk id="19" creationId="{F6276EED-83DF-7B07-76B1-A4757C454270}"/>
          </ac:spMkLst>
        </pc:spChg>
        <pc:spChg chg="add mod ord">
          <ac:chgData name="Ashley Hall" userId="2a66d3b0-1297-473c-987b-4bc851ac6b50" providerId="ADAL" clId="{A1D17D35-A51A-4B30-8944-AFCECC150C87}" dt="2022-06-29T14:54:35.752" v="52" actId="13244"/>
          <ac:spMkLst>
            <pc:docMk/>
            <pc:sldMk cId="0" sldId="281"/>
            <ac:spMk id="20" creationId="{D7137C4A-2A88-0AF9-1C81-837C85270CD3}"/>
          </ac:spMkLst>
        </pc:spChg>
        <pc:spChg chg="mod">
          <ac:chgData name="Ashley Hall" userId="2a66d3b0-1297-473c-987b-4bc851ac6b50" providerId="ADAL" clId="{A1D17D35-A51A-4B30-8944-AFCECC150C87}" dt="2022-06-29T14:53:57.324" v="45" actId="962"/>
          <ac:spMkLst>
            <pc:docMk/>
            <pc:sldMk cId="0" sldId="281"/>
            <ac:spMk id="23" creationId="{A27616D5-9AE8-3E40-A86D-1865FC7170A1}"/>
          </ac:spMkLst>
        </pc:spChg>
      </pc:sldChg>
      <pc:sldChg chg="addSp delSp modSp mod">
        <pc:chgData name="Ashley Hall" userId="2a66d3b0-1297-473c-987b-4bc851ac6b50" providerId="ADAL" clId="{A1D17D35-A51A-4B30-8944-AFCECC150C87}" dt="2022-06-29T14:51:59.703" v="15" actId="13244"/>
        <pc:sldMkLst>
          <pc:docMk/>
          <pc:sldMk cId="1591196734" sldId="317"/>
        </pc:sldMkLst>
        <pc:spChg chg="mod">
          <ac:chgData name="Ashley Hall" userId="2a66d3b0-1297-473c-987b-4bc851ac6b50" providerId="ADAL" clId="{A1D17D35-A51A-4B30-8944-AFCECC150C87}" dt="2022-06-29T14:51:56.831" v="14" actId="1076"/>
          <ac:spMkLst>
            <pc:docMk/>
            <pc:sldMk cId="1591196734" sldId="317"/>
            <ac:spMk id="3" creationId="{32CBD57D-02B5-418D-BDB3-6862E9E05D3E}"/>
          </ac:spMkLst>
        </pc:spChg>
        <pc:spChg chg="add mod ord">
          <ac:chgData name="Ashley Hall" userId="2a66d3b0-1297-473c-987b-4bc851ac6b50" providerId="ADAL" clId="{A1D17D35-A51A-4B30-8944-AFCECC150C87}" dt="2022-06-29T14:51:59.703" v="15" actId="13244"/>
          <ac:spMkLst>
            <pc:docMk/>
            <pc:sldMk cId="1591196734" sldId="317"/>
            <ac:spMk id="10" creationId="{A220C989-3BD2-F7FC-AA7F-F0955B8753C1}"/>
          </ac:spMkLst>
        </pc:spChg>
        <pc:spChg chg="del">
          <ac:chgData name="Ashley Hall" userId="2a66d3b0-1297-473c-987b-4bc851ac6b50" providerId="ADAL" clId="{A1D17D35-A51A-4B30-8944-AFCECC150C87}" dt="2022-06-29T14:51:11.809" v="0" actId="21"/>
          <ac:spMkLst>
            <pc:docMk/>
            <pc:sldMk cId="1591196734" sldId="317"/>
            <ac:spMk id="13" creationId="{D3454DFF-40C9-5E41-A326-B1539668ECB2}"/>
          </ac:spMkLst>
        </pc:spChg>
        <pc:spChg chg="add mod ord">
          <ac:chgData name="Ashley Hall" userId="2a66d3b0-1297-473c-987b-4bc851ac6b50" providerId="ADAL" clId="{A1D17D35-A51A-4B30-8944-AFCECC150C87}" dt="2022-06-29T14:51:43.373" v="11" actId="962"/>
          <ac:spMkLst>
            <pc:docMk/>
            <pc:sldMk cId="1591196734" sldId="317"/>
            <ac:spMk id="14" creationId="{9849BE6D-40C5-BD36-4BAC-35897CC84A25}"/>
          </ac:spMkLst>
        </pc:spChg>
      </pc:sldChg>
      <pc:sldChg chg="addSp delSp modSp mod">
        <pc:chgData name="Ashley Hall" userId="2a66d3b0-1297-473c-987b-4bc851ac6b50" providerId="ADAL" clId="{A1D17D35-A51A-4B30-8944-AFCECC150C87}" dt="2022-06-29T14:52:11.394" v="18" actId="13244"/>
        <pc:sldMkLst>
          <pc:docMk/>
          <pc:sldMk cId="221260419" sldId="318"/>
        </pc:sldMkLst>
        <pc:spChg chg="del">
          <ac:chgData name="Ashley Hall" userId="2a66d3b0-1297-473c-987b-4bc851ac6b50" providerId="ADAL" clId="{A1D17D35-A51A-4B30-8944-AFCECC150C87}" dt="2022-06-29T14:52:06.159" v="16" actId="478"/>
          <ac:spMkLst>
            <pc:docMk/>
            <pc:sldMk cId="221260419" sldId="318"/>
            <ac:spMk id="6" creationId="{5924D881-BA8D-2F49-924C-5B264E491A85}"/>
          </ac:spMkLst>
        </pc:spChg>
        <pc:spChg chg="ord">
          <ac:chgData name="Ashley Hall" userId="2a66d3b0-1297-473c-987b-4bc851ac6b50" providerId="ADAL" clId="{A1D17D35-A51A-4B30-8944-AFCECC150C87}" dt="2022-06-29T14:52:11.394" v="18" actId="13244"/>
          <ac:spMkLst>
            <pc:docMk/>
            <pc:sldMk cId="221260419" sldId="318"/>
            <ac:spMk id="8" creationId="{51E8727C-A8EE-4401-B9E0-B54B0F5D4DAD}"/>
          </ac:spMkLst>
        </pc:spChg>
        <pc:spChg chg="add mod">
          <ac:chgData name="Ashley Hall" userId="2a66d3b0-1297-473c-987b-4bc851ac6b50" providerId="ADAL" clId="{A1D17D35-A51A-4B30-8944-AFCECC150C87}" dt="2022-06-29T14:52:07.623" v="17"/>
          <ac:spMkLst>
            <pc:docMk/>
            <pc:sldMk cId="221260419" sldId="318"/>
            <ac:spMk id="10" creationId="{E148A64F-AFEC-3BED-1B17-BBE0CB713B51}"/>
          </ac:spMkLst>
        </pc:spChg>
        <pc:spChg chg="add mod">
          <ac:chgData name="Ashley Hall" userId="2a66d3b0-1297-473c-987b-4bc851ac6b50" providerId="ADAL" clId="{A1D17D35-A51A-4B30-8944-AFCECC150C87}" dt="2022-06-29T14:52:07.623" v="17"/>
          <ac:spMkLst>
            <pc:docMk/>
            <pc:sldMk cId="221260419" sldId="318"/>
            <ac:spMk id="11" creationId="{84466C17-AB6F-ABE8-31F3-69BF72366175}"/>
          </ac:spMkLst>
        </pc:spChg>
      </pc:sldChg>
      <pc:sldChg chg="addSp delSp modSp mod">
        <pc:chgData name="Ashley Hall" userId="2a66d3b0-1297-473c-987b-4bc851ac6b50" providerId="ADAL" clId="{A1D17D35-A51A-4B30-8944-AFCECC150C87}" dt="2022-06-29T14:53:01.911" v="31" actId="962"/>
        <pc:sldMkLst>
          <pc:docMk/>
          <pc:sldMk cId="845663057" sldId="322"/>
        </pc:sldMkLst>
        <pc:spChg chg="add del mod">
          <ac:chgData name="Ashley Hall" userId="2a66d3b0-1297-473c-987b-4bc851ac6b50" providerId="ADAL" clId="{A1D17D35-A51A-4B30-8944-AFCECC150C87}" dt="2022-06-29T14:52:52.591" v="27" actId="21"/>
          <ac:spMkLst>
            <pc:docMk/>
            <pc:sldMk cId="845663057" sldId="322"/>
            <ac:spMk id="2" creationId="{3EF25E10-1B00-58CD-4DFA-6382DAAFFAC3}"/>
          </ac:spMkLst>
        </pc:spChg>
        <pc:spChg chg="add mod">
          <ac:chgData name="Ashley Hall" userId="2a66d3b0-1297-473c-987b-4bc851ac6b50" providerId="ADAL" clId="{A1D17D35-A51A-4B30-8944-AFCECC150C87}" dt="2022-06-29T14:53:01.911" v="31" actId="962"/>
          <ac:spMkLst>
            <pc:docMk/>
            <pc:sldMk cId="845663057" sldId="322"/>
            <ac:spMk id="10" creationId="{F6AA97C8-6BF3-A245-4DF1-0E386F7520C2}"/>
          </ac:spMkLst>
        </pc:spChg>
        <pc:spChg chg="mod">
          <ac:chgData name="Ashley Hall" userId="2a66d3b0-1297-473c-987b-4bc851ac6b50" providerId="ADAL" clId="{A1D17D35-A51A-4B30-8944-AFCECC150C87}" dt="2022-06-29T14:52:55.670" v="28" actId="2085"/>
          <ac:spMkLst>
            <pc:docMk/>
            <pc:sldMk cId="845663057" sldId="322"/>
            <ac:spMk id="13" creationId="{4C40AD48-2BB8-4412-B75D-3718CE5AEE6C}"/>
          </ac:spMkLst>
        </pc:spChg>
      </pc:sldChg>
      <pc:sldChg chg="addSp modSp mod">
        <pc:chgData name="Ashley Hall" userId="2a66d3b0-1297-473c-987b-4bc851ac6b50" providerId="ADAL" clId="{A1D17D35-A51A-4B30-8944-AFCECC150C87}" dt="2022-06-29T14:53:35.763" v="40" actId="2085"/>
        <pc:sldMkLst>
          <pc:docMk/>
          <pc:sldMk cId="0" sldId="327"/>
        </pc:sldMkLst>
        <pc:spChg chg="mod">
          <ac:chgData name="Ashley Hall" userId="2a66d3b0-1297-473c-987b-4bc851ac6b50" providerId="ADAL" clId="{A1D17D35-A51A-4B30-8944-AFCECC150C87}" dt="2022-06-29T14:53:35.763" v="40" actId="2085"/>
          <ac:spMkLst>
            <pc:docMk/>
            <pc:sldMk cId="0" sldId="327"/>
            <ac:spMk id="3" creationId="{00000000-0000-0000-0000-000000000000}"/>
          </ac:spMkLst>
        </pc:spChg>
        <pc:spChg chg="mod">
          <ac:chgData name="Ashley Hall" userId="2a66d3b0-1297-473c-987b-4bc851ac6b50" providerId="ADAL" clId="{A1D17D35-A51A-4B30-8944-AFCECC150C87}" dt="2022-06-29T14:53:17.584" v="35" actId="2085"/>
          <ac:spMkLst>
            <pc:docMk/>
            <pc:sldMk cId="0" sldId="327"/>
            <ac:spMk id="4" creationId="{00000000-0000-0000-0000-000000000000}"/>
          </ac:spMkLst>
        </pc:spChg>
        <pc:spChg chg="add mod">
          <ac:chgData name="Ashley Hall" userId="2a66d3b0-1297-473c-987b-4bc851ac6b50" providerId="ADAL" clId="{A1D17D35-A51A-4B30-8944-AFCECC150C87}" dt="2022-06-29T14:53:14.054" v="34" actId="14100"/>
          <ac:spMkLst>
            <pc:docMk/>
            <pc:sldMk cId="0" sldId="327"/>
            <ac:spMk id="8" creationId="{AFEE2FFB-19D7-6B4C-F3F4-9601DE3C8443}"/>
          </ac:spMkLst>
        </pc:spChg>
        <pc:spChg chg="add mod">
          <ac:chgData name="Ashley Hall" userId="2a66d3b0-1297-473c-987b-4bc851ac6b50" providerId="ADAL" clId="{A1D17D35-A51A-4B30-8944-AFCECC150C87}" dt="2022-06-29T14:53:26.800" v="38" actId="1076"/>
          <ac:spMkLst>
            <pc:docMk/>
            <pc:sldMk cId="0" sldId="327"/>
            <ac:spMk id="9" creationId="{1CC362EE-EBA5-CEDE-7CE0-993BA20F4CF2}"/>
          </ac:spMkLst>
        </pc:spChg>
      </pc:sldChg>
      <pc:sldChg chg="addSp delSp modSp mod">
        <pc:chgData name="Ashley Hall" userId="2a66d3b0-1297-473c-987b-4bc851ac6b50" providerId="ADAL" clId="{A1D17D35-A51A-4B30-8944-AFCECC150C87}" dt="2022-07-05T15:37:23.523" v="146" actId="1076"/>
        <pc:sldMkLst>
          <pc:docMk/>
          <pc:sldMk cId="4052222991" sldId="342"/>
        </pc:sldMkLst>
        <pc:spChg chg="add mod ord">
          <ac:chgData name="Ashley Hall" userId="2a66d3b0-1297-473c-987b-4bc851ac6b50" providerId="ADAL" clId="{A1D17D35-A51A-4B30-8944-AFCECC150C87}" dt="2022-07-05T15:19:10.971" v="84" actId="13244"/>
          <ac:spMkLst>
            <pc:docMk/>
            <pc:sldMk cId="4052222991" sldId="342"/>
            <ac:spMk id="3" creationId="{DFCBBA88-A7E5-2AAC-11A3-345D03536A5C}"/>
          </ac:spMkLst>
        </pc:spChg>
        <pc:spChg chg="mod">
          <ac:chgData name="Ashley Hall" userId="2a66d3b0-1297-473c-987b-4bc851ac6b50" providerId="ADAL" clId="{A1D17D35-A51A-4B30-8944-AFCECC150C87}" dt="2022-07-05T15:37:23.523" v="146" actId="1076"/>
          <ac:spMkLst>
            <pc:docMk/>
            <pc:sldMk cId="4052222991" sldId="342"/>
            <ac:spMk id="5" creationId="{BEDE0507-E8C1-4B47-8C9B-62B7499D5A8D}"/>
          </ac:spMkLst>
        </pc:spChg>
        <pc:spChg chg="add mod ord">
          <ac:chgData name="Ashley Hall" userId="2a66d3b0-1297-473c-987b-4bc851ac6b50" providerId="ADAL" clId="{A1D17D35-A51A-4B30-8944-AFCECC150C87}" dt="2022-07-05T15:19:08.152" v="83" actId="13244"/>
          <ac:spMkLst>
            <pc:docMk/>
            <pc:sldMk cId="4052222991" sldId="342"/>
            <ac:spMk id="9" creationId="{A85B8959-2150-6198-BEC6-7F58170506BF}"/>
          </ac:spMkLst>
        </pc:spChg>
        <pc:graphicFrameChg chg="add mod ord modGraphic">
          <ac:chgData name="Ashley Hall" userId="2a66d3b0-1297-473c-987b-4bc851ac6b50" providerId="ADAL" clId="{A1D17D35-A51A-4B30-8944-AFCECC150C87}" dt="2022-07-05T15:37:18.588" v="145" actId="13244"/>
          <ac:graphicFrameMkLst>
            <pc:docMk/>
            <pc:sldMk cId="4052222991" sldId="342"/>
            <ac:graphicFrameMk id="4" creationId="{C20D3EF8-E808-9B0B-9C5E-B8EDFA27072D}"/>
          </ac:graphicFrameMkLst>
        </pc:graphicFrameChg>
        <pc:graphicFrameChg chg="del mod ord modGraphic">
          <ac:chgData name="Ashley Hall" userId="2a66d3b0-1297-473c-987b-4bc851ac6b50" providerId="ADAL" clId="{A1D17D35-A51A-4B30-8944-AFCECC150C87}" dt="2022-07-05T15:33:19.455" v="111" actId="478"/>
          <ac:graphicFrameMkLst>
            <pc:docMk/>
            <pc:sldMk cId="4052222991" sldId="342"/>
            <ac:graphicFrameMk id="8" creationId="{A01BC4E9-5FC4-9A45-B0A8-370872AF28A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7/5/2022</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hajournals.org/doi/10.1161/STROKEAHA.120.03322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hajournals.org/doi/10.1161/STROKEAHA.120.03322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hajournals.org/doi/10.1161/STROKEAHA.120.03322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hajournals.org/doi/10.1161/STROKEAHA.120.033228"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hajournals.org/doi/10.1161/STROKEAHA.120.03322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ircoutcomes.ahajournals.org/content/5/4/514.abstract?sid=c69e97af-b8b9-43dc-b7c8-e56821ee6c8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4</a:t>
            </a:fld>
            <a:endParaRPr lang="en-US"/>
          </a:p>
        </p:txBody>
      </p:sp>
    </p:spTree>
    <p:extLst>
      <p:ext uri="{BB962C8B-B14F-4D97-AF65-F5344CB8AC3E}">
        <p14:creationId xmlns:p14="http://schemas.microsoft.com/office/powerpoint/2010/main" val="335205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published in March 2021 representing consensus recommendations from 7 different national organizations about routing of stroke patients to most appropriate stroke center when LVO stroke is suspected. </a:t>
            </a:r>
          </a:p>
          <a:p>
            <a:r>
              <a:rPr lang="en-US" dirty="0"/>
              <a:t>Impact of this Consensus Statement:</a:t>
            </a:r>
          </a:p>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Lub Dub Medium" panose="020B0603030403020204" pitchFamily="34" charset="0"/>
                <a:ea typeface="Calibri" panose="020F0502020204030204" pitchFamily="34" charset="0"/>
                <a:cs typeface="Times New Roman" panose="02020603050405020304" pitchFamily="18" charset="0"/>
              </a:rPr>
              <a:t>Provides common definitions of rural, suburban and urban environments leveraging the widely used US Census Bureau’s rural-urban commuting area (RUCA) code system &amp; some helpful background on tiers of stroke centers;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Lub Dub Medium" panose="020B0603030403020204" pitchFamily="34" charset="0"/>
                <a:ea typeface="Calibri" panose="020F0502020204030204" pitchFamily="34" charset="0"/>
                <a:cs typeface="Times New Roman" panose="02020603050405020304" pitchFamily="18" charset="0"/>
              </a:rPr>
              <a:t>Identifies a common set of principles that should apply to all SSOCs, regardless of geographic classification; 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Lub Dub Medium" panose="020B0603030403020204" pitchFamily="34" charset="0"/>
                <a:ea typeface="Calibri" panose="020F0502020204030204" pitchFamily="34" charset="0"/>
                <a:cs typeface="Times New Roman" panose="02020603050405020304" pitchFamily="18" charset="0"/>
              </a:rPr>
              <a:t>Recommends modifications to SSOCs for rural, suburban, and urban environments. Most notably, includes recommendations for identifying the most appropriate first hospital transport destination depending on the type of stroke suspected, degree of severity based on validated scales, and availability of specific levels of certified stroke centers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27</a:t>
            </a:fld>
            <a:endParaRPr lang="en-US"/>
          </a:p>
        </p:txBody>
      </p:sp>
    </p:spTree>
    <p:extLst>
      <p:ext uri="{BB962C8B-B14F-4D97-AF65-F5344CB8AC3E}">
        <p14:creationId xmlns:p14="http://schemas.microsoft.com/office/powerpoint/2010/main" val="2005943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Jauch EC, et al. </a:t>
            </a:r>
            <a:r>
              <a:rPr lang="en-US" dirty="0">
                <a:hlinkClick r:id="rId3"/>
              </a:rPr>
              <a:t>Recommendations for Regional Stroke Destination Plans in Rural, Suburban, and Urban Communities From the Prehospital Stroke System of Care Consensus Conference: A Consensus Statement From the American Academy of Neurology, American Heart Association/American Stroke Association, American Society of Neuroradiology, National Association of EMS Physicians, National Association of State EMS Officials, Society of </a:t>
            </a:r>
            <a:r>
              <a:rPr lang="en-US" dirty="0" err="1">
                <a:hlinkClick r:id="rId3"/>
              </a:rPr>
              <a:t>NeuroInterventional</a:t>
            </a:r>
            <a:r>
              <a:rPr lang="en-US" dirty="0">
                <a:hlinkClick r:id="rId3"/>
              </a:rPr>
              <a:t> Surgery, and Society of Vascular and Interventional Neurology: Endorsed by the Neurocritical Care Society | Stroke (ahajournals.org)</a:t>
            </a:r>
            <a:r>
              <a:rPr lang="en-US" dirty="0"/>
              <a:t>. (2021). </a:t>
            </a:r>
            <a:r>
              <a:rPr lang="en-US" i="1" dirty="0"/>
              <a:t>Stroke</a:t>
            </a:r>
            <a:r>
              <a:rPr lang="en-US" dirty="0"/>
              <a:t>.</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28</a:t>
            </a:fld>
            <a:endParaRPr lang="en-US"/>
          </a:p>
        </p:txBody>
      </p:sp>
    </p:spTree>
    <p:extLst>
      <p:ext uri="{BB962C8B-B14F-4D97-AF65-F5344CB8AC3E}">
        <p14:creationId xmlns:p14="http://schemas.microsoft.com/office/powerpoint/2010/main" val="10253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Jauch EC, et al. </a:t>
            </a:r>
            <a:r>
              <a:rPr lang="en-US" dirty="0">
                <a:hlinkClick r:id="rId3"/>
              </a:rPr>
              <a:t>Recommendations for Regional Stroke Destination Plans in Rural, Suburban, and Urban Communities From the Prehospital Stroke System of Care Consensus Conference: A Consensus Statement From the American Academy of Neurology, American Heart Association/American Stroke Association, American Society of Neuroradiology, National Association of EMS Physicians, National Association of State EMS Officials, Society of </a:t>
            </a:r>
            <a:r>
              <a:rPr lang="en-US" dirty="0" err="1">
                <a:hlinkClick r:id="rId3"/>
              </a:rPr>
              <a:t>NeuroInterventional</a:t>
            </a:r>
            <a:r>
              <a:rPr lang="en-US" dirty="0">
                <a:hlinkClick r:id="rId3"/>
              </a:rPr>
              <a:t> Surgery, and Society of Vascular and Interventional Neurology: Endorsed by the Neurocritical Care Society | Stroke (ahajournals.org)</a:t>
            </a:r>
            <a:r>
              <a:rPr lang="en-US" dirty="0"/>
              <a:t>. (2021). </a:t>
            </a:r>
            <a:r>
              <a:rPr lang="en-US" i="1" dirty="0"/>
              <a:t>Stroke</a:t>
            </a:r>
            <a:r>
              <a:rPr lang="en-US" dirty="0"/>
              <a:t>.</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29</a:t>
            </a:fld>
            <a:endParaRPr lang="en-US"/>
          </a:p>
        </p:txBody>
      </p:sp>
    </p:spTree>
    <p:extLst>
      <p:ext uri="{BB962C8B-B14F-4D97-AF65-F5344CB8AC3E}">
        <p14:creationId xmlns:p14="http://schemas.microsoft.com/office/powerpoint/2010/main" val="2241057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Jauch EC, et al. </a:t>
            </a:r>
            <a:r>
              <a:rPr lang="en-US" dirty="0">
                <a:hlinkClick r:id="rId3"/>
              </a:rPr>
              <a:t>Recommendations for Regional Stroke Destination Plans in Rural, Suburban, and Urban Communities From the Prehospital Stroke System of Care Consensus Conference: A Consensus Statement From the American Academy of Neurology, American Heart Association/American Stroke Association, American Society of Neuroradiology, National Association of EMS Physicians, National Association of State EMS Officials, Society of </a:t>
            </a:r>
            <a:r>
              <a:rPr lang="en-US" dirty="0" err="1">
                <a:hlinkClick r:id="rId3"/>
              </a:rPr>
              <a:t>NeuroInterventional</a:t>
            </a:r>
            <a:r>
              <a:rPr lang="en-US" dirty="0">
                <a:hlinkClick r:id="rId3"/>
              </a:rPr>
              <a:t> Surgery, and Society of Vascular and Interventional Neurology: Endorsed by the Neurocritical Care Society | Stroke (ahajournals.org)</a:t>
            </a:r>
            <a:r>
              <a:rPr lang="en-US" dirty="0"/>
              <a:t>. (2021). </a:t>
            </a:r>
            <a:r>
              <a:rPr lang="en-US" i="1" dirty="0"/>
              <a:t>Stroke</a:t>
            </a:r>
            <a:r>
              <a:rPr lang="en-US" dirty="0"/>
              <a:t>.</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30</a:t>
            </a:fld>
            <a:endParaRPr lang="en-US"/>
          </a:p>
        </p:txBody>
      </p:sp>
    </p:spTree>
    <p:extLst>
      <p:ext uri="{BB962C8B-B14F-4D97-AF65-F5344CB8AC3E}">
        <p14:creationId xmlns:p14="http://schemas.microsoft.com/office/powerpoint/2010/main" val="246545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Jauch EC, et al. </a:t>
            </a:r>
            <a:r>
              <a:rPr lang="en-US" dirty="0">
                <a:hlinkClick r:id="rId3"/>
              </a:rPr>
              <a:t>Recommendations for Regional Stroke Destination Plans in Rural, Suburban, and Urban Communities From the Prehospital Stroke System of Care Consensus Conference: A Consensus Statement From the American Academy of Neurology, American Heart Association/American Stroke Association, American Society of Neuroradiology, National Association of EMS Physicians, National Association of State EMS Officials, Society of </a:t>
            </a:r>
            <a:r>
              <a:rPr lang="en-US" dirty="0" err="1">
                <a:hlinkClick r:id="rId3"/>
              </a:rPr>
              <a:t>NeuroInterventional</a:t>
            </a:r>
            <a:r>
              <a:rPr lang="en-US" dirty="0">
                <a:hlinkClick r:id="rId3"/>
              </a:rPr>
              <a:t> Surgery, and Society of Vascular and Interventional Neurology: Endorsed by the Neurocritical Care Society | Stroke (ahajournals.org)</a:t>
            </a:r>
            <a:r>
              <a:rPr lang="en-US" dirty="0"/>
              <a:t>. (2021). </a:t>
            </a:r>
            <a:r>
              <a:rPr lang="en-US" i="1" dirty="0"/>
              <a:t>Stroke</a:t>
            </a:r>
            <a:r>
              <a:rPr lang="en-US" dirty="0"/>
              <a:t>.</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31</a:t>
            </a:fld>
            <a:endParaRPr lang="en-US"/>
          </a:p>
        </p:txBody>
      </p:sp>
    </p:spTree>
    <p:extLst>
      <p:ext uri="{BB962C8B-B14F-4D97-AF65-F5344CB8AC3E}">
        <p14:creationId xmlns:p14="http://schemas.microsoft.com/office/powerpoint/2010/main" val="3330401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Jauch EC, et al. </a:t>
            </a:r>
            <a:r>
              <a:rPr lang="en-US" dirty="0">
                <a:hlinkClick r:id="rId3"/>
              </a:rPr>
              <a:t>Recommendations for Regional Stroke Destination Plans in Rural, Suburban, and Urban Communities From the Prehospital Stroke System of Care Consensus Conference: A Consensus Statement From the American Academy of Neurology, American Heart Association/American Stroke Association, American Society of Neuroradiology, National Association of EMS Physicians, National Association of State EMS Officials, Society of </a:t>
            </a:r>
            <a:r>
              <a:rPr lang="en-US" dirty="0" err="1">
                <a:hlinkClick r:id="rId3"/>
              </a:rPr>
              <a:t>NeuroInterventional</a:t>
            </a:r>
            <a:r>
              <a:rPr lang="en-US" dirty="0">
                <a:hlinkClick r:id="rId3"/>
              </a:rPr>
              <a:t> Surgery, and Society of Vascular and Interventional Neurology: Endorsed by the Neurocritical Care Society | Stroke (ahajournals.org)</a:t>
            </a:r>
            <a:r>
              <a:rPr lang="en-US" dirty="0"/>
              <a:t>. (2021). </a:t>
            </a:r>
            <a:r>
              <a:rPr lang="en-US" i="1" dirty="0"/>
              <a:t>Stroke</a:t>
            </a:r>
            <a:r>
              <a:rPr lang="en-US" dirty="0"/>
              <a:t>.</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32</a:t>
            </a:fld>
            <a:endParaRPr lang="en-US"/>
          </a:p>
        </p:txBody>
      </p:sp>
    </p:spTree>
    <p:extLst>
      <p:ext uri="{BB962C8B-B14F-4D97-AF65-F5344CB8AC3E}">
        <p14:creationId xmlns:p14="http://schemas.microsoft.com/office/powerpoint/2010/main" val="2297589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34</a:t>
            </a:fld>
            <a:endParaRPr lang="en-US"/>
          </a:p>
        </p:txBody>
      </p:sp>
    </p:spTree>
    <p:extLst>
      <p:ext uri="{BB962C8B-B14F-4D97-AF65-F5344CB8AC3E}">
        <p14:creationId xmlns:p14="http://schemas.microsoft.com/office/powerpoint/2010/main" val="78342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35</a:t>
            </a:fld>
            <a:endParaRPr lang="en-US"/>
          </a:p>
        </p:txBody>
      </p:sp>
    </p:spTree>
    <p:extLst>
      <p:ext uri="{BB962C8B-B14F-4D97-AF65-F5344CB8AC3E}">
        <p14:creationId xmlns:p14="http://schemas.microsoft.com/office/powerpoint/2010/main" val="889983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a:t>2019 Policy Statement</a:t>
            </a:r>
          </a:p>
        </p:txBody>
      </p:sp>
      <p:sp>
        <p:nvSpPr>
          <p:cNvPr id="4" name="Slide Number Placeholder 3"/>
          <p:cNvSpPr>
            <a:spLocks noGrp="1"/>
          </p:cNvSpPr>
          <p:nvPr>
            <p:ph type="sldNum" sz="quarter" idx="5"/>
          </p:nvPr>
        </p:nvSpPr>
        <p:spPr/>
        <p:txBody>
          <a:bodyPr/>
          <a:lstStyle/>
          <a:p>
            <a:fld id="{9535E1C7-88C3-9143-9718-91C56336BFCE}" type="slidenum">
              <a:rPr lang="en-US" smtClean="0"/>
              <a:t>39</a:t>
            </a:fld>
            <a:endParaRPr lang="en-US"/>
          </a:p>
        </p:txBody>
      </p:sp>
    </p:spTree>
    <p:extLst>
      <p:ext uri="{BB962C8B-B14F-4D97-AF65-F5344CB8AC3E}">
        <p14:creationId xmlns:p14="http://schemas.microsoft.com/office/powerpoint/2010/main" val="716134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240" marR="6096">
              <a:spcBef>
                <a:spcPts val="120"/>
              </a:spcBef>
            </a:pPr>
            <a:r>
              <a:rPr lang="en-US" sz="1200" dirty="0">
                <a:latin typeface="Lub Dub Condensed" panose="020B0506030403020204" pitchFamily="34" charset="0"/>
                <a:cs typeface="Calibri"/>
              </a:rPr>
              <a:t>Lin, </a:t>
            </a:r>
            <a:r>
              <a:rPr lang="en-US" sz="1200" spc="-6" dirty="0">
                <a:latin typeface="Lub Dub Condensed" panose="020B0506030403020204" pitchFamily="34" charset="0"/>
                <a:cs typeface="Calibri"/>
              </a:rPr>
              <a:t>C. </a:t>
            </a:r>
            <a:r>
              <a:rPr lang="en-US" sz="1200" dirty="0">
                <a:latin typeface="Lub Dub Condensed" panose="020B0506030403020204" pitchFamily="34" charset="0"/>
                <a:cs typeface="Calibri"/>
              </a:rPr>
              <a:t>B., Peterson, et al. Emergency Medical </a:t>
            </a:r>
            <a:r>
              <a:rPr lang="en-US" sz="1200" spc="-6" dirty="0">
                <a:latin typeface="Lub Dub Condensed" panose="020B0506030403020204" pitchFamily="34" charset="0"/>
                <a:cs typeface="Calibri"/>
              </a:rPr>
              <a:t>Service Hospital Pre-Notification </a:t>
            </a:r>
            <a:r>
              <a:rPr lang="en-US" sz="1200" dirty="0">
                <a:latin typeface="Lub Dub Condensed" panose="020B0506030403020204" pitchFamily="34" charset="0"/>
                <a:cs typeface="Calibri"/>
              </a:rPr>
              <a:t>is Associated with Improved Evaluation</a:t>
            </a:r>
            <a:r>
              <a:rPr lang="en-US" sz="1200" spc="-60" dirty="0">
                <a:latin typeface="Lub Dub Condensed" panose="020B0506030403020204" pitchFamily="34" charset="0"/>
                <a:cs typeface="Calibri"/>
              </a:rPr>
              <a:t> </a:t>
            </a:r>
            <a:r>
              <a:rPr lang="en-US" sz="1200" dirty="0">
                <a:latin typeface="Lub Dub Condensed" panose="020B0506030403020204" pitchFamily="34" charset="0"/>
                <a:cs typeface="Calibri"/>
              </a:rPr>
              <a:t>and</a:t>
            </a:r>
            <a:r>
              <a:rPr lang="en-US" sz="1200" spc="-6" dirty="0">
                <a:latin typeface="Lub Dub Condensed" panose="020B0506030403020204" pitchFamily="34" charset="0"/>
                <a:cs typeface="Calibri"/>
              </a:rPr>
              <a:t> </a:t>
            </a:r>
            <a:r>
              <a:rPr lang="en-US" sz="1200" dirty="0">
                <a:latin typeface="Lub Dub Condensed" panose="020B0506030403020204" pitchFamily="34" charset="0"/>
                <a:cs typeface="Calibri"/>
              </a:rPr>
              <a:t>Treatment</a:t>
            </a:r>
            <a:r>
              <a:rPr lang="en-US" sz="1200" spc="-54" dirty="0">
                <a:latin typeface="Lub Dub Condensed" panose="020B0506030403020204" pitchFamily="34" charset="0"/>
                <a:cs typeface="Calibri"/>
              </a:rPr>
              <a:t> </a:t>
            </a:r>
            <a:r>
              <a:rPr lang="en-US" sz="1200" dirty="0">
                <a:latin typeface="Lub Dub Condensed" panose="020B0506030403020204" pitchFamily="34" charset="0"/>
                <a:cs typeface="Calibri"/>
              </a:rPr>
              <a:t>of</a:t>
            </a:r>
            <a:r>
              <a:rPr lang="en-US" sz="1200" spc="-12" dirty="0">
                <a:latin typeface="Lub Dub Condensed" panose="020B0506030403020204" pitchFamily="34" charset="0"/>
                <a:cs typeface="Calibri"/>
              </a:rPr>
              <a:t> </a:t>
            </a:r>
            <a:r>
              <a:rPr lang="en-US" sz="1200" spc="-6" dirty="0">
                <a:latin typeface="Lub Dub Condensed" panose="020B0506030403020204" pitchFamily="34" charset="0"/>
                <a:cs typeface="Calibri"/>
              </a:rPr>
              <a:t>Acute</a:t>
            </a:r>
            <a:r>
              <a:rPr lang="en-US" sz="1200" spc="-12" dirty="0">
                <a:latin typeface="Lub Dub Condensed" panose="020B0506030403020204" pitchFamily="34" charset="0"/>
                <a:cs typeface="Calibri"/>
              </a:rPr>
              <a:t> </a:t>
            </a:r>
            <a:r>
              <a:rPr lang="en-US" sz="1200" dirty="0">
                <a:latin typeface="Lub Dub Condensed" panose="020B0506030403020204" pitchFamily="34" charset="0"/>
                <a:cs typeface="Calibri"/>
              </a:rPr>
              <a:t>Ischemic</a:t>
            </a:r>
            <a:r>
              <a:rPr lang="en-US" sz="1200" spc="-42" dirty="0">
                <a:latin typeface="Lub Dub Condensed" panose="020B0506030403020204" pitchFamily="34" charset="0"/>
                <a:cs typeface="Calibri"/>
              </a:rPr>
              <a:t> </a:t>
            </a:r>
            <a:r>
              <a:rPr lang="en-US" sz="1200" spc="-6" dirty="0">
                <a:latin typeface="Lub Dub Condensed" panose="020B0506030403020204" pitchFamily="34" charset="0"/>
                <a:cs typeface="Calibri"/>
              </a:rPr>
              <a:t>Stroke.</a:t>
            </a:r>
            <a:r>
              <a:rPr lang="en-US" sz="1200" spc="-36" dirty="0">
                <a:latin typeface="Lub Dub Condensed" panose="020B0506030403020204" pitchFamily="34" charset="0"/>
                <a:cs typeface="Calibri"/>
              </a:rPr>
              <a:t> </a:t>
            </a:r>
            <a:r>
              <a:rPr lang="en-US" sz="1200" dirty="0">
                <a:latin typeface="Lub Dub Condensed" panose="020B0506030403020204" pitchFamily="34" charset="0"/>
                <a:cs typeface="Calibri"/>
              </a:rPr>
              <a:t>(2012). </a:t>
            </a:r>
            <a:r>
              <a:rPr lang="en-US" sz="1200" i="1" spc="-6" dirty="0">
                <a:latin typeface="Lub Dub Condensed" panose="020B0506030403020204" pitchFamily="34" charset="0"/>
                <a:cs typeface="Calibri"/>
              </a:rPr>
              <a:t>Journal</a:t>
            </a:r>
            <a:r>
              <a:rPr lang="en-US" sz="1200" i="1" spc="-30" dirty="0">
                <a:latin typeface="Lub Dub Condensed" panose="020B0506030403020204" pitchFamily="34" charset="0"/>
                <a:cs typeface="Calibri"/>
              </a:rPr>
              <a:t> </a:t>
            </a:r>
            <a:r>
              <a:rPr lang="en-US" sz="1200" i="1" spc="-6" dirty="0">
                <a:latin typeface="Lub Dub Condensed" panose="020B0506030403020204" pitchFamily="34" charset="0"/>
                <a:cs typeface="Calibri"/>
              </a:rPr>
              <a:t>of</a:t>
            </a:r>
            <a:r>
              <a:rPr lang="en-US" sz="1200" i="1" dirty="0">
                <a:latin typeface="Lub Dub Condensed" panose="020B0506030403020204" pitchFamily="34" charset="0"/>
                <a:cs typeface="Calibri"/>
              </a:rPr>
              <a:t> the</a:t>
            </a:r>
            <a:r>
              <a:rPr lang="en-US" sz="1200" i="1" spc="-18" dirty="0">
                <a:latin typeface="Lub Dub Condensed" panose="020B0506030403020204" pitchFamily="34" charset="0"/>
                <a:cs typeface="Calibri"/>
              </a:rPr>
              <a:t> </a:t>
            </a:r>
            <a:r>
              <a:rPr lang="en-US" sz="1200" i="1" dirty="0">
                <a:latin typeface="Lub Dub Condensed" panose="020B0506030403020204" pitchFamily="34" charset="0"/>
                <a:cs typeface="Calibri"/>
              </a:rPr>
              <a:t>American</a:t>
            </a:r>
            <a:r>
              <a:rPr lang="en-US" sz="1200" i="1" spc="-18" dirty="0">
                <a:latin typeface="Lub Dub Condensed" panose="020B0506030403020204" pitchFamily="34" charset="0"/>
                <a:cs typeface="Calibri"/>
              </a:rPr>
              <a:t> </a:t>
            </a:r>
            <a:r>
              <a:rPr lang="en-US" sz="1200" i="1" dirty="0">
                <a:latin typeface="Lub Dub Condensed" panose="020B0506030403020204" pitchFamily="34" charset="0"/>
                <a:cs typeface="Calibri"/>
              </a:rPr>
              <a:t>Heart</a:t>
            </a:r>
            <a:r>
              <a:rPr lang="en-US" sz="1200" i="1" spc="-24" dirty="0">
                <a:latin typeface="Lub Dub Condensed" panose="020B0506030403020204" pitchFamily="34" charset="0"/>
                <a:cs typeface="Calibri"/>
              </a:rPr>
              <a:t> </a:t>
            </a:r>
            <a:r>
              <a:rPr lang="en-US" sz="1200" i="1" dirty="0">
                <a:latin typeface="Lub Dub Condensed" panose="020B0506030403020204" pitchFamily="34" charset="0"/>
                <a:cs typeface="Calibri"/>
              </a:rPr>
              <a:t>Association</a:t>
            </a:r>
            <a:r>
              <a:rPr lang="en-US" sz="1200" dirty="0">
                <a:latin typeface="Lub Dub Condensed" panose="020B0506030403020204" pitchFamily="34" charset="0"/>
                <a:cs typeface="Calibri"/>
              </a:rPr>
              <a:t>, 1-9.</a:t>
            </a:r>
          </a:p>
          <a:p>
            <a:pPr marL="15240">
              <a:spcBef>
                <a:spcPts val="581"/>
              </a:spcBef>
            </a:pPr>
            <a:r>
              <a:rPr lang="en-US" sz="1200" u="sng" spc="-6" dirty="0">
                <a:solidFill>
                  <a:srgbClr val="0000FF"/>
                </a:solidFill>
                <a:uFill>
                  <a:solidFill>
                    <a:srgbClr val="0000FF"/>
                  </a:solidFill>
                </a:uFill>
                <a:latin typeface="Lub Dub Condensed" panose="020B0506030403020204" pitchFamily="34" charset="0"/>
                <a:cs typeface="Calibri"/>
                <a:hlinkClick r:id="rId3"/>
              </a:rPr>
              <a:t>http://circoutcomes.ahajournals.org/content/5/4/514.abstract?sid=c69e97af-b8b943dcb7c8-e56821ee6c86</a:t>
            </a:r>
            <a:endParaRPr lang="en-US" sz="1200" dirty="0">
              <a:latin typeface="Lub Dub Condensed" panose="020B0506030403020204" pitchFamily="34" charset="0"/>
              <a:cs typeface="Calibri"/>
            </a:endParaRP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41</a:t>
            </a:fld>
            <a:endParaRPr lang="en-US"/>
          </a:p>
        </p:txBody>
      </p:sp>
    </p:spTree>
    <p:extLst>
      <p:ext uri="{BB962C8B-B14F-4D97-AF65-F5344CB8AC3E}">
        <p14:creationId xmlns:p14="http://schemas.microsoft.com/office/powerpoint/2010/main" val="326619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0000"/>
                </a:solidFill>
                <a:effectLst/>
                <a:latin typeface="HelveticaNeue"/>
              </a:rPr>
              <a:t>Tsao CW, Aday AW, </a:t>
            </a:r>
            <a:r>
              <a:rPr lang="en-US" b="0" i="0" dirty="0" err="1">
                <a:solidFill>
                  <a:srgbClr val="000000"/>
                </a:solidFill>
                <a:effectLst/>
                <a:latin typeface="HelveticaNeue"/>
              </a:rPr>
              <a:t>Almarzooq</a:t>
            </a:r>
            <a:r>
              <a:rPr lang="en-US" b="0" i="0" dirty="0">
                <a:solidFill>
                  <a:srgbClr val="000000"/>
                </a:solidFill>
                <a:effectLst/>
                <a:latin typeface="HelveticaNeue"/>
              </a:rPr>
              <a:t> ZI, Alonso A, Beaton AZ, </a:t>
            </a:r>
            <a:r>
              <a:rPr lang="en-US" b="0" i="0" dirty="0" err="1">
                <a:solidFill>
                  <a:srgbClr val="000000"/>
                </a:solidFill>
                <a:effectLst/>
                <a:latin typeface="HelveticaNeue"/>
              </a:rPr>
              <a:t>Bittencourt</a:t>
            </a:r>
            <a:r>
              <a:rPr lang="en-US" b="0" i="0" dirty="0">
                <a:solidFill>
                  <a:srgbClr val="000000"/>
                </a:solidFill>
                <a:effectLst/>
                <a:latin typeface="HelveticaNeue"/>
              </a:rPr>
              <a:t> MS, Boehme AK, Buxton AE, Carson AP, Commodore-Mensah Y, Elkind MSV, Evenson KR, Eze-</a:t>
            </a:r>
            <a:r>
              <a:rPr lang="en-US" b="0" i="0" dirty="0" err="1">
                <a:solidFill>
                  <a:srgbClr val="000000"/>
                </a:solidFill>
                <a:effectLst/>
                <a:latin typeface="HelveticaNeue"/>
              </a:rPr>
              <a:t>Nliam</a:t>
            </a:r>
            <a:r>
              <a:rPr lang="en-US" b="0" i="0" dirty="0">
                <a:solidFill>
                  <a:srgbClr val="000000"/>
                </a:solidFill>
                <a:effectLst/>
                <a:latin typeface="HelveticaNeue"/>
              </a:rPr>
              <a:t> C, Ferguson JF, </a:t>
            </a:r>
            <a:r>
              <a:rPr lang="en-US" b="0" i="0" dirty="0" err="1">
                <a:solidFill>
                  <a:srgbClr val="000000"/>
                </a:solidFill>
                <a:effectLst/>
                <a:latin typeface="HelveticaNeue"/>
              </a:rPr>
              <a:t>Generoso</a:t>
            </a:r>
            <a:r>
              <a:rPr lang="en-US" b="0" i="0" dirty="0">
                <a:solidFill>
                  <a:srgbClr val="000000"/>
                </a:solidFill>
                <a:effectLst/>
                <a:latin typeface="HelveticaNeue"/>
              </a:rPr>
              <a:t> G, Ho JE, Kalani R, Khan SS, Kissela BM, Knutson KL, Levine DA, Lewis TT, Liu J, Loop MS, Ma J, </a:t>
            </a:r>
            <a:r>
              <a:rPr lang="en-US" b="0" i="0" dirty="0" err="1">
                <a:solidFill>
                  <a:srgbClr val="000000"/>
                </a:solidFill>
                <a:effectLst/>
                <a:latin typeface="HelveticaNeue"/>
              </a:rPr>
              <a:t>Mussolino</a:t>
            </a:r>
            <a:r>
              <a:rPr lang="en-US" b="0" i="0" dirty="0">
                <a:solidFill>
                  <a:srgbClr val="000000"/>
                </a:solidFill>
                <a:effectLst/>
                <a:latin typeface="HelveticaNeue"/>
              </a:rPr>
              <a:t> ME, Navaneethan SD, Perak AM, Poudel R, </a:t>
            </a:r>
            <a:r>
              <a:rPr lang="en-US" b="0" i="0" dirty="0" err="1">
                <a:solidFill>
                  <a:srgbClr val="000000"/>
                </a:solidFill>
                <a:effectLst/>
                <a:latin typeface="HelveticaNeue"/>
              </a:rPr>
              <a:t>Rezk</a:t>
            </a:r>
            <a:r>
              <a:rPr lang="en-US" b="0" i="0" dirty="0">
                <a:solidFill>
                  <a:srgbClr val="000000"/>
                </a:solidFill>
                <a:effectLst/>
                <a:latin typeface="HelveticaNeue"/>
              </a:rPr>
              <a:t>-Hanna M, Roth GA, Schroeder EB, Shah SH, Thacker EL, </a:t>
            </a:r>
            <a:r>
              <a:rPr lang="en-US" b="0" i="0" dirty="0" err="1">
                <a:solidFill>
                  <a:srgbClr val="000000"/>
                </a:solidFill>
                <a:effectLst/>
                <a:latin typeface="HelveticaNeue"/>
              </a:rPr>
              <a:t>VanWagner</a:t>
            </a:r>
            <a:r>
              <a:rPr lang="en-US" b="0" i="0" dirty="0">
                <a:solidFill>
                  <a:srgbClr val="000000"/>
                </a:solidFill>
                <a:effectLst/>
                <a:latin typeface="HelveticaNeue"/>
              </a:rPr>
              <a:t> LB, Virani SS, </a:t>
            </a:r>
            <a:r>
              <a:rPr lang="en-US" b="0" i="0" dirty="0" err="1">
                <a:solidFill>
                  <a:srgbClr val="000000"/>
                </a:solidFill>
                <a:effectLst/>
                <a:latin typeface="HelveticaNeue"/>
              </a:rPr>
              <a:t>Voecks</a:t>
            </a:r>
            <a:r>
              <a:rPr lang="en-US" b="0" i="0" dirty="0">
                <a:solidFill>
                  <a:srgbClr val="000000"/>
                </a:solidFill>
                <a:effectLst/>
                <a:latin typeface="HelveticaNeue"/>
              </a:rPr>
              <a:t> JH, Wang N-Y, </a:t>
            </a:r>
            <a:r>
              <a:rPr lang="en-US" b="0" i="0" dirty="0" err="1">
                <a:solidFill>
                  <a:srgbClr val="000000"/>
                </a:solidFill>
                <a:effectLst/>
                <a:latin typeface="HelveticaNeue"/>
              </a:rPr>
              <a:t>Yaffe</a:t>
            </a:r>
            <a:r>
              <a:rPr lang="en-US" b="0" i="0" dirty="0">
                <a:solidFill>
                  <a:srgbClr val="000000"/>
                </a:solidFill>
                <a:effectLst/>
                <a:latin typeface="HelveticaNeue"/>
              </a:rPr>
              <a:t> K, Martin SS; on behalf of the American Heart Association Council on Epidemiology and Prevention Statistics Committee and Stroke Statistics Subcommittee. Heart disease and stroke statistics—2022 update: a report from the American Heart Association. </a:t>
            </a:r>
            <a:r>
              <a:rPr lang="en-US" b="0" i="1" dirty="0">
                <a:solidFill>
                  <a:srgbClr val="000000"/>
                </a:solidFill>
                <a:effectLst/>
                <a:latin typeface="HelveticaNeue"/>
              </a:rPr>
              <a:t>Circulation</a:t>
            </a:r>
            <a:r>
              <a:rPr lang="en-US" b="0" i="0" dirty="0">
                <a:solidFill>
                  <a:srgbClr val="000000"/>
                </a:solidFill>
                <a:effectLst/>
                <a:latin typeface="HelveticaNeue"/>
              </a:rPr>
              <a:t>. 2022;145:e153–e639. </a:t>
            </a:r>
            <a:r>
              <a:rPr lang="en-US" b="0" i="0" dirty="0" err="1">
                <a:solidFill>
                  <a:srgbClr val="000000"/>
                </a:solidFill>
                <a:effectLst/>
                <a:latin typeface="HelveticaNeue"/>
              </a:rPr>
              <a:t>doi</a:t>
            </a:r>
            <a:r>
              <a:rPr lang="en-US" b="0" i="0" dirty="0">
                <a:solidFill>
                  <a:srgbClr val="000000"/>
                </a:solidFill>
                <a:effectLst/>
                <a:latin typeface="HelveticaNeue"/>
              </a:rPr>
              <a:t>: 10.1161/CIR.0000000000001052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000000"/>
                </a:solidFill>
                <a:effectLst/>
                <a:latin typeface="HelveticaNeue"/>
              </a:rPr>
              <a:t>Saver JL. Time Is Brain—Quantified. </a:t>
            </a:r>
            <a:r>
              <a:rPr lang="en-US" b="0" i="1" dirty="0">
                <a:solidFill>
                  <a:srgbClr val="000000"/>
                </a:solidFill>
                <a:effectLst/>
                <a:latin typeface="HelveticaNeue"/>
              </a:rPr>
              <a:t>Stroke</a:t>
            </a:r>
            <a:r>
              <a:rPr lang="en-US" b="0" i="0" dirty="0">
                <a:solidFill>
                  <a:srgbClr val="000000"/>
                </a:solidFill>
                <a:effectLst/>
                <a:latin typeface="HelveticaNeue"/>
              </a:rPr>
              <a:t>. 2006;</a:t>
            </a:r>
            <a:r>
              <a:rPr lang="en-US" b="0" i="0" dirty="0">
                <a:effectLst/>
                <a:latin typeface="Times New Roman" panose="02020603050405020304" pitchFamily="18" charset="0"/>
              </a:rPr>
              <a:t> 37:263-266.</a:t>
            </a:r>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5</a:t>
            </a:fld>
            <a:endParaRPr lang="en-US"/>
          </a:p>
        </p:txBody>
      </p:sp>
    </p:spTree>
    <p:extLst>
      <p:ext uri="{BB962C8B-B14F-4D97-AF65-F5344CB8AC3E}">
        <p14:creationId xmlns:p14="http://schemas.microsoft.com/office/powerpoint/2010/main" val="1557499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42</a:t>
            </a:fld>
            <a:endParaRPr lang="en-US"/>
          </a:p>
        </p:txBody>
      </p:sp>
    </p:spTree>
    <p:extLst>
      <p:ext uri="{BB962C8B-B14F-4D97-AF65-F5344CB8AC3E}">
        <p14:creationId xmlns:p14="http://schemas.microsoft.com/office/powerpoint/2010/main" val="185304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Thrombolytics sources:</a:t>
            </a:r>
          </a:p>
          <a:p>
            <a:pPr marL="285750" indent="-285750" algn="l">
              <a:buFont typeface="Arial" panose="020B0604020202020204" pitchFamily="34" charset="0"/>
              <a:buChar char="•"/>
            </a:pPr>
            <a:r>
              <a:rPr lang="en-US" sz="1800" spc="-6" dirty="0">
                <a:latin typeface="Lub Dub Condensed" panose="020B0506030403020204" pitchFamily="34" charset="0"/>
                <a:cs typeface="Calibri"/>
              </a:rPr>
              <a:t>NINDS rt-PA Study Group Investigators. Tissue Plasminogen </a:t>
            </a:r>
            <a:r>
              <a:rPr lang="en-US" sz="1800" dirty="0">
                <a:latin typeface="Lub Dub Condensed" panose="020B0506030403020204" pitchFamily="34" charset="0"/>
                <a:cs typeface="Calibri"/>
              </a:rPr>
              <a:t>Activator </a:t>
            </a:r>
            <a:r>
              <a:rPr lang="en-US" sz="1800" spc="-6" dirty="0">
                <a:latin typeface="Lub Dub Condensed" panose="020B0506030403020204" pitchFamily="34" charset="0"/>
                <a:cs typeface="Calibri"/>
              </a:rPr>
              <a:t>for Acute </a:t>
            </a:r>
            <a:r>
              <a:rPr lang="en-US" sz="1800" dirty="0">
                <a:latin typeface="Lub Dub Condensed" panose="020B0506030403020204" pitchFamily="34" charset="0"/>
                <a:cs typeface="Calibri"/>
              </a:rPr>
              <a:t>Ischemic</a:t>
            </a:r>
            <a:r>
              <a:rPr lang="en-US" sz="1800" spc="-222" dirty="0">
                <a:latin typeface="Lub Dub Condensed" panose="020B0506030403020204" pitchFamily="34" charset="0"/>
                <a:cs typeface="Calibri"/>
              </a:rPr>
              <a:t> </a:t>
            </a:r>
            <a:r>
              <a:rPr lang="en-US" sz="1800" spc="-6" dirty="0">
                <a:latin typeface="Lub Dub Condensed" panose="020B0506030403020204" pitchFamily="34" charset="0"/>
                <a:cs typeface="Calibri"/>
              </a:rPr>
              <a:t>Stroke. </a:t>
            </a:r>
            <a:r>
              <a:rPr lang="en-US" sz="1800" i="1" spc="-6" dirty="0">
                <a:latin typeface="Lub Dub Condensed" panose="020B0506030403020204" pitchFamily="34" charset="0"/>
                <a:cs typeface="Calibri"/>
              </a:rPr>
              <a:t>The </a:t>
            </a:r>
            <a:r>
              <a:rPr lang="en-US" sz="1800" i="1" dirty="0">
                <a:latin typeface="Lub Dub Condensed" panose="020B0506030403020204" pitchFamily="34" charset="0"/>
                <a:cs typeface="Calibri"/>
              </a:rPr>
              <a:t>New </a:t>
            </a:r>
            <a:r>
              <a:rPr lang="en-US" sz="1800" i="1" spc="-6" dirty="0">
                <a:latin typeface="Lub Dub Condensed" panose="020B0506030403020204" pitchFamily="34" charset="0"/>
                <a:cs typeface="Calibri"/>
              </a:rPr>
              <a:t>England Journal of Medicine</a:t>
            </a:r>
            <a:r>
              <a:rPr lang="en-US" sz="1800" spc="-6" dirty="0">
                <a:latin typeface="Lub Dub Condensed" panose="020B0506030403020204" pitchFamily="34" charset="0"/>
                <a:cs typeface="Calibri"/>
              </a:rPr>
              <a:t>, </a:t>
            </a:r>
            <a:r>
              <a:rPr lang="en-US" sz="1800" dirty="0">
                <a:latin typeface="Lub Dub Condensed" panose="020B0506030403020204" pitchFamily="34" charset="0"/>
                <a:cs typeface="Calibri"/>
              </a:rPr>
              <a:t>333:24, 1995.</a:t>
            </a:r>
            <a:endParaRPr lang="en-US" sz="1800" b="0" i="0" u="none" strike="noStrike" baseline="0" dirty="0">
              <a:latin typeface="Times-Roman"/>
            </a:endParaRPr>
          </a:p>
          <a:p>
            <a:pPr marL="285750" indent="-285750" algn="l">
              <a:buFont typeface="Arial" panose="020B0604020202020204" pitchFamily="34" charset="0"/>
              <a:buChar char="•"/>
            </a:pPr>
            <a:r>
              <a:rPr lang="en-US" sz="1800" b="0" i="0" u="none" strike="noStrike" baseline="0" dirty="0">
                <a:latin typeface="Times-Roman"/>
              </a:rPr>
              <a:t>Wardlaw JM, Murray V, Berge E, del </a:t>
            </a:r>
            <a:r>
              <a:rPr lang="en-US" sz="1800" b="0" i="0" u="none" strike="noStrike" baseline="0" dirty="0" err="1">
                <a:latin typeface="Times-Roman"/>
              </a:rPr>
              <a:t>Zoppo</a:t>
            </a:r>
            <a:r>
              <a:rPr lang="en-US" sz="1800" b="0" i="0" u="none" strike="noStrike" baseline="0" dirty="0">
                <a:latin typeface="Times-Roman"/>
              </a:rPr>
              <a:t> GJ. Thrombolysis for acute </a:t>
            </a:r>
            <a:r>
              <a:rPr lang="en-US" sz="1800" b="0" i="0" u="none" strike="noStrike" baseline="0" dirty="0" err="1">
                <a:latin typeface="Times-Roman"/>
              </a:rPr>
              <a:t>ischaemic</a:t>
            </a:r>
            <a:r>
              <a:rPr lang="en-US" sz="1800" b="0" i="0" u="none" strike="noStrike" baseline="0" dirty="0">
                <a:latin typeface="Times-Roman"/>
              </a:rPr>
              <a:t> stroke. </a:t>
            </a:r>
            <a:r>
              <a:rPr lang="en-US" sz="1800" b="0" i="1" u="none" strike="noStrike" baseline="0" dirty="0">
                <a:latin typeface="Times-Italic"/>
              </a:rPr>
              <a:t>Cochrane Database Syst Rev</a:t>
            </a:r>
            <a:r>
              <a:rPr lang="en-US" sz="1800" b="0" i="0" u="none" strike="noStrike" baseline="0" dirty="0">
                <a:latin typeface="Times-Roman"/>
              </a:rPr>
              <a:t>. 2014:CD000213. doi:10.1002/14651858.CD000213.pub3</a:t>
            </a:r>
          </a:p>
          <a:p>
            <a:pPr marL="285750" indent="-285750" algn="l">
              <a:buFont typeface="Arial" panose="020B0604020202020204" pitchFamily="34" charset="0"/>
              <a:buChar char="•"/>
            </a:pPr>
            <a:r>
              <a:rPr lang="en-US" sz="1800" b="0" i="0" u="none" strike="noStrike" baseline="0" dirty="0">
                <a:latin typeface="Times-Roman"/>
              </a:rPr>
              <a:t>Hacke W, </a:t>
            </a:r>
            <a:r>
              <a:rPr lang="en-US" sz="1800" b="0" i="0" u="none" strike="noStrike" baseline="0" dirty="0" err="1">
                <a:latin typeface="Times-Roman"/>
              </a:rPr>
              <a:t>Donnan</a:t>
            </a:r>
            <a:r>
              <a:rPr lang="en-US" sz="1800" b="0" i="0" u="none" strike="noStrike" baseline="0" dirty="0">
                <a:latin typeface="Times-Roman"/>
              </a:rPr>
              <a:t> G, </a:t>
            </a:r>
            <a:r>
              <a:rPr lang="en-US" sz="1800" b="0" i="0" u="none" strike="noStrike" baseline="0" dirty="0" err="1">
                <a:latin typeface="Times-Roman"/>
              </a:rPr>
              <a:t>Fieschi</a:t>
            </a:r>
            <a:r>
              <a:rPr lang="en-US" sz="1800" b="0" i="0" u="none" strike="noStrike" baseline="0" dirty="0">
                <a:latin typeface="Times-Roman"/>
              </a:rPr>
              <a:t> C, </a:t>
            </a:r>
            <a:r>
              <a:rPr lang="en-US" sz="1800" b="0" i="0" u="none" strike="noStrike" baseline="0" dirty="0" err="1">
                <a:latin typeface="Times-Roman"/>
              </a:rPr>
              <a:t>Kaste</a:t>
            </a:r>
            <a:r>
              <a:rPr lang="en-US" sz="1800" b="0" i="0" u="none" strike="noStrike" baseline="0" dirty="0">
                <a:latin typeface="Times-Roman"/>
              </a:rPr>
              <a:t> M, von </a:t>
            </a:r>
            <a:r>
              <a:rPr lang="en-US" sz="1800" b="0" i="0" u="none" strike="noStrike" baseline="0" dirty="0" err="1">
                <a:latin typeface="Times-Roman"/>
              </a:rPr>
              <a:t>Kummer</a:t>
            </a:r>
            <a:r>
              <a:rPr lang="en-US" sz="1800" b="0" i="0" u="none" strike="noStrike" baseline="0" dirty="0">
                <a:latin typeface="Times-Roman"/>
              </a:rPr>
              <a:t> R, Broderick JP, </a:t>
            </a:r>
            <a:r>
              <a:rPr lang="en-US" sz="1800" b="0" i="0" u="none" strike="noStrike" baseline="0" dirty="0" err="1">
                <a:latin typeface="Times-Roman"/>
              </a:rPr>
              <a:t>Brott</a:t>
            </a:r>
            <a:r>
              <a:rPr lang="en-US" sz="1800" b="0" i="0" u="none" strike="noStrike" baseline="0" dirty="0">
                <a:latin typeface="Times-Roman"/>
              </a:rPr>
              <a:t> T, Frankel M, Grotta JC, Haley EC Jr, et al; ATLANTIS Trials Investigators; ECASS Trials Investigators; NINDS rt-PA Study Group Investigators. Association of outcome with early stroke treatment: pooled analysis of ATLANTIS, ECASS, and NINDS rt-PA stroke trials. </a:t>
            </a:r>
            <a:r>
              <a:rPr lang="en-US" sz="1800" b="0" i="1" u="none" strike="noStrike" baseline="0" dirty="0">
                <a:latin typeface="Times-Italic"/>
              </a:rPr>
              <a:t>Lancet. </a:t>
            </a:r>
            <a:r>
              <a:rPr lang="en-US" sz="1800" b="0" i="0" u="none" strike="noStrike" baseline="0" dirty="0">
                <a:latin typeface="Times-Roman"/>
              </a:rPr>
              <a:t>2004;363:768–774. </a:t>
            </a:r>
            <a:r>
              <a:rPr lang="en-US" sz="1800" b="0" i="0" u="none" strike="noStrike" baseline="0" dirty="0" err="1">
                <a:latin typeface="Times-Roman"/>
              </a:rPr>
              <a:t>doi</a:t>
            </a:r>
            <a:r>
              <a:rPr lang="en-US" sz="1800" b="0" i="0" u="none" strike="noStrike" baseline="0" dirty="0">
                <a:latin typeface="Times-Roman"/>
              </a:rPr>
              <a:t>: 10.1016/S0140-6736(04)15692-4</a:t>
            </a:r>
          </a:p>
          <a:p>
            <a:pPr marL="285750" indent="-285750" algn="l">
              <a:buFont typeface="Arial" panose="020B0604020202020204" pitchFamily="34" charset="0"/>
              <a:buChar char="•"/>
            </a:pPr>
            <a:r>
              <a:rPr lang="en-US" sz="1800" b="0" i="0" u="none" strike="noStrike" baseline="0" dirty="0">
                <a:latin typeface="Times-Roman"/>
              </a:rPr>
              <a:t>Wardlaw JM, Murray V, Berge E, del </a:t>
            </a:r>
            <a:r>
              <a:rPr lang="en-US" sz="1800" b="0" i="0" u="none" strike="noStrike" baseline="0" dirty="0" err="1">
                <a:latin typeface="Times-Roman"/>
              </a:rPr>
              <a:t>Zoppo</a:t>
            </a:r>
            <a:r>
              <a:rPr lang="en-US" sz="1800" b="0" i="0" u="none" strike="noStrike" baseline="0" dirty="0">
                <a:latin typeface="Times-Roman"/>
              </a:rPr>
              <a:t> G, </a:t>
            </a:r>
            <a:r>
              <a:rPr lang="en-US" sz="1800" b="0" i="0" u="none" strike="noStrike" baseline="0" dirty="0" err="1">
                <a:latin typeface="Times-Roman"/>
              </a:rPr>
              <a:t>Sandercock</a:t>
            </a:r>
            <a:r>
              <a:rPr lang="en-US" sz="1800" b="0" i="0" u="none" strike="noStrike" baseline="0" dirty="0">
                <a:latin typeface="Times-Roman"/>
              </a:rPr>
              <a:t> P, Lindley RL, Cohen G. Recombinant tissue plasminogen activator </a:t>
            </a:r>
            <a:r>
              <a:rPr lang="en-US" sz="1800" b="0" i="0" u="none" strike="noStrike" baseline="0" dirty="0" err="1">
                <a:latin typeface="Times-Roman"/>
              </a:rPr>
              <a:t>foracute</a:t>
            </a:r>
            <a:r>
              <a:rPr lang="en-US" sz="1800" b="0" i="0" u="none" strike="noStrike" baseline="0" dirty="0">
                <a:latin typeface="Times-Roman"/>
              </a:rPr>
              <a:t> </a:t>
            </a:r>
            <a:r>
              <a:rPr lang="en-US" sz="1800" b="0" i="0" u="none" strike="noStrike" baseline="0" dirty="0" err="1">
                <a:latin typeface="Times-Roman"/>
              </a:rPr>
              <a:t>ischaemic</a:t>
            </a:r>
            <a:r>
              <a:rPr lang="en-US" sz="1800" b="0" i="0" u="none" strike="noStrike" baseline="0" dirty="0">
                <a:latin typeface="Times-Roman"/>
              </a:rPr>
              <a:t> stroke: an updated systematic review and meta-analysis. </a:t>
            </a:r>
            <a:r>
              <a:rPr lang="fr-FR" sz="1800" b="0" i="1" u="none" strike="noStrike" baseline="0" dirty="0">
                <a:latin typeface="Times-Italic"/>
              </a:rPr>
              <a:t>Lancet. </a:t>
            </a:r>
            <a:r>
              <a:rPr lang="fr-FR" sz="1800" b="0" i="0" u="none" strike="noStrike" baseline="0" dirty="0">
                <a:latin typeface="Times-Roman"/>
              </a:rPr>
              <a:t>2012;379:2364–2372. </a:t>
            </a:r>
            <a:r>
              <a:rPr lang="fr-FR" sz="1800" b="0" i="0" u="none" strike="noStrike" baseline="0" dirty="0" err="1">
                <a:latin typeface="Times-Roman"/>
              </a:rPr>
              <a:t>doi</a:t>
            </a:r>
            <a:r>
              <a:rPr lang="fr-FR" sz="1800" b="0" i="0" u="none" strike="noStrike" baseline="0" dirty="0">
                <a:latin typeface="Times-Roman"/>
              </a:rPr>
              <a:t>: 10.1016/S0140-6736(12)60738-7</a:t>
            </a:r>
            <a:endParaRPr lang="en-US" dirty="0"/>
          </a:p>
          <a:p>
            <a:endParaRPr lang="en-US" dirty="0"/>
          </a:p>
          <a:p>
            <a:r>
              <a:rPr lang="en-US" dirty="0"/>
              <a:t>MT trials:</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Campbell BC, Mitchell PJ, Kleinig TJ, Dewey HM,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Churilov</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Yassi</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N, Yan B, Dowling RJ, Parsons MW, Oxley TJ, Wu TY, Brooks M, Simpson MA,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Miteff</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F, Levi CR, Krause M, Harrington TJ,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Faulder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KC,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Steinfort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BS,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Priglinger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Ang T, Scroop R, Barber PA, McGuinness B, Wijeratne T, Phan TG, Chong W, Chandra RV,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Bladin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CF,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Badve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Rice H, de Villiers L, Ma H, Desmond PM,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Donnan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GA, Davis SM and the E-IAI. Endovascular Therapy for Ischemic Stroke with Perfusion-Imaging Selection.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New England Journal of Medicine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2015.</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Goyal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Demchuk</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AM, Menon BK,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Eesa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Rempel JL, Thornton J, Roy D,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Jovin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TG,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Willinsky</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RA, Sapkota BL,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Dowlatshahi</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D, Frei DF, Kamal NR,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Montanera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Poppe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AY,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Ryckborst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KJ, Silver FL, Shuaib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Tampieri</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D, Williams D, Bang OY, Baxter BW, Burns PA, Choe H,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Heo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JH,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Holmstedt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Jankowitz</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B, Kelly M, Linares G,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Mandzia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JL, Shankar J, Sohn SI, Swartz RH, Barber PA, Coutts SB, Smith EE,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Morrish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WF, Weill A, Subramaniam 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Mitha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AP, Wong JH,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Lowerison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MW,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Sajobi</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TT, Hill MD and the ETI. Randomized Assessment of Rapid Endovascular Treatment of Ischemic Stroke.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New England Journal of Medicine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2015.</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Saver JL, Goyal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Bonafe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 Diener HC, Levy EI, Pereira VM, Albers GW,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Cognard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 Cohen DJ, Hacke W, Jansen O,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Jovin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TG,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Mattle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HP, Nogueira RG, Siddiqui AH, Yavagal DR, Baxter BW, Devlin TG, Lopes DK, Reddy VK, de Rochemont RD, Singer OC, Jahan R and Investigators SP. Stent-Retriever Thrombectomy after Intravenous t-PA vs. t-PA Alone in Stroke.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New England Journal of Medicine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2015.</a:t>
            </a:r>
          </a:p>
          <a:p>
            <a:pPr marL="285750" marR="0" indent="-285750">
              <a:spcBef>
                <a:spcPts val="0"/>
              </a:spcBef>
              <a:spcAft>
                <a:spcPts val="0"/>
              </a:spcAft>
              <a:buFont typeface="Arial" panose="020B0604020202020204" pitchFamily="34" charset="0"/>
              <a:buChar char="•"/>
            </a:pP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Jovin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TG, Chamorro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Cobo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E, de Miquel MA, Molina CA,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Rovira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 Roman LS, Serena 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Abilleira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Ribo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Millan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Urra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X, Cardona P, Lopez-</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Cancio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E,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Tomasello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 Castano C,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Blasco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J, Aja L, Dorado L, Quesada H,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Rubiera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Hernandez-Perez M, Goyal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Demchuk</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AM, von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Kummer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Gallofre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Davalos A and Investigators RT. Thrombectomy within 8 Hours after Symptom Onset in Ischemic Stroke.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New England Journal of Medicine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2015.</a:t>
            </a:r>
          </a:p>
          <a:p>
            <a:pPr marL="285750" marR="0" indent="-285750">
              <a:spcBef>
                <a:spcPts val="0"/>
              </a:spcBef>
              <a:spcAft>
                <a:spcPts val="0"/>
              </a:spcAft>
              <a:buFont typeface="Arial" panose="020B0604020202020204" pitchFamily="34" charset="0"/>
              <a:buChar char="•"/>
            </a:pP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Bracard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Ducrocq</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X, Mas JL,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Soudant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Oppenheim C, Moulin T, Guillemin F and investigators T. Mechanical thrombectomy after intravenous alteplase versus alteplase alone after stroke (THRACE):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randomised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controlled trial.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Lancet Neurology</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2016;15:1138-47.</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Mocco 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Zaidat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OO, von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Kummer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Yoo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AJ, Gupta R, Lopes D, Frei D,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Shownkeen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H,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Budzik</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 Ajani ZA, Grossman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Altschul</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D, McDougall C, Blake L, Fitzsimmons BF, Yavagal D, Terry J, Farkas J, Lee SK, Baxter B,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Wiesmann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Knauth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Heck D, Hussain S, Chiu D, Alexander MJ,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Malisch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 Kirmani 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Miskolczi</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L, Khatri P and Investigators* TT. Aspiration Thrombectomy After Intravenous Alteplase Versus Intravenous Alteplase Alone.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Stroke; a journal of cerebral circulation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2016;47:2331-8.</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Nogueira RG, Jadhav AP,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Haussen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DC,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Bonafe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Budzik</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RF,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Bhuva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P, Yavagal DR,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Ribo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Cognard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Hanel</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Sila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CA, Hassan AE, Millan M, Levy EI, Mitchell P, Chen M, English JD, Shah QA, Silver FL, Pereira VM, Mehta BP, Baxter BW, Abraham MG, Cardona P,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Veznedaroglu</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E, Hellinger FR, Feng L, Kirmani JF, Lopes DK,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Jankowitz</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BT, Frankel MR,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Costalat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V, Vora NA,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Yoo</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AJ, Malik AM,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Furlan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Rubiera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Aghaebrahim</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Olivot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JM,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Tekle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WG, Shields R, Graves T, Lewis RJ, Smith WS,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Liebeskind</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DS, Saver JL,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Jovin</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TG and Investigators DT. Thrombectomy 6 to 24 Hours after Stroke with a Mismatch between Deficit and Infarct.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New England journal of medicine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2018;378:11-21.</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Albers GW, Marks MP, Kemp S, Christensen S, Tsai JP, Ortega-Gutierrez S, McTaggart RA,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Torbey</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MT, Kim-Tenser M, Leslie-Mazwi T, Sarraj 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Kasner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SE, Ansari SA,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Yeatts</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SD, Hamilton 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Mlynash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Heit</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JJ,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Zaharchuk</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G, Kim S,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Carrozzella</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J,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Palesch</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YY,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Demchuk</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AM,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Bammer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R,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Lavori</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PW, Broderick JP,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Lansberg</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MG and Investigators D. Thrombectomy for Stroke at 6 to 16 Hours with Selection by Perfusion Imaging. </a:t>
            </a:r>
            <a:r>
              <a:rPr lang="en-US" sz="1800" i="1" dirty="0">
                <a:effectLst/>
                <a:latin typeface="Calibri" panose="020F0502020204030204" pitchFamily="34" charset="0"/>
                <a:ea typeface="MS Mincho" panose="02020609040205080304" pitchFamily="49" charset="-128"/>
                <a:cs typeface="Times New Roman" panose="02020603050405020304" pitchFamily="18" charset="0"/>
              </a:rPr>
              <a:t>The New England Journal of Medicine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2018;378:708-718.</a:t>
            </a:r>
          </a:p>
          <a:p>
            <a:pPr marL="0" marR="0">
              <a:spcBef>
                <a:spcPts val="0"/>
              </a:spcBef>
              <a:spcAft>
                <a:spcPts val="0"/>
              </a:spcAft>
            </a:pP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15</a:t>
            </a:fld>
            <a:endParaRPr lang="en-US"/>
          </a:p>
        </p:txBody>
      </p:sp>
    </p:spTree>
    <p:extLst>
      <p:ext uri="{BB962C8B-B14F-4D97-AF65-F5344CB8AC3E}">
        <p14:creationId xmlns:p14="http://schemas.microsoft.com/office/powerpoint/2010/main" val="78612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Roman"/>
              </a:rPr>
              <a:t>Powers WJ, Rabinstein AA, Ackerson T, Adeoye OM, </a:t>
            </a:r>
            <a:r>
              <a:rPr lang="en-US" sz="1200" b="0" i="0" u="none" strike="noStrike" baseline="0" dirty="0" err="1">
                <a:latin typeface="Times-Roman"/>
              </a:rPr>
              <a:t>Bambakidis</a:t>
            </a:r>
            <a:r>
              <a:rPr lang="en-US" sz="1200" b="0" i="0" u="none" strike="noStrike" baseline="0" dirty="0">
                <a:latin typeface="Times-Roman"/>
              </a:rPr>
              <a:t> NC, Becker K, Biller J, Brown M, </a:t>
            </a:r>
            <a:r>
              <a:rPr lang="en-US" sz="1200" b="0" i="0" u="none" strike="noStrike" baseline="0" dirty="0" err="1">
                <a:latin typeface="Times-Roman"/>
              </a:rPr>
              <a:t>Demaerschalk</a:t>
            </a:r>
            <a:r>
              <a:rPr lang="en-US" sz="1200" b="0" i="0" u="none" strike="noStrike" baseline="0" dirty="0">
                <a:latin typeface="Times-Roman"/>
              </a:rPr>
              <a:t> BM, Hoh B, Jauch EC, Kidwell CS, Leslie-Mazwi TM, Ovbiagele B, Scott PA, Sheth KN, Southerland AM, Summers DV, </a:t>
            </a:r>
            <a:r>
              <a:rPr lang="en-US" sz="1200" b="0" i="0" u="none" strike="noStrike" baseline="0" dirty="0" err="1">
                <a:latin typeface="Times-Roman"/>
              </a:rPr>
              <a:t>Tirschwell</a:t>
            </a:r>
            <a:r>
              <a:rPr lang="en-US" sz="1200" b="0" i="0" u="none" strike="noStrike" baseline="0" dirty="0">
                <a:latin typeface="Times-Roman"/>
              </a:rPr>
              <a:t> DL; on behalf of the American Heart Association Stroke Council. Guidelines for the early management of patients with acute ischemic stroke: 2019 update to the 2018 guidelines for the early management of acute ischemic stroke: a guideline for healthcare professionals from the American Heart Association/American Stroke Association. </a:t>
            </a:r>
            <a:r>
              <a:rPr lang="en-US" sz="1200" b="0" i="1" u="none" strike="noStrike" baseline="0" dirty="0">
                <a:latin typeface="Times-Italic"/>
              </a:rPr>
              <a:t>Stroke</a:t>
            </a:r>
            <a:r>
              <a:rPr lang="en-US" sz="1200" b="0" i="0" u="none" strike="noStrike" baseline="0" dirty="0">
                <a:latin typeface="Times-Roman"/>
              </a:rPr>
              <a:t>. 2019;50:e</a:t>
            </a:r>
            <a:r>
              <a:rPr lang="en-US" sz="1200" b="0" i="0" u="none" strike="noStrike" baseline="0" dirty="0">
                <a:latin typeface="GandhariUnicode-Roman"/>
              </a:rPr>
              <a:t>●●●</a:t>
            </a:r>
            <a:r>
              <a:rPr lang="en-US" sz="1200" b="0" i="0" u="none" strike="noStrike" baseline="0" dirty="0">
                <a:latin typeface="Times-Roman"/>
              </a:rPr>
              <a:t>–e</a:t>
            </a:r>
            <a:r>
              <a:rPr lang="en-US" sz="1200" b="0" i="0" u="none" strike="noStrike" baseline="0" dirty="0">
                <a:latin typeface="GandhariUnicode-Roman"/>
              </a:rPr>
              <a:t>●●●</a:t>
            </a:r>
            <a:r>
              <a:rPr lang="en-US" sz="1200" b="0" i="0" u="none" strike="noStrike" baseline="0" dirty="0">
                <a:latin typeface="Times-Roman"/>
              </a:rPr>
              <a:t>. </a:t>
            </a:r>
            <a:r>
              <a:rPr lang="en-US" sz="1200" b="0" i="0" u="none" strike="noStrike" baseline="0" dirty="0" err="1">
                <a:latin typeface="Times-Roman"/>
              </a:rPr>
              <a:t>doi</a:t>
            </a:r>
            <a:r>
              <a:rPr lang="en-US" sz="1200" b="0" i="0" u="none" strike="noStrike" baseline="0" dirty="0">
                <a:latin typeface="Times-Roman"/>
              </a:rPr>
              <a:t>: 10.1161/STR.0000000000000211.</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16</a:t>
            </a:fld>
            <a:endParaRPr lang="en-US"/>
          </a:p>
        </p:txBody>
      </p:sp>
    </p:spTree>
    <p:extLst>
      <p:ext uri="{BB962C8B-B14F-4D97-AF65-F5344CB8AC3E}">
        <p14:creationId xmlns:p14="http://schemas.microsoft.com/office/powerpoint/2010/main" val="253871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r>
              <a:rPr lang="fr-FR" sz="1200" dirty="0">
                <a:latin typeface="Lub Dub Medium" panose="020B0603030403020204" pitchFamily="34" charset="0"/>
                <a:cs typeface="Arial"/>
              </a:rPr>
              <a:t>1. ASA </a:t>
            </a:r>
            <a:r>
              <a:rPr lang="fr-FR" sz="1200" dirty="0" err="1">
                <a:latin typeface="Lub Dub Medium" panose="020B0603030403020204" pitchFamily="34" charset="0"/>
                <a:cs typeface="Arial"/>
              </a:rPr>
              <a:t>Mission:Lifeline</a:t>
            </a:r>
            <a:r>
              <a:rPr lang="fr-FR" sz="1200" dirty="0">
                <a:latin typeface="Lub Dub Medium" panose="020B0603030403020204" pitchFamily="34" charset="0"/>
                <a:cs typeface="Arial"/>
              </a:rPr>
              <a:t> Stroke Committee. Emergency Medical Services Acute Stroke Triage and </a:t>
            </a:r>
            <a:r>
              <a:rPr lang="fr-FR" sz="1200" dirty="0" err="1">
                <a:latin typeface="Lub Dub Medium" panose="020B0603030403020204" pitchFamily="34" charset="0"/>
                <a:cs typeface="Arial"/>
              </a:rPr>
              <a:t>Routing</a:t>
            </a:r>
            <a:r>
              <a:rPr lang="fr-FR" sz="1200" dirty="0">
                <a:latin typeface="Lub Dub Medium" panose="020B0603030403020204" pitchFamily="34" charset="0"/>
                <a:cs typeface="Arial"/>
              </a:rPr>
              <a:t>. (2020</a:t>
            </a:r>
            <a:r>
              <a:rPr lang="en-US" sz="1200" dirty="0">
                <a:latin typeface="Lub Dub Medium" panose="020B0603030403020204" pitchFamily="34" charset="0"/>
                <a:cs typeface="Arial"/>
              </a:rPr>
              <a:t>)</a:t>
            </a:r>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19</a:t>
            </a:fld>
            <a:endParaRPr lang="en-US"/>
          </a:p>
        </p:txBody>
      </p:sp>
    </p:spTree>
    <p:extLst>
      <p:ext uri="{BB962C8B-B14F-4D97-AF65-F5344CB8AC3E}">
        <p14:creationId xmlns:p14="http://schemas.microsoft.com/office/powerpoint/2010/main" val="248237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Roman"/>
              </a:rPr>
              <a:t>Powers WJ, Rabinstein AA, Ackerson T, Adeoye OM, </a:t>
            </a:r>
            <a:r>
              <a:rPr lang="en-US" sz="1200" b="0" i="0" u="none" strike="noStrike" baseline="0" dirty="0" err="1">
                <a:latin typeface="Times-Roman"/>
              </a:rPr>
              <a:t>Bambakidis</a:t>
            </a:r>
            <a:r>
              <a:rPr lang="en-US" sz="1200" b="0" i="0" u="none" strike="noStrike" baseline="0" dirty="0">
                <a:latin typeface="Times-Roman"/>
              </a:rPr>
              <a:t> NC, Becker K, Biller J, Brown M, </a:t>
            </a:r>
            <a:r>
              <a:rPr lang="en-US" sz="1200" b="0" i="0" u="none" strike="noStrike" baseline="0" dirty="0" err="1">
                <a:latin typeface="Times-Roman"/>
              </a:rPr>
              <a:t>Demaerschalk</a:t>
            </a:r>
            <a:r>
              <a:rPr lang="en-US" sz="1200" b="0" i="0" u="none" strike="noStrike" baseline="0" dirty="0">
                <a:latin typeface="Times-Roman"/>
              </a:rPr>
              <a:t> BM, Hoh B, Jauch EC, Kidwell CS, Leslie-Mazwi TM, Ovbiagele B, Scott PA, Sheth KN, Southerland AM, Summers DV, </a:t>
            </a:r>
            <a:r>
              <a:rPr lang="en-US" sz="1200" b="0" i="0" u="none" strike="noStrike" baseline="0" dirty="0" err="1">
                <a:latin typeface="Times-Roman"/>
              </a:rPr>
              <a:t>Tirschwell</a:t>
            </a:r>
            <a:r>
              <a:rPr lang="en-US" sz="1200" b="0" i="0" u="none" strike="noStrike" baseline="0" dirty="0">
                <a:latin typeface="Times-Roman"/>
              </a:rPr>
              <a:t> DL; on behalf of the American Heart Association Stroke Council. Guidelines for the early management of patients with acute ischemic stroke: 2019 update to the 2018 guidelines for the early management of acute ischemic stroke: a guideline for healthcare professionals from the American Heart Association/American Stroke Association. </a:t>
            </a:r>
            <a:r>
              <a:rPr lang="en-US" sz="1200" b="0" i="1" u="none" strike="noStrike" baseline="0" dirty="0">
                <a:latin typeface="Times-Italic"/>
              </a:rPr>
              <a:t>Stroke</a:t>
            </a:r>
            <a:r>
              <a:rPr lang="en-US" sz="1200" b="0" i="0" u="none" strike="noStrike" baseline="0" dirty="0">
                <a:latin typeface="Times-Roman"/>
              </a:rPr>
              <a:t>. 2019;50:e</a:t>
            </a:r>
            <a:r>
              <a:rPr lang="en-US" sz="1200" b="0" i="0" u="none" strike="noStrike" baseline="0" dirty="0">
                <a:latin typeface="GandhariUnicode-Roman"/>
              </a:rPr>
              <a:t>●●●</a:t>
            </a:r>
            <a:r>
              <a:rPr lang="en-US" sz="1200" b="0" i="0" u="none" strike="noStrike" baseline="0" dirty="0">
                <a:latin typeface="Times-Roman"/>
              </a:rPr>
              <a:t>–e</a:t>
            </a:r>
            <a:r>
              <a:rPr lang="en-US" sz="1200" b="0" i="0" u="none" strike="noStrike" baseline="0" dirty="0">
                <a:latin typeface="GandhariUnicode-Roman"/>
              </a:rPr>
              <a:t>●●●</a:t>
            </a:r>
            <a:r>
              <a:rPr lang="en-US" sz="1200" b="0" i="0" u="none" strike="noStrike" baseline="0" dirty="0">
                <a:latin typeface="Times-Roman"/>
              </a:rPr>
              <a:t>. </a:t>
            </a:r>
            <a:r>
              <a:rPr lang="en-US" sz="1200" b="0" i="0" u="none" strike="noStrike" baseline="0" dirty="0" err="1">
                <a:latin typeface="Times-Roman"/>
              </a:rPr>
              <a:t>doi</a:t>
            </a:r>
            <a:r>
              <a:rPr lang="en-US" sz="1200" b="0" i="0" u="none" strike="noStrike" baseline="0" dirty="0">
                <a:latin typeface="Times-Roman"/>
              </a:rPr>
              <a:t>: 10.1161/STR.0000000000000211.</a:t>
            </a:r>
          </a:p>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23</a:t>
            </a:fld>
            <a:endParaRPr lang="en-US"/>
          </a:p>
        </p:txBody>
      </p:sp>
    </p:spTree>
    <p:extLst>
      <p:ext uri="{BB962C8B-B14F-4D97-AF65-F5344CB8AC3E}">
        <p14:creationId xmlns:p14="http://schemas.microsoft.com/office/powerpoint/2010/main" val="172237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Sources: </a:t>
            </a:r>
          </a:p>
          <a:p>
            <a:pPr marL="342900" indent="-342900" algn="l">
              <a:buAutoNum type="arabicPeriod"/>
            </a:pPr>
            <a:r>
              <a:rPr lang="en-US" sz="1800" b="0" i="0" u="none" strike="noStrike" baseline="0" dirty="0">
                <a:latin typeface="Times-Roman"/>
              </a:rPr>
              <a:t>Powers WJ, Rabinstein AA, Ackerson T, Adeoye OM, </a:t>
            </a:r>
            <a:r>
              <a:rPr lang="en-US" sz="1800" b="0" i="0" u="none" strike="noStrike" baseline="0" dirty="0" err="1">
                <a:latin typeface="Times-Roman"/>
              </a:rPr>
              <a:t>Bambakidis</a:t>
            </a:r>
            <a:r>
              <a:rPr lang="en-US" sz="1800" b="0" i="0" u="none" strike="noStrike" baseline="0" dirty="0">
                <a:latin typeface="Times-Roman"/>
              </a:rPr>
              <a:t> NC, Becker K, Biller J, Brown M, </a:t>
            </a:r>
            <a:r>
              <a:rPr lang="en-US" sz="1800" b="0" i="0" u="none" strike="noStrike" baseline="0" dirty="0" err="1">
                <a:latin typeface="Times-Roman"/>
              </a:rPr>
              <a:t>Demaerschalk</a:t>
            </a:r>
            <a:r>
              <a:rPr lang="en-US" sz="1800" b="0" i="0" u="none" strike="noStrike" baseline="0" dirty="0">
                <a:latin typeface="Times-Roman"/>
              </a:rPr>
              <a:t> BM, Hoh B, Jauch EC, Kidwell CS, Leslie-Mazwi TM, Ovbiagele B, Scott PA, Sheth KN, Southerland AM, Summers DV, </a:t>
            </a:r>
            <a:r>
              <a:rPr lang="en-US" sz="1800" b="0" i="0" u="none" strike="noStrike" baseline="0" dirty="0" err="1">
                <a:latin typeface="Times-Roman"/>
              </a:rPr>
              <a:t>Tirschwell</a:t>
            </a:r>
            <a:r>
              <a:rPr lang="en-US" sz="1800" b="0" i="0" u="none" strike="noStrike" baseline="0" dirty="0">
                <a:latin typeface="Times-Roman"/>
              </a:rPr>
              <a:t> DL; on behalf of the American Heart Association Stroke Council. Guidelines for the early management of patients with acute ischemic stroke: 2019 update to the 2018 guidelines for the early management of acute ischemic stroke: a guideline for healthcare professionals from the American Heart Association/American Stroke Association. </a:t>
            </a:r>
            <a:r>
              <a:rPr lang="en-US" sz="1800" b="0" i="1" u="none" strike="noStrike" baseline="0" dirty="0">
                <a:latin typeface="Times-Italic"/>
              </a:rPr>
              <a:t>Stroke</a:t>
            </a:r>
            <a:r>
              <a:rPr lang="en-US" sz="1800" b="0" i="0" u="none" strike="noStrike" baseline="0" dirty="0">
                <a:latin typeface="Times-Roman"/>
              </a:rPr>
              <a:t>. 2019;50:e</a:t>
            </a:r>
            <a:r>
              <a:rPr lang="en-US" sz="1800" b="0" i="0" u="none" strike="noStrike" baseline="0" dirty="0">
                <a:latin typeface="GandhariUnicode-Roman"/>
              </a:rPr>
              <a:t>●●●</a:t>
            </a:r>
            <a:r>
              <a:rPr lang="en-US" sz="1800" b="0" i="0" u="none" strike="noStrike" baseline="0" dirty="0">
                <a:latin typeface="Times-Roman"/>
              </a:rPr>
              <a:t>–e</a:t>
            </a:r>
            <a:r>
              <a:rPr lang="en-US" sz="1800" b="0" i="0" u="none" strike="noStrike" baseline="0" dirty="0">
                <a:latin typeface="GandhariUnicode-Roman"/>
              </a:rPr>
              <a:t>●●●</a:t>
            </a:r>
            <a:r>
              <a:rPr lang="en-US" sz="1800" b="0" i="0" u="none" strike="noStrike" baseline="0" dirty="0">
                <a:latin typeface="Times-Roman"/>
              </a:rPr>
              <a:t>. </a:t>
            </a:r>
            <a:r>
              <a:rPr lang="en-US" sz="1800" b="0" i="0" u="none" strike="noStrike" baseline="0" dirty="0" err="1">
                <a:latin typeface="Times-Roman"/>
              </a:rPr>
              <a:t>doi</a:t>
            </a:r>
            <a:r>
              <a:rPr lang="en-US" sz="1800" b="0" i="0" u="none" strike="noStrike" baseline="0" dirty="0">
                <a:latin typeface="Times-Roman"/>
              </a:rPr>
              <a:t>: 10.1161/STR.0000000000000211.</a:t>
            </a:r>
          </a:p>
          <a:p>
            <a:pPr marL="342900" indent="-342900" algn="l">
              <a:buAutoNum type="arabicPeriod"/>
            </a:pPr>
            <a:r>
              <a:rPr lang="en-US" sz="1800" b="0" i="0" u="none" strike="noStrike" baseline="0" dirty="0">
                <a:latin typeface="Times-Roman"/>
              </a:rPr>
              <a:t>Adeoye O, </a:t>
            </a:r>
            <a:r>
              <a:rPr lang="en-US" sz="1800" b="0" i="0" u="none" strike="noStrike" baseline="0" dirty="0" err="1">
                <a:latin typeface="Times-Roman"/>
              </a:rPr>
              <a:t>Nyström</a:t>
            </a:r>
            <a:r>
              <a:rPr lang="en-US" sz="1800" b="0" i="0" u="none" strike="noStrike" baseline="0" dirty="0">
                <a:latin typeface="Times-Roman"/>
              </a:rPr>
              <a:t> KV, Yavagal DR, Luciano J, Nogueira RG, Zorowitz RD, </a:t>
            </a:r>
            <a:r>
              <a:rPr lang="en-US" sz="1800" b="0" i="0" u="none" strike="noStrike" baseline="0" dirty="0" err="1">
                <a:latin typeface="Times-Roman"/>
              </a:rPr>
              <a:t>Khalessi</a:t>
            </a:r>
            <a:r>
              <a:rPr lang="en-US" sz="1800" b="0" i="0" u="none" strike="noStrike" baseline="0" dirty="0">
                <a:latin typeface="Times-Roman"/>
              </a:rPr>
              <a:t> AA, Bushnell C, </a:t>
            </a:r>
            <a:r>
              <a:rPr lang="en-US" sz="1800" b="0" i="0" u="none" strike="noStrike" baseline="0" dirty="0" err="1">
                <a:latin typeface="Times-Roman"/>
              </a:rPr>
              <a:t>Barsan</a:t>
            </a:r>
            <a:r>
              <a:rPr lang="en-US" sz="1800" b="0" i="0" u="none" strike="noStrike" baseline="0" dirty="0">
                <a:latin typeface="Times-Roman"/>
              </a:rPr>
              <a:t> WG, Panagos P, Alberts MJ, Tiner AC, Schwamm LH, Jauch EC. Recommendations for the establishment of stroke systems of care: a 2019 update: a policy statement from the American Stroke Association. </a:t>
            </a:r>
            <a:r>
              <a:rPr lang="en-US" sz="1800" b="0" i="1" u="none" strike="noStrike" baseline="0" dirty="0">
                <a:latin typeface="Times-Italic"/>
              </a:rPr>
              <a:t>Stroke. </a:t>
            </a:r>
            <a:r>
              <a:rPr lang="en-US" sz="1800" b="0" i="0" u="none" strike="noStrike" baseline="0" dirty="0">
                <a:latin typeface="Times-Roman"/>
              </a:rPr>
              <a:t>2019;50:e•••–e•••. DOI: 10.1161/STR.0000000000000173.</a:t>
            </a:r>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24</a:t>
            </a:fld>
            <a:endParaRPr lang="en-US"/>
          </a:p>
        </p:txBody>
      </p:sp>
    </p:spTree>
    <p:extLst>
      <p:ext uri="{BB962C8B-B14F-4D97-AF65-F5344CB8AC3E}">
        <p14:creationId xmlns:p14="http://schemas.microsoft.com/office/powerpoint/2010/main" val="28719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Sources: </a:t>
            </a:r>
          </a:p>
          <a:p>
            <a:pPr marL="342900" indent="-342900" algn="l">
              <a:buAutoNum type="arabicPeriod"/>
            </a:pPr>
            <a:r>
              <a:rPr lang="en-US" sz="1800" b="0" i="0" u="none" strike="noStrike" baseline="0" dirty="0">
                <a:latin typeface="Times-Roman"/>
              </a:rPr>
              <a:t>Powers WJ, Rabinstein AA, Ackerson T, Adeoye OM, </a:t>
            </a:r>
            <a:r>
              <a:rPr lang="en-US" sz="1800" b="0" i="0" u="none" strike="noStrike" baseline="0" dirty="0" err="1">
                <a:latin typeface="Times-Roman"/>
              </a:rPr>
              <a:t>Bambakidis</a:t>
            </a:r>
            <a:r>
              <a:rPr lang="en-US" sz="1800" b="0" i="0" u="none" strike="noStrike" baseline="0" dirty="0">
                <a:latin typeface="Times-Roman"/>
              </a:rPr>
              <a:t> NC, Becker K, Biller J, Brown M, </a:t>
            </a:r>
            <a:r>
              <a:rPr lang="en-US" sz="1800" b="0" i="0" u="none" strike="noStrike" baseline="0" dirty="0" err="1">
                <a:latin typeface="Times-Roman"/>
              </a:rPr>
              <a:t>Demaerschalk</a:t>
            </a:r>
            <a:r>
              <a:rPr lang="en-US" sz="1800" b="0" i="0" u="none" strike="noStrike" baseline="0" dirty="0">
                <a:latin typeface="Times-Roman"/>
              </a:rPr>
              <a:t> BM, Hoh B, Jauch EC, Kidwell CS, Leslie-Mazwi TM, Ovbiagele B, Scott PA, Sheth KN, Southerland AM, Summers DV, </a:t>
            </a:r>
            <a:r>
              <a:rPr lang="en-US" sz="1800" b="0" i="0" u="none" strike="noStrike" baseline="0" dirty="0" err="1">
                <a:latin typeface="Times-Roman"/>
              </a:rPr>
              <a:t>Tirschwell</a:t>
            </a:r>
            <a:r>
              <a:rPr lang="en-US" sz="1800" b="0" i="0" u="none" strike="noStrike" baseline="0" dirty="0">
                <a:latin typeface="Times-Roman"/>
              </a:rPr>
              <a:t> DL; on behalf of the American Heart Association Stroke Council. Guidelines for the early management of patients with acute ischemic stroke: 2019 update to the 2018 guidelines for the early management of acute ischemic stroke: a guideline for healthcare professionals from the American Heart Association/American Stroke Association. </a:t>
            </a:r>
            <a:r>
              <a:rPr lang="en-US" sz="1800" b="0" i="1" u="none" strike="noStrike" baseline="0" dirty="0">
                <a:latin typeface="Times-Italic"/>
              </a:rPr>
              <a:t>Stroke</a:t>
            </a:r>
            <a:r>
              <a:rPr lang="en-US" sz="1800" b="0" i="0" u="none" strike="noStrike" baseline="0" dirty="0">
                <a:latin typeface="Times-Roman"/>
              </a:rPr>
              <a:t>. 2019;50:e</a:t>
            </a:r>
            <a:r>
              <a:rPr lang="en-US" sz="1800" b="0" i="0" u="none" strike="noStrike" baseline="0" dirty="0">
                <a:latin typeface="GandhariUnicode-Roman"/>
              </a:rPr>
              <a:t>●●●</a:t>
            </a:r>
            <a:r>
              <a:rPr lang="en-US" sz="1800" b="0" i="0" u="none" strike="noStrike" baseline="0" dirty="0">
                <a:latin typeface="Times-Roman"/>
              </a:rPr>
              <a:t>–e</a:t>
            </a:r>
            <a:r>
              <a:rPr lang="en-US" sz="1800" b="0" i="0" u="none" strike="noStrike" baseline="0" dirty="0">
                <a:latin typeface="GandhariUnicode-Roman"/>
              </a:rPr>
              <a:t>●●●</a:t>
            </a:r>
            <a:r>
              <a:rPr lang="en-US" sz="1800" b="0" i="0" u="none" strike="noStrike" baseline="0" dirty="0">
                <a:latin typeface="Times-Roman"/>
              </a:rPr>
              <a:t>. </a:t>
            </a:r>
            <a:r>
              <a:rPr lang="en-US" sz="1800" b="0" i="0" u="none" strike="noStrike" baseline="0" dirty="0" err="1">
                <a:latin typeface="Times-Roman"/>
              </a:rPr>
              <a:t>doi</a:t>
            </a:r>
            <a:r>
              <a:rPr lang="en-US" sz="1800" b="0" i="0" u="none" strike="noStrike" baseline="0" dirty="0">
                <a:latin typeface="Times-Roman"/>
              </a:rPr>
              <a:t>: 10.1161/STR.0000000000000211.</a:t>
            </a:r>
          </a:p>
          <a:p>
            <a:pPr marL="342900" indent="-342900" algn="l">
              <a:buAutoNum type="arabicPeriod"/>
            </a:pPr>
            <a:r>
              <a:rPr lang="en-US" sz="1800" b="0" i="0" u="none" strike="noStrike" baseline="0" dirty="0">
                <a:latin typeface="Times-Roman"/>
              </a:rPr>
              <a:t>Adeoye O, </a:t>
            </a:r>
            <a:r>
              <a:rPr lang="en-US" sz="1800" b="0" i="0" u="none" strike="noStrike" baseline="0" dirty="0" err="1">
                <a:latin typeface="Times-Roman"/>
              </a:rPr>
              <a:t>Nyström</a:t>
            </a:r>
            <a:r>
              <a:rPr lang="en-US" sz="1800" b="0" i="0" u="none" strike="noStrike" baseline="0" dirty="0">
                <a:latin typeface="Times-Roman"/>
              </a:rPr>
              <a:t> KV, Yavagal DR, Luciano J, Nogueira RG, Zorowitz RD, </a:t>
            </a:r>
            <a:r>
              <a:rPr lang="en-US" sz="1800" b="0" i="0" u="none" strike="noStrike" baseline="0" dirty="0" err="1">
                <a:latin typeface="Times-Roman"/>
              </a:rPr>
              <a:t>Khalessi</a:t>
            </a:r>
            <a:r>
              <a:rPr lang="en-US" sz="1800" b="0" i="0" u="none" strike="noStrike" baseline="0" dirty="0">
                <a:latin typeface="Times-Roman"/>
              </a:rPr>
              <a:t> AA, Bushnell C, </a:t>
            </a:r>
            <a:r>
              <a:rPr lang="en-US" sz="1800" b="0" i="0" u="none" strike="noStrike" baseline="0" dirty="0" err="1">
                <a:latin typeface="Times-Roman"/>
              </a:rPr>
              <a:t>Barsan</a:t>
            </a:r>
            <a:r>
              <a:rPr lang="en-US" sz="1800" b="0" i="0" u="none" strike="noStrike" baseline="0" dirty="0">
                <a:latin typeface="Times-Roman"/>
              </a:rPr>
              <a:t> WG, Panagos P, Alberts MJ, Tiner AC, Schwamm LH, Jauch EC. Recommendations for the establishment of stroke systems of care: a 2019 update: a policy statement from the American Stroke Association. </a:t>
            </a:r>
            <a:r>
              <a:rPr lang="en-US" sz="1800" b="0" i="1" u="none" strike="noStrike" baseline="0" dirty="0">
                <a:latin typeface="Times-Italic"/>
              </a:rPr>
              <a:t>Stroke. </a:t>
            </a:r>
            <a:r>
              <a:rPr lang="en-US" sz="1800" b="0" i="0" u="none" strike="noStrike" baseline="0" dirty="0">
                <a:latin typeface="Times-Roman"/>
              </a:rPr>
              <a:t>2019;50:e•••–e•••. DOI: 10.1161/STR.0000000000000173.</a:t>
            </a:r>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25</a:t>
            </a:fld>
            <a:endParaRPr lang="en-US"/>
          </a:p>
        </p:txBody>
      </p:sp>
    </p:spTree>
    <p:extLst>
      <p:ext uri="{BB962C8B-B14F-4D97-AF65-F5344CB8AC3E}">
        <p14:creationId xmlns:p14="http://schemas.microsoft.com/office/powerpoint/2010/main" val="18264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Roman"/>
              </a:rPr>
              <a:t>Sources: </a:t>
            </a:r>
          </a:p>
          <a:p>
            <a:pPr marL="342900" indent="-342900" algn="l">
              <a:buAutoNum type="arabicPeriod"/>
            </a:pPr>
            <a:r>
              <a:rPr lang="en-US" sz="1800" b="0" i="0" u="none" strike="noStrike" baseline="0" dirty="0">
                <a:latin typeface="Times-Roman"/>
              </a:rPr>
              <a:t>Powers WJ, Rabinstein AA, Ackerson T, Adeoye OM, </a:t>
            </a:r>
            <a:r>
              <a:rPr lang="en-US" sz="1800" b="0" i="0" u="none" strike="noStrike" baseline="0" dirty="0" err="1">
                <a:latin typeface="Times-Roman"/>
              </a:rPr>
              <a:t>Bambakidis</a:t>
            </a:r>
            <a:r>
              <a:rPr lang="en-US" sz="1800" b="0" i="0" u="none" strike="noStrike" baseline="0" dirty="0">
                <a:latin typeface="Times-Roman"/>
              </a:rPr>
              <a:t> NC, Becker K, Biller J, Brown M, </a:t>
            </a:r>
            <a:r>
              <a:rPr lang="en-US" sz="1800" b="0" i="0" u="none" strike="noStrike" baseline="0" dirty="0" err="1">
                <a:latin typeface="Times-Roman"/>
              </a:rPr>
              <a:t>Demaerschalk</a:t>
            </a:r>
            <a:r>
              <a:rPr lang="en-US" sz="1800" b="0" i="0" u="none" strike="noStrike" baseline="0" dirty="0">
                <a:latin typeface="Times-Roman"/>
              </a:rPr>
              <a:t> BM, Hoh B, Jauch EC, Kidwell CS, Leslie-Mazwi TM, Ovbiagele B, Scott PA, Sheth KN, Southerland AM, Summers DV, </a:t>
            </a:r>
            <a:r>
              <a:rPr lang="en-US" sz="1800" b="0" i="0" u="none" strike="noStrike" baseline="0" dirty="0" err="1">
                <a:latin typeface="Times-Roman"/>
              </a:rPr>
              <a:t>Tirschwell</a:t>
            </a:r>
            <a:r>
              <a:rPr lang="en-US" sz="1800" b="0" i="0" u="none" strike="noStrike" baseline="0" dirty="0">
                <a:latin typeface="Times-Roman"/>
              </a:rPr>
              <a:t> DL; on behalf of the American Heart Association Stroke Council. Guidelines for the early management of patients with acute ischemic stroke: 2019 update to the 2018 guidelines for the early management of acute ischemic stroke: a guideline for healthcare professionals from the American Heart Association/American Stroke Association. </a:t>
            </a:r>
            <a:r>
              <a:rPr lang="en-US" sz="1800" b="0" i="1" u="none" strike="noStrike" baseline="0" dirty="0">
                <a:latin typeface="Times-Italic"/>
              </a:rPr>
              <a:t>Stroke</a:t>
            </a:r>
            <a:r>
              <a:rPr lang="en-US" sz="1800" b="0" i="0" u="none" strike="noStrike" baseline="0" dirty="0">
                <a:latin typeface="Times-Roman"/>
              </a:rPr>
              <a:t>. 2019;50:e</a:t>
            </a:r>
            <a:r>
              <a:rPr lang="en-US" sz="1800" b="0" i="0" u="none" strike="noStrike" baseline="0" dirty="0">
                <a:latin typeface="GandhariUnicode-Roman"/>
              </a:rPr>
              <a:t>●●●</a:t>
            </a:r>
            <a:r>
              <a:rPr lang="en-US" sz="1800" b="0" i="0" u="none" strike="noStrike" baseline="0" dirty="0">
                <a:latin typeface="Times-Roman"/>
              </a:rPr>
              <a:t>–e</a:t>
            </a:r>
            <a:r>
              <a:rPr lang="en-US" sz="1800" b="0" i="0" u="none" strike="noStrike" baseline="0" dirty="0">
                <a:latin typeface="GandhariUnicode-Roman"/>
              </a:rPr>
              <a:t>●●●</a:t>
            </a:r>
            <a:r>
              <a:rPr lang="en-US" sz="1800" b="0" i="0" u="none" strike="noStrike" baseline="0" dirty="0">
                <a:latin typeface="Times-Roman"/>
              </a:rPr>
              <a:t>. </a:t>
            </a:r>
            <a:r>
              <a:rPr lang="en-US" sz="1800" b="0" i="0" u="none" strike="noStrike" baseline="0" dirty="0" err="1">
                <a:latin typeface="Times-Roman"/>
              </a:rPr>
              <a:t>doi</a:t>
            </a:r>
            <a:r>
              <a:rPr lang="en-US" sz="1800" b="0" i="0" u="none" strike="noStrike" baseline="0" dirty="0">
                <a:latin typeface="Times-Roman"/>
              </a:rPr>
              <a:t>: 10.1161/STR.0000000000000211.</a:t>
            </a:r>
          </a:p>
          <a:p>
            <a:pPr marL="342900" indent="-342900" algn="l">
              <a:buAutoNum type="arabicPeriod"/>
            </a:pPr>
            <a:r>
              <a:rPr lang="en-US" sz="1800" b="0" i="0" u="none" strike="noStrike" baseline="0" dirty="0">
                <a:latin typeface="Times-Roman"/>
              </a:rPr>
              <a:t>Adeoye O, </a:t>
            </a:r>
            <a:r>
              <a:rPr lang="en-US" sz="1800" b="0" i="0" u="none" strike="noStrike" baseline="0" dirty="0" err="1">
                <a:latin typeface="Times-Roman"/>
              </a:rPr>
              <a:t>Nyström</a:t>
            </a:r>
            <a:r>
              <a:rPr lang="en-US" sz="1800" b="0" i="0" u="none" strike="noStrike" baseline="0" dirty="0">
                <a:latin typeface="Times-Roman"/>
              </a:rPr>
              <a:t> KV, Yavagal DR, Luciano J, Nogueira RG, Zorowitz RD, </a:t>
            </a:r>
            <a:r>
              <a:rPr lang="en-US" sz="1800" b="0" i="0" u="none" strike="noStrike" baseline="0" dirty="0" err="1">
                <a:latin typeface="Times-Roman"/>
              </a:rPr>
              <a:t>Khalessi</a:t>
            </a:r>
            <a:r>
              <a:rPr lang="en-US" sz="1800" b="0" i="0" u="none" strike="noStrike" baseline="0" dirty="0">
                <a:latin typeface="Times-Roman"/>
              </a:rPr>
              <a:t> AA, Bushnell C, </a:t>
            </a:r>
            <a:r>
              <a:rPr lang="en-US" sz="1800" b="0" i="0" u="none" strike="noStrike" baseline="0" dirty="0" err="1">
                <a:latin typeface="Times-Roman"/>
              </a:rPr>
              <a:t>Barsan</a:t>
            </a:r>
            <a:r>
              <a:rPr lang="en-US" sz="1800" b="0" i="0" u="none" strike="noStrike" baseline="0" dirty="0">
                <a:latin typeface="Times-Roman"/>
              </a:rPr>
              <a:t> WG, Panagos P, Alberts MJ, Tiner AC, Schwamm LH, Jauch EC. Recommendations for the establishment of stroke systems of care: a 2019 update: a policy statement from the American Stroke Association. </a:t>
            </a:r>
            <a:r>
              <a:rPr lang="en-US" sz="1800" b="0" i="1" u="none" strike="noStrike" baseline="0" dirty="0">
                <a:latin typeface="Times-Italic"/>
              </a:rPr>
              <a:t>Stroke. </a:t>
            </a:r>
            <a:r>
              <a:rPr lang="en-US" sz="1800" b="0" i="0" u="none" strike="noStrike" baseline="0" dirty="0">
                <a:latin typeface="Times-Roman"/>
              </a:rPr>
              <a:t>2019;50:e•••–e•••. DOI: 10.1161/STR.0000000000000173.</a:t>
            </a:r>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26</a:t>
            </a:fld>
            <a:endParaRPr lang="en-US"/>
          </a:p>
        </p:txBody>
      </p:sp>
    </p:spTree>
    <p:extLst>
      <p:ext uri="{BB962C8B-B14F-4D97-AF65-F5344CB8AC3E}">
        <p14:creationId xmlns:p14="http://schemas.microsoft.com/office/powerpoint/2010/main" val="2319123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95979F5-B532-0841-A7F2-B7494363347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46550" y="1194981"/>
            <a:ext cx="12483850" cy="7034619"/>
          </a:xfrm>
          <a:prstGeom prst="rect">
            <a:avLst/>
          </a:prstGeom>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TITLE SLIDE</a:t>
            </a:r>
          </a:p>
        </p:txBody>
      </p:sp>
      <p:pic>
        <p:nvPicPr>
          <p:cNvPr id="8" name="Picture 7">
            <a:extLst>
              <a:ext uri="{FF2B5EF4-FFF2-40B4-BE49-F238E27FC236}">
                <a16:creationId xmlns:a16="http://schemas.microsoft.com/office/drawing/2014/main" id="{41DD55C5-B9E0-DC42-9D54-71B13E782E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0558" y="304800"/>
            <a:ext cx="1950523" cy="997260"/>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26E986-E00A-1141-8C35-61DC572750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9939"/>
            <a:ext cx="7086600" cy="8229600"/>
          </a:xfrm>
          <a:prstGeom prst="rect">
            <a:avLst/>
          </a:prstGeom>
        </p:spPr>
      </p:pic>
      <p:sp>
        <p:nvSpPr>
          <p:cNvPr id="3" name="object 2">
            <a:extLst>
              <a:ext uri="{FF2B5EF4-FFF2-40B4-BE49-F238E27FC236}">
                <a16:creationId xmlns:a16="http://schemas.microsoft.com/office/drawing/2014/main" id="{E985BCAA-2827-F947-AD49-60FE57DFA6C9}"/>
              </a:ext>
            </a:extLst>
          </p:cNvPr>
          <p:cNvSpPr>
            <a:spLocks/>
          </p:cNvSpPr>
          <p:nvPr userDrawn="1"/>
        </p:nvSpPr>
        <p:spPr bwMode="auto">
          <a:xfrm>
            <a:off x="596900" y="4038600"/>
            <a:ext cx="10033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4" name="Subtitle 2">
            <a:extLst>
              <a:ext uri="{FF2B5EF4-FFF2-40B4-BE49-F238E27FC236}">
                <a16:creationId xmlns:a16="http://schemas.microsoft.com/office/drawing/2014/main" id="{8134DF15-51AF-364A-BDCD-6BBF8219B262}"/>
              </a:ext>
            </a:extLst>
          </p:cNvPr>
          <p:cNvSpPr>
            <a:spLocks noGrp="1"/>
          </p:cNvSpPr>
          <p:nvPr>
            <p:ph type="subTitle" idx="1" hasCustomPrompt="1"/>
          </p:nvPr>
        </p:nvSpPr>
        <p:spPr>
          <a:xfrm>
            <a:off x="533400" y="4155946"/>
            <a:ext cx="13563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5" name="Title 1">
            <a:extLst>
              <a:ext uri="{FF2B5EF4-FFF2-40B4-BE49-F238E27FC236}">
                <a16:creationId xmlns:a16="http://schemas.microsoft.com/office/drawing/2014/main" id="{125DF36B-E290-AF4F-A86E-A9B9953634D5}"/>
              </a:ext>
            </a:extLst>
          </p:cNvPr>
          <p:cNvSpPr>
            <a:spLocks noGrp="1"/>
          </p:cNvSpPr>
          <p:nvPr>
            <p:ph type="ctrTitle" hasCustomPrompt="1"/>
          </p:nvPr>
        </p:nvSpPr>
        <p:spPr>
          <a:xfrm>
            <a:off x="533400" y="2743201"/>
            <a:ext cx="135636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TRANSITION</a:t>
            </a:r>
          </a:p>
        </p:txBody>
      </p:sp>
      <p:sp>
        <p:nvSpPr>
          <p:cNvPr id="8" name="Oval 7">
            <a:extLst>
              <a:ext uri="{FF2B5EF4-FFF2-40B4-BE49-F238E27FC236}">
                <a16:creationId xmlns:a16="http://schemas.microsoft.com/office/drawing/2014/main" id="{87A8444C-FEB3-D44B-98BD-EB8BBDB128D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EF1B68C5-D134-2E41-92A7-69848519C5B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0" name="Picture 9">
            <a:extLst>
              <a:ext uri="{FF2B5EF4-FFF2-40B4-BE49-F238E27FC236}">
                <a16:creationId xmlns:a16="http://schemas.microsoft.com/office/drawing/2014/main" id="{20CF7CBD-CAF0-594A-83C4-E6319052B7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78" y="491973"/>
            <a:ext cx="2502139" cy="1279289"/>
          </a:xfrm>
          <a:prstGeom prst="rect">
            <a:avLst/>
          </a:prstGeom>
        </p:spPr>
      </p:pic>
    </p:spTree>
    <p:extLst>
      <p:ext uri="{BB962C8B-B14F-4D97-AF65-F5344CB8AC3E}">
        <p14:creationId xmlns:p14="http://schemas.microsoft.com/office/powerpoint/2010/main" val="20640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6B0AC3-FCB6-A144-8091-AE231E9FEF0A}"/>
              </a:ext>
            </a:extLst>
          </p:cNvPr>
          <p:cNvSpPr/>
          <p:nvPr userDrawn="1"/>
        </p:nvSpPr>
        <p:spPr>
          <a:xfrm>
            <a:off x="0" y="0"/>
            <a:ext cx="14630400"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1792" eaLnBrk="1" fontAlgn="auto" hangingPunct="1">
              <a:spcBef>
                <a:spcPts val="0"/>
              </a:spcBef>
              <a:spcAft>
                <a:spcPts val="0"/>
              </a:spcAft>
              <a:defRPr/>
            </a:pPr>
            <a:endParaRPr lang="en-US" sz="765" dirty="0"/>
          </a:p>
        </p:txBody>
      </p:sp>
      <p:sp>
        <p:nvSpPr>
          <p:cNvPr id="4" name="Subtitle 2">
            <a:extLst>
              <a:ext uri="{FF2B5EF4-FFF2-40B4-BE49-F238E27FC236}">
                <a16:creationId xmlns:a16="http://schemas.microsoft.com/office/drawing/2014/main" id="{ADC0881C-DF0A-D443-A218-6BF27F77903B}"/>
              </a:ext>
            </a:extLst>
          </p:cNvPr>
          <p:cNvSpPr>
            <a:spLocks noGrp="1"/>
          </p:cNvSpPr>
          <p:nvPr>
            <p:ph type="subTitle" idx="1" hasCustomPrompt="1"/>
          </p:nvPr>
        </p:nvSpPr>
        <p:spPr>
          <a:xfrm>
            <a:off x="533400" y="4491038"/>
            <a:ext cx="13563600" cy="1985962"/>
          </a:xfrm>
          <a:prstGeom prst="rect">
            <a:avLst/>
          </a:prstGeom>
        </p:spPr>
        <p:txBody>
          <a:bodyPr/>
          <a:lstStyle>
            <a:lvl1pPr marL="0" indent="0" algn="ctr">
              <a:buNone/>
              <a:defRPr sz="2800" b="0" i="1">
                <a:solidFill>
                  <a:schemeClr val="bg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5" name="Title 1">
            <a:extLst>
              <a:ext uri="{FF2B5EF4-FFF2-40B4-BE49-F238E27FC236}">
                <a16:creationId xmlns:a16="http://schemas.microsoft.com/office/drawing/2014/main" id="{C0EA21BF-AEC7-E84B-9C3C-13C0F2A3414E}"/>
              </a:ext>
            </a:extLst>
          </p:cNvPr>
          <p:cNvSpPr>
            <a:spLocks noGrp="1"/>
          </p:cNvSpPr>
          <p:nvPr>
            <p:ph type="ctrTitle" hasCustomPrompt="1"/>
          </p:nvPr>
        </p:nvSpPr>
        <p:spPr>
          <a:xfrm>
            <a:off x="533400" y="2743201"/>
            <a:ext cx="13563600" cy="1311016"/>
          </a:xfrm>
          <a:prstGeom prst="rect">
            <a:avLst/>
          </a:prstGeom>
        </p:spPr>
        <p:txBody>
          <a:bodyPr anchor="b"/>
          <a:lstStyle>
            <a:lvl1pPr algn="ctr">
              <a:defRPr sz="7800" b="1" i="0" spc="300">
                <a:solidFill>
                  <a:schemeClr val="bg1"/>
                </a:solidFill>
                <a:latin typeface="Lub Dub Heavy" panose="020B0603030403020204" pitchFamily="34" charset="77"/>
              </a:defRPr>
            </a:lvl1pPr>
          </a:lstStyle>
          <a:p>
            <a:r>
              <a:rPr lang="en-US" dirty="0"/>
              <a:t>TRANSITION</a:t>
            </a:r>
          </a:p>
        </p:txBody>
      </p:sp>
      <p:pic>
        <p:nvPicPr>
          <p:cNvPr id="6" name="Picture 10">
            <a:extLst>
              <a:ext uri="{FF2B5EF4-FFF2-40B4-BE49-F238E27FC236}">
                <a16:creationId xmlns:a16="http://schemas.microsoft.com/office/drawing/2014/main" id="{B2B7D2CB-FD48-3049-8063-012F78D2C0A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id="{BB426C1A-6495-2143-8434-BA1544BAB0B9}"/>
              </a:ext>
            </a:extLst>
          </p:cNvPr>
          <p:cNvSpPr>
            <a:spLocks/>
          </p:cNvSpPr>
          <p:nvPr userDrawn="1"/>
        </p:nvSpPr>
        <p:spPr bwMode="auto">
          <a:xfrm>
            <a:off x="6519054" y="4292918"/>
            <a:ext cx="1592292"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8" name="Rectangle 7">
            <a:extLst>
              <a:ext uri="{FF2B5EF4-FFF2-40B4-BE49-F238E27FC236}">
                <a16:creationId xmlns:a16="http://schemas.microsoft.com/office/drawing/2014/main" id="{1A4628AE-1CB2-E342-8FA7-492E33F4D0C7}"/>
              </a:ext>
            </a:extLst>
          </p:cNvPr>
          <p:cNvSpPr/>
          <p:nvPr userDrawn="1"/>
        </p:nvSpPr>
        <p:spPr>
          <a:xfrm flipV="1">
            <a:off x="0" y="0"/>
            <a:ext cx="14630400" cy="2286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DF4C3C7-90C2-064E-B3FE-BF117D8A32A4}"/>
              </a:ext>
            </a:extLst>
          </p:cNvPr>
          <p:cNvSpPr/>
          <p:nvPr userDrawn="1"/>
        </p:nvSpPr>
        <p:spPr>
          <a:xfrm>
            <a:off x="220663" y="7696200"/>
            <a:ext cx="304800" cy="3048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69B9329A-9C59-EF42-A1D1-16F90C0F3B56}"/>
              </a:ext>
            </a:extLst>
          </p:cNvPr>
          <p:cNvSpPr>
            <a:spLocks noGrp="1"/>
          </p:cNvSpPr>
          <p:nvPr>
            <p:ph type="sldNum" sz="quarter" idx="4"/>
          </p:nvPr>
        </p:nvSpPr>
        <p:spPr>
          <a:xfrm>
            <a:off x="152400" y="7629525"/>
            <a:ext cx="441325" cy="438150"/>
          </a:xfrm>
          <a:prstGeom prst="rect">
            <a:avLst/>
          </a:prstGeom>
        </p:spPr>
        <p:txBody>
          <a:bodyPr vert="horz" lIns="91440" tIns="45720" rIns="91440" bIns="45720" rtlCol="0" anchor="ctr"/>
          <a:lstStyle>
            <a:lvl1pPr algn="ctr">
              <a:defRPr sz="800"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07116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E82398CB-C59A-9D23-CE4D-FFD4314780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1999" y="6904790"/>
            <a:ext cx="2271849" cy="1168237"/>
          </a:xfrm>
          <a:prstGeom prst="rect">
            <a:avLst/>
          </a:prstGeom>
        </p:spPr>
      </p:pic>
      <p:sp>
        <p:nvSpPr>
          <p:cNvPr id="2" name="Rectangle 1">
            <a:extLst>
              <a:ext uri="{FF2B5EF4-FFF2-40B4-BE49-F238E27FC236}">
                <a16:creationId xmlns:a16="http://schemas.microsoft.com/office/drawing/2014/main" id="{08E6B2EC-9902-59C1-C5F1-09B0334A91CD}"/>
              </a:ext>
            </a:extLst>
          </p:cNvPr>
          <p:cNvSpPr/>
          <p:nvPr userDrawn="1"/>
        </p:nvSpPr>
        <p:spPr>
          <a:xfrm>
            <a:off x="381000" y="76200"/>
            <a:ext cx="22860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071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099747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2" name="Subtitle 2">
            <a:extLst>
              <a:ext uri="{FF2B5EF4-FFF2-40B4-BE49-F238E27FC236}">
                <a16:creationId xmlns:a16="http://schemas.microsoft.com/office/drawing/2014/main" id="{86A39B83-E72E-414C-8C4D-5586404F2E2E}"/>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4AE5E6DF-DBBC-BB47-9FD7-D3DFB22A2DC5}"/>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49840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1" name="Subtitle 2">
            <a:extLst>
              <a:ext uri="{FF2B5EF4-FFF2-40B4-BE49-F238E27FC236}">
                <a16:creationId xmlns:a16="http://schemas.microsoft.com/office/drawing/2014/main" id="{3546DA2F-0677-2946-8C3E-A6D3C27BDBE9}"/>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08758F6C-A677-524D-8B19-6BD22FF2D930}"/>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34528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9" name="Subtitle 2">
            <a:extLst>
              <a:ext uri="{FF2B5EF4-FFF2-40B4-BE49-F238E27FC236}">
                <a16:creationId xmlns:a16="http://schemas.microsoft.com/office/drawing/2014/main" id="{ADAE84C9-9CB5-8B40-9B32-6FD2CBE43A0E}"/>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2" name="Title 1">
            <a:extLst>
              <a:ext uri="{FF2B5EF4-FFF2-40B4-BE49-F238E27FC236}">
                <a16:creationId xmlns:a16="http://schemas.microsoft.com/office/drawing/2014/main" id="{E0F3F254-43F4-F847-BFB2-DAA64607FCD9}"/>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3082868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2" name="Subtitle 2">
            <a:extLst>
              <a:ext uri="{FF2B5EF4-FFF2-40B4-BE49-F238E27FC236}">
                <a16:creationId xmlns:a16="http://schemas.microsoft.com/office/drawing/2014/main" id="{5704D48F-715A-6B46-99A5-2B0706BDF7AE}"/>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4734A2A7-6A09-9248-BDA4-AE17F8C90AD0}"/>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1224439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37927"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016E9B2-D14B-4840-8571-519BD74BC2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39573"/>
            <a:ext cx="1720447" cy="879627"/>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C2144A7E-355D-7F4A-B3AC-698DE2DE3A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39573"/>
            <a:ext cx="1720447" cy="879627"/>
          </a:xfrm>
          <a:prstGeom prst="rect">
            <a:avLst/>
          </a:prstGeom>
        </p:spPr>
      </p:pic>
      <p:sp>
        <p:nvSpPr>
          <p:cNvPr id="13" name="Subtitle 2">
            <a:extLst>
              <a:ext uri="{FF2B5EF4-FFF2-40B4-BE49-F238E27FC236}">
                <a16:creationId xmlns:a16="http://schemas.microsoft.com/office/drawing/2014/main" id="{3ADDE5C0-B3EF-4D41-8F56-CE806FB940B4}"/>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4" name="Title 1">
            <a:extLst>
              <a:ext uri="{FF2B5EF4-FFF2-40B4-BE49-F238E27FC236}">
                <a16:creationId xmlns:a16="http://schemas.microsoft.com/office/drawing/2014/main" id="{A913529B-45C4-B447-A3A0-15D129E0BE97}"/>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341126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370FEEDB-3FFC-E040-92E5-258148898F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Title Slide</a:t>
            </a:r>
          </a:p>
        </p:txBody>
      </p:sp>
      <p:pic>
        <p:nvPicPr>
          <p:cNvPr id="11" name="Picture 10">
            <a:extLst>
              <a:ext uri="{FF2B5EF4-FFF2-40B4-BE49-F238E27FC236}">
                <a16:creationId xmlns:a16="http://schemas.microsoft.com/office/drawing/2014/main" id="{D2724686-C8D1-DE4A-8A2C-EF9694770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78" y="491973"/>
            <a:ext cx="2502139" cy="1279289"/>
          </a:xfrm>
          <a:prstGeom prst="rect">
            <a:avLst/>
          </a:prstGeom>
        </p:spPr>
      </p:pic>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termark Slides - Blank">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FF4FEE2-C480-F14D-9D7C-716598110BA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E50D1D7-CEAD-C949-BD5D-832AFD3ED0C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616617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termark Slides - 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CDAE6F8-D144-A543-BB78-53FB85CF836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7C49947B-D7AD-724A-88FF-EEC72D3F764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9" name="Subtitle 2">
            <a:extLst>
              <a:ext uri="{FF2B5EF4-FFF2-40B4-BE49-F238E27FC236}">
                <a16:creationId xmlns:a16="http://schemas.microsoft.com/office/drawing/2014/main" id="{9E8F8E73-189D-A940-85C1-B42E6AC642ED}"/>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0" name="Title 1">
            <a:extLst>
              <a:ext uri="{FF2B5EF4-FFF2-40B4-BE49-F238E27FC236}">
                <a16:creationId xmlns:a16="http://schemas.microsoft.com/office/drawing/2014/main" id="{4753868B-C4E1-014C-8B3C-8768E7375113}"/>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3533844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termark Slides - Basic Conten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990FA9A-068C-6441-A2AE-E6D0663D13D4}"/>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5" name="Oval 4">
            <a:extLst>
              <a:ext uri="{FF2B5EF4-FFF2-40B4-BE49-F238E27FC236}">
                <a16:creationId xmlns:a16="http://schemas.microsoft.com/office/drawing/2014/main" id="{A7D097BC-14E6-E043-B18B-F05D1EC10DD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F10BD4C2-0077-F443-A4A1-482C0F7908C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1" name="Subtitle 2">
            <a:extLst>
              <a:ext uri="{FF2B5EF4-FFF2-40B4-BE49-F238E27FC236}">
                <a16:creationId xmlns:a16="http://schemas.microsoft.com/office/drawing/2014/main" id="{7AB17603-B462-7F40-8AEF-D4B1F035CE34}"/>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2" name="Title 1">
            <a:extLst>
              <a:ext uri="{FF2B5EF4-FFF2-40B4-BE49-F238E27FC236}">
                <a16:creationId xmlns:a16="http://schemas.microsoft.com/office/drawing/2014/main" id="{BF16EB80-1155-984E-98BC-EAACD9F40423}"/>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1616824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termark Slides - One Column">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AC9D6666-0F5C-734B-8F1D-924D4D2A1F91}"/>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061D05FB-AAAA-8748-9978-9FA9F33EE363}"/>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33CEDCE4-1A79-6B40-8498-E398E61DA6D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1" name="Subtitle 2">
            <a:extLst>
              <a:ext uri="{FF2B5EF4-FFF2-40B4-BE49-F238E27FC236}">
                <a16:creationId xmlns:a16="http://schemas.microsoft.com/office/drawing/2014/main" id="{AC868F0D-1538-264B-9A40-7101DFF41897}"/>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2" name="Title 1">
            <a:extLst>
              <a:ext uri="{FF2B5EF4-FFF2-40B4-BE49-F238E27FC236}">
                <a16:creationId xmlns:a16="http://schemas.microsoft.com/office/drawing/2014/main" id="{6AC5C497-EF63-A044-97ED-BF9A9510FF4D}"/>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2398140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termark Slides - Two Column">
    <p:spTree>
      <p:nvGrpSpPr>
        <p:cNvPr id="1" name=""/>
        <p:cNvGrpSpPr/>
        <p:nvPr/>
      </p:nvGrpSpPr>
      <p:grpSpPr>
        <a:xfrm>
          <a:off x="0" y="0"/>
          <a:ext cx="0" cy="0"/>
          <a:chOff x="0" y="0"/>
          <a:chExt cx="0" cy="0"/>
        </a:xfrm>
      </p:grpSpPr>
      <p:sp>
        <p:nvSpPr>
          <p:cNvPr id="9" name="Content Placeholder 15">
            <a:extLst>
              <a:ext uri="{FF2B5EF4-FFF2-40B4-BE49-F238E27FC236}">
                <a16:creationId xmlns:a16="http://schemas.microsoft.com/office/drawing/2014/main" id="{14EA095B-5735-0047-8189-391016786208}"/>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CEE3093E-23FB-D64F-B067-86720A4F86F5}"/>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5">
            <a:extLst>
              <a:ext uri="{FF2B5EF4-FFF2-40B4-BE49-F238E27FC236}">
                <a16:creationId xmlns:a16="http://schemas.microsoft.com/office/drawing/2014/main" id="{713FDF99-19F6-7141-84F8-713E552D4F0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2674549-18B7-AC41-B266-C65D1AF42FD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Subtitle 2">
            <a:extLst>
              <a:ext uri="{FF2B5EF4-FFF2-40B4-BE49-F238E27FC236}">
                <a16:creationId xmlns:a16="http://schemas.microsoft.com/office/drawing/2014/main" id="{00EFC94E-FD67-2741-88B9-98D5664F3E91}"/>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4" name="Title 1">
            <a:extLst>
              <a:ext uri="{FF2B5EF4-FFF2-40B4-BE49-F238E27FC236}">
                <a16:creationId xmlns:a16="http://schemas.microsoft.com/office/drawing/2014/main" id="{9F2EFA9E-4B43-A440-8DE1-30360B97A039}"/>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303055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termark Slides - Three Column">
    <p:spTree>
      <p:nvGrpSpPr>
        <p:cNvPr id="1" name=""/>
        <p:cNvGrpSpPr/>
        <p:nvPr/>
      </p:nvGrpSpPr>
      <p:grpSpPr>
        <a:xfrm>
          <a:off x="0" y="0"/>
          <a:ext cx="0" cy="0"/>
          <a:chOff x="0" y="0"/>
          <a:chExt cx="0" cy="0"/>
        </a:xfrm>
      </p:grpSpPr>
      <p:sp>
        <p:nvSpPr>
          <p:cNvPr id="12" name="Content Placeholder 15">
            <a:extLst>
              <a:ext uri="{FF2B5EF4-FFF2-40B4-BE49-F238E27FC236}">
                <a16:creationId xmlns:a16="http://schemas.microsoft.com/office/drawing/2014/main" id="{226B5F0B-451F-9141-8A5A-3A9FD17FE25E}"/>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5">
            <a:extLst>
              <a:ext uri="{FF2B5EF4-FFF2-40B4-BE49-F238E27FC236}">
                <a16:creationId xmlns:a16="http://schemas.microsoft.com/office/drawing/2014/main" id="{4A399597-C05F-7B4F-B93B-5F2F7466813E}"/>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5">
            <a:extLst>
              <a:ext uri="{FF2B5EF4-FFF2-40B4-BE49-F238E27FC236}">
                <a16:creationId xmlns:a16="http://schemas.microsoft.com/office/drawing/2014/main" id="{1050F608-67BA-AD48-A97A-A89D2D7828AB}"/>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35EF8E03-C3E5-CF43-96EC-5459E36AC088}"/>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FBD02687-E971-8A4E-BFD4-F812EF2D7A6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5" name="Subtitle 2">
            <a:extLst>
              <a:ext uri="{FF2B5EF4-FFF2-40B4-BE49-F238E27FC236}">
                <a16:creationId xmlns:a16="http://schemas.microsoft.com/office/drawing/2014/main" id="{6454CA25-0242-F545-A737-35B5B30CE388}"/>
              </a:ext>
            </a:extLst>
          </p:cNvPr>
          <p:cNvSpPr>
            <a:spLocks noGrp="1"/>
          </p:cNvSpPr>
          <p:nvPr>
            <p:ph type="subTitle" idx="1" hasCustomPrompt="1"/>
          </p:nvPr>
        </p:nvSpPr>
        <p:spPr>
          <a:xfrm>
            <a:off x="685800" y="2246463"/>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6" name="Title 1">
            <a:extLst>
              <a:ext uri="{FF2B5EF4-FFF2-40B4-BE49-F238E27FC236}">
                <a16:creationId xmlns:a16="http://schemas.microsoft.com/office/drawing/2014/main" id="{4EAC0577-1D19-6E48-93DF-5CA6F05E3AC8}"/>
              </a:ext>
            </a:extLst>
          </p:cNvPr>
          <p:cNvSpPr>
            <a:spLocks noGrp="1"/>
          </p:cNvSpPr>
          <p:nvPr>
            <p:ph type="ctrTitle" hasCustomPrompt="1"/>
          </p:nvPr>
        </p:nvSpPr>
        <p:spPr>
          <a:xfrm>
            <a:off x="685800" y="1408263"/>
            <a:ext cx="12877800" cy="914399"/>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Tree>
    <p:extLst>
      <p:ext uri="{BB962C8B-B14F-4D97-AF65-F5344CB8AC3E}">
        <p14:creationId xmlns:p14="http://schemas.microsoft.com/office/powerpoint/2010/main" val="325361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34363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16492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0481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049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2FEDCD8D-2DF0-A444-838A-173C76602A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062034"/>
            <a:ext cx="14630400" cy="3246691"/>
          </a:xfrm>
          <a:prstGeom prst="rect">
            <a:avLst/>
          </a:prstGeom>
        </p:spPr>
      </p:pic>
      <p:sp>
        <p:nvSpPr>
          <p:cNvPr id="7" name="Subtitle 2">
            <a:extLst>
              <a:ext uri="{FF2B5EF4-FFF2-40B4-BE49-F238E27FC236}">
                <a16:creationId xmlns:a16="http://schemas.microsoft.com/office/drawing/2014/main" id="{C5172DB4-A174-084A-A955-8EF506185CC8}"/>
              </a:ext>
            </a:extLst>
          </p:cNvPr>
          <p:cNvSpPr>
            <a:spLocks noGrp="1"/>
          </p:cNvSpPr>
          <p:nvPr>
            <p:ph type="subTitle" idx="1" hasCustomPrompt="1"/>
          </p:nvPr>
        </p:nvSpPr>
        <p:spPr>
          <a:xfrm>
            <a:off x="762000" y="4994145"/>
            <a:ext cx="12954000" cy="873255"/>
          </a:xfrm>
          <a:prstGeom prst="rect">
            <a:avLst/>
          </a:prstGeom>
        </p:spPr>
        <p:txBody>
          <a:bodyPr/>
          <a:lstStyle>
            <a:lvl1pPr marL="0" indent="0" algn="l">
              <a:buNone/>
              <a:defRPr sz="2800" b="0" i="0">
                <a:solidFill>
                  <a:schemeClr val="bg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A087D1DE-F68B-4340-A29E-DE70A5CD1E9B}"/>
              </a:ext>
            </a:extLst>
          </p:cNvPr>
          <p:cNvSpPr>
            <a:spLocks noGrp="1"/>
          </p:cNvSpPr>
          <p:nvPr>
            <p:ph type="ctrTitle" hasCustomPrompt="1"/>
          </p:nvPr>
        </p:nvSpPr>
        <p:spPr>
          <a:xfrm>
            <a:off x="762000" y="3581400"/>
            <a:ext cx="12954000" cy="1311016"/>
          </a:xfrm>
          <a:prstGeom prst="rect">
            <a:avLst/>
          </a:prstGeom>
        </p:spPr>
        <p:txBody>
          <a:bodyPr anchor="b"/>
          <a:lstStyle>
            <a:lvl1pPr algn="l">
              <a:defRPr sz="7800" b="1" i="0" spc="300">
                <a:solidFill>
                  <a:schemeClr val="bg1"/>
                </a:solidFill>
                <a:latin typeface="Lub Dub Heavy" panose="020B0603030403020204" pitchFamily="34" charset="77"/>
              </a:defRPr>
            </a:lvl1pPr>
          </a:lstStyle>
          <a:p>
            <a:r>
              <a:rPr lang="en-US" dirty="0"/>
              <a:t>TITLE SLIDE</a:t>
            </a:r>
          </a:p>
        </p:txBody>
      </p:sp>
      <p:sp>
        <p:nvSpPr>
          <p:cNvPr id="11" name="object 2">
            <a:extLst>
              <a:ext uri="{FF2B5EF4-FFF2-40B4-BE49-F238E27FC236}">
                <a16:creationId xmlns:a16="http://schemas.microsoft.com/office/drawing/2014/main" id="{7A6921F7-3B22-6744-91C8-4F9C827F2A4C}"/>
              </a:ext>
            </a:extLst>
          </p:cNvPr>
          <p:cNvSpPr>
            <a:spLocks/>
          </p:cNvSpPr>
          <p:nvPr userDrawn="1"/>
        </p:nvSpPr>
        <p:spPr bwMode="auto">
          <a:xfrm rot="-5400000">
            <a:off x="-97647" y="4528070"/>
            <a:ext cx="1592292"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pic>
        <p:nvPicPr>
          <p:cNvPr id="10" name="Picture 9">
            <a:extLst>
              <a:ext uri="{FF2B5EF4-FFF2-40B4-BE49-F238E27FC236}">
                <a16:creationId xmlns:a16="http://schemas.microsoft.com/office/drawing/2014/main" id="{65D3EA2A-8F3E-7944-A80C-12A60AD307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0558" y="304800"/>
            <a:ext cx="1950523" cy="997260"/>
          </a:xfrm>
          <a:prstGeom prst="rect">
            <a:avLst/>
          </a:prstGeom>
        </p:spPr>
      </p:pic>
    </p:spTree>
    <p:extLst>
      <p:ext uri="{BB962C8B-B14F-4D97-AF65-F5344CB8AC3E}">
        <p14:creationId xmlns:p14="http://schemas.microsoft.com/office/powerpoint/2010/main" val="1240615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eft - Title Only">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9" name="Subtitle 2">
            <a:extLst>
              <a:ext uri="{FF2B5EF4-FFF2-40B4-BE49-F238E27FC236}">
                <a16:creationId xmlns:a16="http://schemas.microsoft.com/office/drawing/2014/main" id="{F4A89566-8A33-2F4E-8F3A-33B58BCF707E}"/>
              </a:ext>
            </a:extLst>
          </p:cNvPr>
          <p:cNvSpPr>
            <a:spLocks noGrp="1"/>
          </p:cNvSpPr>
          <p:nvPr>
            <p:ph type="subTitle" idx="1" hasCustomPrompt="1"/>
          </p:nvPr>
        </p:nvSpPr>
        <p:spPr>
          <a:xfrm>
            <a:off x="7391400" y="21335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0" name="Title 1">
            <a:extLst>
              <a:ext uri="{FF2B5EF4-FFF2-40B4-BE49-F238E27FC236}">
                <a16:creationId xmlns:a16="http://schemas.microsoft.com/office/drawing/2014/main" id="{96DF5C87-67A4-9D4D-8AA7-910A6F4DAD25}"/>
              </a:ext>
            </a:extLst>
          </p:cNvPr>
          <p:cNvSpPr>
            <a:spLocks noGrp="1"/>
          </p:cNvSpPr>
          <p:nvPr>
            <p:ph type="ctrTitle" hasCustomPrompt="1"/>
          </p:nvPr>
        </p:nvSpPr>
        <p:spPr>
          <a:xfrm>
            <a:off x="7391400" y="1295400"/>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EAB71BDE-30DD-184E-9EF8-BB5D088187B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869564A-8EF8-A241-A510-2C7609D3EDC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20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Left - Basic Conten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8" name="object 11">
            <a:extLst>
              <a:ext uri="{FF2B5EF4-FFF2-40B4-BE49-F238E27FC236}">
                <a16:creationId xmlns:a16="http://schemas.microsoft.com/office/drawing/2014/main" id="{B3864E05-E66B-7644-BCFA-0951B0B75F30}"/>
              </a:ext>
            </a:extLst>
          </p:cNvPr>
          <p:cNvSpPr>
            <a:spLocks/>
          </p:cNvSpPr>
          <p:nvPr userDrawn="1"/>
        </p:nvSpPr>
        <p:spPr bwMode="auto">
          <a:xfrm>
            <a:off x="7467600" y="28956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Text Placeholder 9">
            <a:extLst>
              <a:ext uri="{FF2B5EF4-FFF2-40B4-BE49-F238E27FC236}">
                <a16:creationId xmlns:a16="http://schemas.microsoft.com/office/drawing/2014/main" id="{03B8DE1E-1019-4D4A-B572-563640D87742}"/>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12" name="Subtitle 2">
            <a:extLst>
              <a:ext uri="{FF2B5EF4-FFF2-40B4-BE49-F238E27FC236}">
                <a16:creationId xmlns:a16="http://schemas.microsoft.com/office/drawing/2014/main" id="{395FB973-7F7E-504C-9A0A-CD392A6DEA34}"/>
              </a:ext>
            </a:extLst>
          </p:cNvPr>
          <p:cNvSpPr>
            <a:spLocks noGrp="1"/>
          </p:cNvSpPr>
          <p:nvPr>
            <p:ph type="subTitle" idx="1" hasCustomPrompt="1"/>
          </p:nvPr>
        </p:nvSpPr>
        <p:spPr>
          <a:xfrm>
            <a:off x="7391400" y="21336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F5B6B7CB-6F2F-1944-A1EC-820432FDC5F4}"/>
              </a:ext>
            </a:extLst>
          </p:cNvPr>
          <p:cNvSpPr>
            <a:spLocks noGrp="1"/>
          </p:cNvSpPr>
          <p:nvPr>
            <p:ph type="ctrTitle" hasCustomPrompt="1"/>
          </p:nvPr>
        </p:nvSpPr>
        <p:spPr>
          <a:xfrm>
            <a:off x="7391400" y="12954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0787F1CE-D49C-7F4B-AAB7-28E1D7B3780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73E8F8F1-0491-7243-8831-F170A458E6F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813771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Left - One Column">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71FD7D22-DA1A-F44E-9547-913C42A25DC3}"/>
              </a:ext>
            </a:extLst>
          </p:cNvPr>
          <p:cNvSpPr>
            <a:spLocks noGrp="1"/>
          </p:cNvSpPr>
          <p:nvPr>
            <p:ph type="pic" sz="quarter" idx="11"/>
          </p:nvPr>
        </p:nvSpPr>
        <p:spPr>
          <a:xfrm>
            <a:off x="142875" y="0"/>
            <a:ext cx="5915025" cy="8229600"/>
          </a:xfrm>
          <a:prstGeom prst="rect">
            <a:avLst/>
          </a:prstGeom>
        </p:spPr>
        <p:txBody>
          <a:bodyPr/>
          <a:lstStyle/>
          <a:p>
            <a:endParaRPr lang="en-US"/>
          </a:p>
        </p:txBody>
      </p:sp>
      <p:sp>
        <p:nvSpPr>
          <p:cNvPr id="12" name="Content Placeholder 15">
            <a:extLst>
              <a:ext uri="{FF2B5EF4-FFF2-40B4-BE49-F238E27FC236}">
                <a16:creationId xmlns:a16="http://schemas.microsoft.com/office/drawing/2014/main" id="{9F716367-C745-804C-8A3F-9A046E4E1A05}"/>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object 11">
            <a:extLst>
              <a:ext uri="{FF2B5EF4-FFF2-40B4-BE49-F238E27FC236}">
                <a16:creationId xmlns:a16="http://schemas.microsoft.com/office/drawing/2014/main" id="{23C63CA2-D906-8C4C-B049-6085C720AAA5}"/>
              </a:ext>
            </a:extLst>
          </p:cNvPr>
          <p:cNvSpPr>
            <a:spLocks/>
          </p:cNvSpPr>
          <p:nvPr userDrawn="1"/>
        </p:nvSpPr>
        <p:spPr bwMode="auto">
          <a:xfrm>
            <a:off x="74676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3" name="Subtitle 2">
            <a:extLst>
              <a:ext uri="{FF2B5EF4-FFF2-40B4-BE49-F238E27FC236}">
                <a16:creationId xmlns:a16="http://schemas.microsoft.com/office/drawing/2014/main" id="{85A10330-1CEB-E143-8FF2-26BEF21067E6}"/>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4" name="Title 1">
            <a:extLst>
              <a:ext uri="{FF2B5EF4-FFF2-40B4-BE49-F238E27FC236}">
                <a16:creationId xmlns:a16="http://schemas.microsoft.com/office/drawing/2014/main" id="{8CE97F25-82F0-F14D-BAA0-EDEEF217B587}"/>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8" name="Oval 7">
            <a:extLst>
              <a:ext uri="{FF2B5EF4-FFF2-40B4-BE49-F238E27FC236}">
                <a16:creationId xmlns:a16="http://schemas.microsoft.com/office/drawing/2014/main" id="{D793659F-33B0-C14C-B8CF-3E94AAF66F4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DFED5401-8B21-0440-9526-9A8552D8A4F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266551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94063"/>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55865"/>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706903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1336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954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956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871190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rgbClr val="C10E2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rgbClr val="C10E2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05264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ED806F-12DC-A14A-B979-04A5FE6896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0" y="9939"/>
            <a:ext cx="7086600" cy="8229600"/>
          </a:xfrm>
          <a:prstGeom prst="rect">
            <a:avLst/>
          </a:prstGeom>
        </p:spPr>
      </p:pic>
      <p:sp>
        <p:nvSpPr>
          <p:cNvPr id="5" name="object 3">
            <a:extLst>
              <a:ext uri="{FF2B5EF4-FFF2-40B4-BE49-F238E27FC236}">
                <a16:creationId xmlns:a16="http://schemas.microsoft.com/office/drawing/2014/main" id="{F99541DB-7A3A-0345-B0B1-81BB7B4A42BA}"/>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rgbClr val="09030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7" name="TextBox 6">
            <a:extLst>
              <a:ext uri="{FF2B5EF4-FFF2-40B4-BE49-F238E27FC236}">
                <a16:creationId xmlns:a16="http://schemas.microsoft.com/office/drawing/2014/main" id="{86A62EC9-3BC5-A046-A31B-A1BF254CAB55}"/>
              </a:ext>
            </a:extLst>
          </p:cNvPr>
          <p:cNvSpPr txBox="1"/>
          <p:nvPr userDrawn="1"/>
        </p:nvSpPr>
        <p:spPr>
          <a:xfrm>
            <a:off x="4672012" y="3530600"/>
            <a:ext cx="5276850" cy="1246495"/>
          </a:xfrm>
          <a:prstGeom prst="rect">
            <a:avLst/>
          </a:prstGeom>
          <a:noFill/>
        </p:spPr>
        <p:txBody>
          <a:bodyPr wrap="square" rtlCol="0">
            <a:spAutoFit/>
          </a:bodyPr>
          <a:lstStyle/>
          <a:p>
            <a:pPr algn="ctr"/>
            <a:r>
              <a:rPr lang="en-US" sz="7500" b="0" i="1" spc="-150" dirty="0">
                <a:solidFill>
                  <a:schemeClr val="tx1"/>
                </a:solidFill>
                <a:latin typeface="Lub Dub Medium" panose="020B0603030403020204" pitchFamily="34" charset="77"/>
              </a:rPr>
              <a:t>Thank You.</a:t>
            </a:r>
          </a:p>
        </p:txBody>
      </p:sp>
      <p:sp>
        <p:nvSpPr>
          <p:cNvPr id="9" name="Oval 8">
            <a:extLst>
              <a:ext uri="{FF2B5EF4-FFF2-40B4-BE49-F238E27FC236}">
                <a16:creationId xmlns:a16="http://schemas.microsoft.com/office/drawing/2014/main" id="{4DAAE981-D134-A045-8653-9A0B70B268DC}"/>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95875A73-15D5-264F-AC60-210892EE7B2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1221D630-0837-954B-90A2-BEC06FF1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50214" y="333581"/>
            <a:ext cx="1720447" cy="879627"/>
          </a:xfrm>
          <a:prstGeom prst="rect">
            <a:avLst/>
          </a:prstGeom>
        </p:spPr>
      </p:pic>
    </p:spTree>
    <p:extLst>
      <p:ext uri="{BB962C8B-B14F-4D97-AF65-F5344CB8AC3E}">
        <p14:creationId xmlns:p14="http://schemas.microsoft.com/office/powerpoint/2010/main" val="577563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F3EDD7-9AB5-BE4B-B795-BA31F7B21AB1}"/>
              </a:ext>
            </a:extLst>
          </p:cNvPr>
          <p:cNvSpPr/>
          <p:nvPr userDrawn="1"/>
        </p:nvSpPr>
        <p:spPr>
          <a:xfrm>
            <a:off x="0" y="0"/>
            <a:ext cx="14630400"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21792" eaLnBrk="1" fontAlgn="auto" hangingPunct="1">
              <a:spcBef>
                <a:spcPts val="0"/>
              </a:spcBef>
              <a:spcAft>
                <a:spcPts val="0"/>
              </a:spcAft>
              <a:defRPr/>
            </a:pPr>
            <a:endParaRPr lang="en-US" sz="765" dirty="0"/>
          </a:p>
        </p:txBody>
      </p:sp>
      <p:sp>
        <p:nvSpPr>
          <p:cNvPr id="4" name="object 3">
            <a:extLst>
              <a:ext uri="{FF2B5EF4-FFF2-40B4-BE49-F238E27FC236}">
                <a16:creationId xmlns:a16="http://schemas.microsoft.com/office/drawing/2014/main" id="{E84C7E5E-FAC5-A640-926A-E85D069AE2BD}"/>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ln>
                <a:solidFill>
                  <a:schemeClr val="bg1"/>
                </a:solidFill>
              </a:ln>
            </a:endParaRPr>
          </a:p>
        </p:txBody>
      </p:sp>
      <p:sp>
        <p:nvSpPr>
          <p:cNvPr id="5" name="TextBox 4">
            <a:extLst>
              <a:ext uri="{FF2B5EF4-FFF2-40B4-BE49-F238E27FC236}">
                <a16:creationId xmlns:a16="http://schemas.microsoft.com/office/drawing/2014/main" id="{E4AA3A45-4F2F-534A-9A46-4416653664F7}"/>
              </a:ext>
            </a:extLst>
          </p:cNvPr>
          <p:cNvSpPr txBox="1"/>
          <p:nvPr userDrawn="1"/>
        </p:nvSpPr>
        <p:spPr>
          <a:xfrm>
            <a:off x="4672012" y="3530600"/>
            <a:ext cx="5276850" cy="1246495"/>
          </a:xfrm>
          <a:prstGeom prst="rect">
            <a:avLst/>
          </a:prstGeom>
          <a:noFill/>
        </p:spPr>
        <p:txBody>
          <a:bodyPr wrap="square" rtlCol="0">
            <a:spAutoFit/>
          </a:bodyPr>
          <a:lstStyle/>
          <a:p>
            <a:pPr algn="ctr"/>
            <a:r>
              <a:rPr lang="en-US" sz="7500" b="0" i="1" spc="-150" dirty="0">
                <a:solidFill>
                  <a:schemeClr val="bg1"/>
                </a:solidFill>
                <a:latin typeface="Lub Dub Medium" panose="020B0603030403020204" pitchFamily="34" charset="77"/>
              </a:rPr>
              <a:t>Thank You.</a:t>
            </a:r>
          </a:p>
        </p:txBody>
      </p:sp>
      <p:sp>
        <p:nvSpPr>
          <p:cNvPr id="6" name="Oval 5">
            <a:extLst>
              <a:ext uri="{FF2B5EF4-FFF2-40B4-BE49-F238E27FC236}">
                <a16:creationId xmlns:a16="http://schemas.microsoft.com/office/drawing/2014/main" id="{54BB89EE-C79D-F24A-9CCC-411D5FE2B828}"/>
              </a:ext>
            </a:extLst>
          </p:cNvPr>
          <p:cNvSpPr/>
          <p:nvPr userDrawn="1"/>
        </p:nvSpPr>
        <p:spPr>
          <a:xfrm>
            <a:off x="14097000" y="7696200"/>
            <a:ext cx="304800" cy="304800"/>
          </a:xfrm>
          <a:prstGeom prst="ellipse">
            <a:avLst/>
          </a:prstGeom>
          <a:noFill/>
          <a:ln w="317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900A639-AFF9-8F4D-8B38-AE650D3BC39C}"/>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0" name="Picture 9">
            <a:extLst>
              <a:ext uri="{FF2B5EF4-FFF2-40B4-BE49-F238E27FC236}">
                <a16:creationId xmlns:a16="http://schemas.microsoft.com/office/drawing/2014/main" id="{71E7729B-E3E7-6048-8D1A-E4E1F72A72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1581" y="553130"/>
            <a:ext cx="2017713" cy="1031613"/>
          </a:xfrm>
          <a:prstGeom prst="rect">
            <a:avLst/>
          </a:prstGeom>
        </p:spPr>
      </p:pic>
    </p:spTree>
    <p:extLst>
      <p:ext uri="{BB962C8B-B14F-4D97-AF65-F5344CB8AC3E}">
        <p14:creationId xmlns:p14="http://schemas.microsoft.com/office/powerpoint/2010/main" val="18873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C661A29-6BD8-C741-9617-97F919367C8E}"/>
              </a:ext>
            </a:extLst>
          </p:cNvPr>
          <p:cNvSpPr>
            <a:spLocks noGrp="1"/>
          </p:cNvSpPr>
          <p:nvPr>
            <p:ph type="pic" sz="quarter" idx="12"/>
          </p:nvPr>
        </p:nvSpPr>
        <p:spPr>
          <a:xfrm>
            <a:off x="10744200" y="0"/>
            <a:ext cx="3886200" cy="3924300"/>
          </a:xfrm>
          <a:prstGeom prst="rect">
            <a:avLst/>
          </a:prstGeom>
        </p:spPr>
        <p:txBody>
          <a:bodyPr/>
          <a:lstStyle/>
          <a:p>
            <a:r>
              <a:rPr lang="en-US"/>
              <a:t>Click icon to add picture</a:t>
            </a:r>
          </a:p>
        </p:txBody>
      </p:sp>
      <p:sp>
        <p:nvSpPr>
          <p:cNvPr id="9" name="Picture Placeholder 8">
            <a:extLst>
              <a:ext uri="{FF2B5EF4-FFF2-40B4-BE49-F238E27FC236}">
                <a16:creationId xmlns:a16="http://schemas.microsoft.com/office/drawing/2014/main" id="{7442D63B-BBF0-EF4C-82DD-478C90A2C66D}"/>
              </a:ext>
            </a:extLst>
          </p:cNvPr>
          <p:cNvSpPr>
            <a:spLocks noGrp="1"/>
          </p:cNvSpPr>
          <p:nvPr>
            <p:ph type="pic" sz="quarter" idx="11"/>
          </p:nvPr>
        </p:nvSpPr>
        <p:spPr>
          <a:xfrm>
            <a:off x="5562600" y="0"/>
            <a:ext cx="5006975" cy="3924300"/>
          </a:xfrm>
          <a:prstGeom prst="rect">
            <a:avLst/>
          </a:prstGeom>
        </p:spPr>
        <p:txBody>
          <a:bodyPr/>
          <a:lstStyle/>
          <a:p>
            <a:r>
              <a:rPr lang="en-US"/>
              <a:t>Click icon to add picture</a:t>
            </a:r>
          </a:p>
        </p:txBody>
      </p:sp>
      <p:sp>
        <p:nvSpPr>
          <p:cNvPr id="7" name="Picture Placeholder 6">
            <a:extLst>
              <a:ext uri="{FF2B5EF4-FFF2-40B4-BE49-F238E27FC236}">
                <a16:creationId xmlns:a16="http://schemas.microsoft.com/office/drawing/2014/main" id="{6F1BD663-23EA-694F-849E-DEEBC6E391F8}"/>
              </a:ext>
            </a:extLst>
          </p:cNvPr>
          <p:cNvSpPr>
            <a:spLocks noGrp="1"/>
          </p:cNvSpPr>
          <p:nvPr>
            <p:ph type="pic" sz="quarter" idx="10"/>
          </p:nvPr>
        </p:nvSpPr>
        <p:spPr>
          <a:xfrm>
            <a:off x="0" y="0"/>
            <a:ext cx="5387975" cy="8229600"/>
          </a:xfrm>
          <a:prstGeom prst="rect">
            <a:avLst/>
          </a:prstGeom>
        </p:spPr>
        <p:txBody>
          <a:bodyPr/>
          <a:lstStyle/>
          <a:p>
            <a:r>
              <a:rPr lang="en-US"/>
              <a:t>Click icon to add picture</a:t>
            </a:r>
          </a:p>
        </p:txBody>
      </p:sp>
      <p:sp>
        <p:nvSpPr>
          <p:cNvPr id="5" name="Rectangle 4">
            <a:extLst>
              <a:ext uri="{FF2B5EF4-FFF2-40B4-BE49-F238E27FC236}">
                <a16:creationId xmlns:a16="http://schemas.microsoft.com/office/drawing/2014/main" id="{A5999953-1971-EF4C-81A3-710F1560FD43}"/>
              </a:ext>
            </a:extLst>
          </p:cNvPr>
          <p:cNvSpPr/>
          <p:nvPr userDrawn="1"/>
        </p:nvSpPr>
        <p:spPr>
          <a:xfrm>
            <a:off x="5562600" y="4114800"/>
            <a:ext cx="9067800" cy="41148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bject 2">
            <a:extLst>
              <a:ext uri="{FF2B5EF4-FFF2-40B4-BE49-F238E27FC236}">
                <a16:creationId xmlns:a16="http://schemas.microsoft.com/office/drawing/2014/main" id="{26FCC3CB-4FEF-8241-8BD0-E0C8065B11CE}"/>
              </a:ext>
            </a:extLst>
          </p:cNvPr>
          <p:cNvSpPr>
            <a:spLocks/>
          </p:cNvSpPr>
          <p:nvPr userDrawn="1"/>
        </p:nvSpPr>
        <p:spPr bwMode="auto">
          <a:xfrm rot="-5400000">
            <a:off x="6350000" y="7038975"/>
            <a:ext cx="2209800" cy="171450"/>
          </a:xfrm>
          <a:custGeom>
            <a:avLst/>
            <a:gdLst>
              <a:gd name="T0" fmla="*/ 0 w 3885565"/>
              <a:gd name="T1" fmla="*/ 0 h 170684"/>
              <a:gd name="T2" fmla="*/ 3885336 w 3885565"/>
              <a:gd name="T3" fmla="*/ 0 h 170684"/>
            </a:gdLst>
            <a:ahLst/>
            <a:cxnLst>
              <a:cxn ang="0">
                <a:pos x="T0" y="T1"/>
              </a:cxn>
              <a:cxn ang="0">
                <a:pos x="T2" y="T3"/>
              </a:cxn>
            </a:cxnLst>
            <a:rect l="0" t="0" r="r" b="b"/>
            <a:pathLst>
              <a:path w="3885565" h="170684">
                <a:moveTo>
                  <a:pt x="0" y="0"/>
                </a:moveTo>
                <a:lnTo>
                  <a:pt x="3885336" y="0"/>
                </a:lnTo>
              </a:path>
            </a:pathLst>
          </a:custGeom>
          <a:noFill/>
          <a:ln w="25400" cap="rnd">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2" name="Title 1">
            <a:extLst>
              <a:ext uri="{FF2B5EF4-FFF2-40B4-BE49-F238E27FC236}">
                <a16:creationId xmlns:a16="http://schemas.microsoft.com/office/drawing/2014/main" id="{66BED4E8-AB1C-FC4A-8113-9817E85B4AFF}"/>
              </a:ext>
            </a:extLst>
          </p:cNvPr>
          <p:cNvSpPr>
            <a:spLocks noGrp="1"/>
          </p:cNvSpPr>
          <p:nvPr>
            <p:ph type="ctrTitle" hasCustomPrompt="1"/>
          </p:nvPr>
        </p:nvSpPr>
        <p:spPr>
          <a:xfrm>
            <a:off x="7467600" y="5775584"/>
            <a:ext cx="6553200" cy="1311016"/>
          </a:xfrm>
          <a:prstGeom prst="rect">
            <a:avLst/>
          </a:prstGeom>
        </p:spPr>
        <p:txBody>
          <a:bodyPr anchor="b"/>
          <a:lstStyle>
            <a:lvl1pPr algn="l">
              <a:defRPr sz="8000" b="1" i="0" spc="300">
                <a:solidFill>
                  <a:schemeClr val="bg1"/>
                </a:solidFill>
                <a:latin typeface="Lub Dub Heavy" panose="020B0603030403020204" pitchFamily="34" charset="77"/>
              </a:defRPr>
            </a:lvl1pPr>
          </a:lstStyle>
          <a:p>
            <a:r>
              <a:rPr lang="en-US" dirty="0"/>
              <a:t>TITLE SLIDE</a:t>
            </a:r>
          </a:p>
        </p:txBody>
      </p:sp>
      <p:pic>
        <p:nvPicPr>
          <p:cNvPr id="11" name="Picture 10">
            <a:extLst>
              <a:ext uri="{FF2B5EF4-FFF2-40B4-BE49-F238E27FC236}">
                <a16:creationId xmlns:a16="http://schemas.microsoft.com/office/drawing/2014/main" id="{9374717F-D2DE-A24B-AF2A-DAAF82930F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558" y="304800"/>
            <a:ext cx="1950523" cy="997260"/>
          </a:xfrm>
          <a:prstGeom prst="rect">
            <a:avLst/>
          </a:prstGeom>
        </p:spPr>
      </p:pic>
    </p:spTree>
    <p:extLst>
      <p:ext uri="{BB962C8B-B14F-4D97-AF65-F5344CB8AC3E}">
        <p14:creationId xmlns:p14="http://schemas.microsoft.com/office/powerpoint/2010/main" val="317834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hoto Slides - Photo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B8DA35-8BCE-9145-B5BB-A4FEE0343C90}"/>
              </a:ext>
            </a:extLst>
          </p:cNvPr>
          <p:cNvSpPr>
            <a:spLocks noGrp="1"/>
          </p:cNvSpPr>
          <p:nvPr>
            <p:ph type="pic" sz="quarter" idx="10"/>
          </p:nvPr>
        </p:nvSpPr>
        <p:spPr>
          <a:xfrm>
            <a:off x="142240" y="0"/>
            <a:ext cx="14488160" cy="8229600"/>
          </a:xfrm>
          <a:prstGeom prst="rect">
            <a:avLst/>
          </a:prstGeom>
        </p:spPr>
        <p:txBody>
          <a:bodyPr/>
          <a:lstStyle/>
          <a:p>
            <a:endParaRPr lang="en-US"/>
          </a:p>
        </p:txBody>
      </p:sp>
      <p:sp>
        <p:nvSpPr>
          <p:cNvPr id="3" name="object 4">
            <a:extLst>
              <a:ext uri="{FF2B5EF4-FFF2-40B4-BE49-F238E27FC236}">
                <a16:creationId xmlns:a16="http://schemas.microsoft.com/office/drawing/2014/main" id="{709D00EC-1A0A-3B43-9BBF-861C4E820D59}"/>
              </a:ext>
            </a:extLst>
          </p:cNvPr>
          <p:cNvSpPr/>
          <p:nvPr userDrawn="1"/>
        </p:nvSpPr>
        <p:spPr>
          <a:xfrm>
            <a:off x="0" y="0"/>
            <a:ext cx="142240" cy="82296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799438" eaLnBrk="1" fontAlgn="auto" hangingPunct="1">
              <a:spcBef>
                <a:spcPts val="0"/>
              </a:spcBef>
              <a:spcAft>
                <a:spcPts val="0"/>
              </a:spcAft>
              <a:defRPr/>
            </a:pPr>
            <a:endParaRPr sz="984">
              <a:latin typeface="+mn-lt"/>
            </a:endParaRPr>
          </a:p>
        </p:txBody>
      </p:sp>
      <p:sp>
        <p:nvSpPr>
          <p:cNvPr id="5" name="Oval 4">
            <a:extLst>
              <a:ext uri="{FF2B5EF4-FFF2-40B4-BE49-F238E27FC236}">
                <a16:creationId xmlns:a16="http://schemas.microsoft.com/office/drawing/2014/main" id="{38FF1521-F0D6-374D-AC9C-54DFD05D30B9}"/>
              </a:ext>
            </a:extLst>
          </p:cNvPr>
          <p:cNvSpPr/>
          <p:nvPr userDrawn="1"/>
        </p:nvSpPr>
        <p:spPr>
          <a:xfrm>
            <a:off x="13995210" y="7707811"/>
            <a:ext cx="372310" cy="299178"/>
          </a:xfrm>
          <a:prstGeom prst="ellipse">
            <a:avLst/>
          </a:prstGeom>
          <a:noFill/>
          <a:ln w="2540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E82F0AD9-BED8-3843-A222-14DA0D1B7223}"/>
              </a:ext>
            </a:extLst>
          </p:cNvPr>
          <p:cNvSpPr>
            <a:spLocks noGrp="1"/>
          </p:cNvSpPr>
          <p:nvPr>
            <p:ph type="sldNum" sz="quarter" idx="4"/>
          </p:nvPr>
        </p:nvSpPr>
        <p:spPr>
          <a:xfrm>
            <a:off x="13898881" y="7641771"/>
            <a:ext cx="564968" cy="431257"/>
          </a:xfrm>
          <a:prstGeom prst="rect">
            <a:avLst/>
          </a:prstGeom>
        </p:spPr>
        <p:txBody>
          <a:bodyPr vert="horz" lIns="91440" tIns="45720" rIns="91440" bIns="45720" rtlCol="0" anchor="ctr"/>
          <a:lstStyle>
            <a:lvl1pPr algn="ctr">
              <a:defRPr sz="9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930520F1-80C4-CA4A-854F-68DBE4B1B9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558" y="304800"/>
            <a:ext cx="1950523" cy="997260"/>
          </a:xfrm>
          <a:prstGeom prst="rect">
            <a:avLst/>
          </a:prstGeom>
        </p:spPr>
      </p:pic>
    </p:spTree>
    <p:extLst>
      <p:ext uri="{BB962C8B-B14F-4D97-AF65-F5344CB8AC3E}">
        <p14:creationId xmlns:p14="http://schemas.microsoft.com/office/powerpoint/2010/main" val="147055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s - Photo and Title">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25B4328A-0E59-374C-834A-B26C7FA79168}"/>
              </a:ext>
            </a:extLst>
          </p:cNvPr>
          <p:cNvSpPr/>
          <p:nvPr userDrawn="1"/>
        </p:nvSpPr>
        <p:spPr>
          <a:xfrm>
            <a:off x="0" y="0"/>
            <a:ext cx="142240" cy="8229600"/>
          </a:xfrm>
          <a:custGeom>
            <a:avLst/>
            <a:gdLst/>
            <a:ahLst/>
            <a:cxnLst/>
            <a:rect l="l" t="t" r="r" b="b"/>
            <a:pathLst>
              <a:path w="142875" h="8229600">
                <a:moveTo>
                  <a:pt x="0" y="8229600"/>
                </a:moveTo>
                <a:lnTo>
                  <a:pt x="142875" y="8229600"/>
                </a:lnTo>
                <a:lnTo>
                  <a:pt x="142875" y="0"/>
                </a:lnTo>
                <a:lnTo>
                  <a:pt x="0" y="0"/>
                </a:lnTo>
                <a:lnTo>
                  <a:pt x="0" y="8229600"/>
                </a:lnTo>
                <a:close/>
              </a:path>
            </a:pathLst>
          </a:custGeom>
          <a:solidFill>
            <a:srgbClr val="C10E21"/>
          </a:solidFill>
        </p:spPr>
        <p:txBody>
          <a:bodyPr lIns="0" tIns="0" rIns="0" bIns="0"/>
          <a:lstStyle/>
          <a:p>
            <a:pPr defTabSz="799438" eaLnBrk="1" fontAlgn="auto" hangingPunct="1">
              <a:spcBef>
                <a:spcPts val="0"/>
              </a:spcBef>
              <a:spcAft>
                <a:spcPts val="0"/>
              </a:spcAft>
              <a:defRPr/>
            </a:pPr>
            <a:endParaRPr sz="984">
              <a:latin typeface="+mn-lt"/>
            </a:endParaRPr>
          </a:p>
        </p:txBody>
      </p:sp>
      <p:sp>
        <p:nvSpPr>
          <p:cNvPr id="8" name="Subtitle 2">
            <a:extLst>
              <a:ext uri="{FF2B5EF4-FFF2-40B4-BE49-F238E27FC236}">
                <a16:creationId xmlns:a16="http://schemas.microsoft.com/office/drawing/2014/main" id="{21223018-89C2-8947-BFE7-A4515C75884F}"/>
              </a:ext>
            </a:extLst>
          </p:cNvPr>
          <p:cNvSpPr>
            <a:spLocks noGrp="1"/>
          </p:cNvSpPr>
          <p:nvPr>
            <p:ph type="subTitle" idx="1" hasCustomPrompt="1"/>
          </p:nvPr>
        </p:nvSpPr>
        <p:spPr>
          <a:xfrm>
            <a:off x="731520" y="2014541"/>
            <a:ext cx="12923520" cy="630689"/>
          </a:xfrm>
          <a:prstGeom prst="rect">
            <a:avLst/>
          </a:prstGeom>
        </p:spPr>
        <p:txBody>
          <a:bodyPr/>
          <a:lstStyle>
            <a:lvl1pPr marL="0" indent="0" algn="l">
              <a:buNone/>
              <a:defRPr sz="2314" b="0" i="0" spc="0">
                <a:solidFill>
                  <a:schemeClr val="tx1"/>
                </a:solidFill>
                <a:latin typeface="Lub Dub Medium" panose="020B0603030403020204" pitchFamily="34" charset="77"/>
              </a:defRPr>
            </a:lvl1pPr>
            <a:lvl2pPr marL="587822" indent="0" algn="ctr">
              <a:buNone/>
              <a:defRPr sz="2571"/>
            </a:lvl2pPr>
            <a:lvl3pPr marL="1175644" indent="0" algn="ctr">
              <a:buNone/>
              <a:defRPr sz="2314"/>
            </a:lvl3pPr>
            <a:lvl4pPr marL="1763466" indent="0" algn="ctr">
              <a:buNone/>
              <a:defRPr sz="2057"/>
            </a:lvl4pPr>
            <a:lvl5pPr marL="2351288" indent="0" algn="ctr">
              <a:buNone/>
              <a:defRPr sz="2057"/>
            </a:lvl5pPr>
            <a:lvl6pPr marL="2939110" indent="0" algn="ctr">
              <a:buNone/>
              <a:defRPr sz="2057"/>
            </a:lvl6pPr>
            <a:lvl7pPr marL="3526932" indent="0" algn="ctr">
              <a:buNone/>
              <a:defRPr sz="2057"/>
            </a:lvl7pPr>
            <a:lvl8pPr marL="4114754" indent="0" algn="ctr">
              <a:buNone/>
              <a:defRPr sz="2057"/>
            </a:lvl8pPr>
            <a:lvl9pPr marL="4702576" indent="0" algn="ctr">
              <a:buNone/>
              <a:defRPr sz="2057"/>
            </a:lvl9pPr>
          </a:lstStyle>
          <a:p>
            <a:r>
              <a:rPr lang="en-US" dirty="0"/>
              <a:t>Subtitle Goes Here</a:t>
            </a:r>
          </a:p>
        </p:txBody>
      </p:sp>
      <p:sp>
        <p:nvSpPr>
          <p:cNvPr id="9" name="Title 1">
            <a:extLst>
              <a:ext uri="{FF2B5EF4-FFF2-40B4-BE49-F238E27FC236}">
                <a16:creationId xmlns:a16="http://schemas.microsoft.com/office/drawing/2014/main" id="{DE5483EC-C3C8-F449-A996-406CEB45DD99}"/>
              </a:ext>
            </a:extLst>
          </p:cNvPr>
          <p:cNvSpPr>
            <a:spLocks noGrp="1"/>
          </p:cNvSpPr>
          <p:nvPr>
            <p:ph type="ctrTitle" hasCustomPrompt="1"/>
          </p:nvPr>
        </p:nvSpPr>
        <p:spPr>
          <a:xfrm>
            <a:off x="731520" y="1273629"/>
            <a:ext cx="12923520" cy="838881"/>
          </a:xfrm>
          <a:prstGeom prst="rect">
            <a:avLst/>
          </a:prstGeom>
        </p:spPr>
        <p:txBody>
          <a:bodyPr anchor="b"/>
          <a:lstStyle>
            <a:lvl1pPr algn="l">
              <a:defRPr sz="4629" b="1" i="0" spc="0">
                <a:solidFill>
                  <a:srgbClr val="C10E21"/>
                </a:solidFill>
                <a:latin typeface="Lub Dub Heavy" panose="020B0603030403020204" pitchFamily="34" charset="77"/>
              </a:defRPr>
            </a:lvl1pPr>
          </a:lstStyle>
          <a:p>
            <a:r>
              <a:rPr lang="en-US" dirty="0"/>
              <a:t>Content Slide</a:t>
            </a:r>
          </a:p>
        </p:txBody>
      </p:sp>
      <p:pic>
        <p:nvPicPr>
          <p:cNvPr id="14" name="Picture 13">
            <a:extLst>
              <a:ext uri="{FF2B5EF4-FFF2-40B4-BE49-F238E27FC236}">
                <a16:creationId xmlns:a16="http://schemas.microsoft.com/office/drawing/2014/main" id="{3C26756B-4285-CA87-7B6F-6F4CCE9765B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1999" y="6904790"/>
            <a:ext cx="2271849" cy="1168237"/>
          </a:xfrm>
          <a:prstGeom prst="rect">
            <a:avLst/>
          </a:prstGeom>
        </p:spPr>
      </p:pic>
    </p:spTree>
    <p:extLst>
      <p:ext uri="{BB962C8B-B14F-4D97-AF65-F5344CB8AC3E}">
        <p14:creationId xmlns:p14="http://schemas.microsoft.com/office/powerpoint/2010/main" val="355952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ank You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140E18-1405-954C-BF17-4C0FCC05D61B}"/>
              </a:ext>
            </a:extLst>
          </p:cNvPr>
          <p:cNvSpPr/>
          <p:nvPr userDrawn="1"/>
        </p:nvSpPr>
        <p:spPr>
          <a:xfrm>
            <a:off x="1" y="0"/>
            <a:ext cx="14630402" cy="82296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99438" eaLnBrk="1" fontAlgn="auto" hangingPunct="1">
              <a:spcBef>
                <a:spcPts val="0"/>
              </a:spcBef>
              <a:spcAft>
                <a:spcPts val="0"/>
              </a:spcAft>
              <a:defRPr/>
            </a:pPr>
            <a:endParaRPr lang="en-US" sz="984" dirty="0"/>
          </a:p>
        </p:txBody>
      </p:sp>
      <p:sp>
        <p:nvSpPr>
          <p:cNvPr id="6" name="Oval 5">
            <a:extLst>
              <a:ext uri="{FF2B5EF4-FFF2-40B4-BE49-F238E27FC236}">
                <a16:creationId xmlns:a16="http://schemas.microsoft.com/office/drawing/2014/main" id="{BB7B5E8D-CFBD-B546-94F4-4FE5C34284F4}"/>
              </a:ext>
            </a:extLst>
          </p:cNvPr>
          <p:cNvSpPr/>
          <p:nvPr userDrawn="1"/>
        </p:nvSpPr>
        <p:spPr>
          <a:xfrm>
            <a:off x="13995210" y="7707811"/>
            <a:ext cx="372310" cy="299178"/>
          </a:xfrm>
          <a:prstGeom prst="ellipse">
            <a:avLst/>
          </a:prstGeom>
          <a:noFill/>
          <a:ln w="2540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3B7736B3-D5F6-5849-93E3-BFDA612DD58C}"/>
              </a:ext>
            </a:extLst>
          </p:cNvPr>
          <p:cNvSpPr>
            <a:spLocks noGrp="1"/>
          </p:cNvSpPr>
          <p:nvPr>
            <p:ph type="sldNum" sz="quarter" idx="4"/>
          </p:nvPr>
        </p:nvSpPr>
        <p:spPr>
          <a:xfrm>
            <a:off x="13898881" y="7641771"/>
            <a:ext cx="564968" cy="431257"/>
          </a:xfrm>
          <a:prstGeom prst="rect">
            <a:avLst/>
          </a:prstGeom>
        </p:spPr>
        <p:txBody>
          <a:bodyPr vert="horz" lIns="91440" tIns="45720" rIns="91440" bIns="45720" rtlCol="0" anchor="ctr"/>
          <a:lstStyle>
            <a:lvl1pPr algn="ctr">
              <a:defRPr sz="900" b="0" i="0">
                <a:solidFill>
                  <a:schemeClr val="bg1"/>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5" name="object 3">
            <a:extLst>
              <a:ext uri="{FF2B5EF4-FFF2-40B4-BE49-F238E27FC236}">
                <a16:creationId xmlns:a16="http://schemas.microsoft.com/office/drawing/2014/main" id="{75583F6C-71EB-9549-B160-8CC25BA768B0}"/>
              </a:ext>
            </a:extLst>
          </p:cNvPr>
          <p:cNvSpPr>
            <a:spLocks/>
          </p:cNvSpPr>
          <p:nvPr userDrawn="1"/>
        </p:nvSpPr>
        <p:spPr bwMode="auto">
          <a:xfrm>
            <a:off x="6654800" y="4984750"/>
            <a:ext cx="1311275" cy="0"/>
          </a:xfrm>
          <a:custGeom>
            <a:avLst/>
            <a:gdLst>
              <a:gd name="T0" fmla="*/ 0 w 1312545"/>
              <a:gd name="T1" fmla="*/ 1312418 w 1312545"/>
            </a:gdLst>
            <a:ahLst/>
            <a:cxnLst>
              <a:cxn ang="0">
                <a:pos x="T0" y="0"/>
              </a:cxn>
              <a:cxn ang="0">
                <a:pos x="T1" y="0"/>
              </a:cxn>
            </a:cxnLst>
            <a:rect l="0" t="0" r="r" b="b"/>
            <a:pathLst>
              <a:path w="1312545">
                <a:moveTo>
                  <a:pt x="0" y="0"/>
                </a:moveTo>
                <a:lnTo>
                  <a:pt x="1312418" y="0"/>
                </a:lnTo>
              </a:path>
            </a:pathLst>
          </a:custGeom>
          <a:noFill/>
          <a:ln w="8890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ln>
                <a:solidFill>
                  <a:schemeClr val="bg1"/>
                </a:solidFill>
              </a:ln>
            </a:endParaRPr>
          </a:p>
        </p:txBody>
      </p:sp>
      <p:pic>
        <p:nvPicPr>
          <p:cNvPr id="17" name="Picture 16">
            <a:extLst>
              <a:ext uri="{FF2B5EF4-FFF2-40B4-BE49-F238E27FC236}">
                <a16:creationId xmlns:a16="http://schemas.microsoft.com/office/drawing/2014/main" id="{BAC9C19B-D9B2-F142-9563-032569C633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1581" y="553130"/>
            <a:ext cx="2017713" cy="1031613"/>
          </a:xfrm>
          <a:prstGeom prst="rect">
            <a:avLst/>
          </a:prstGeom>
        </p:spPr>
      </p:pic>
    </p:spTree>
    <p:extLst>
      <p:ext uri="{BB962C8B-B14F-4D97-AF65-F5344CB8AC3E}">
        <p14:creationId xmlns:p14="http://schemas.microsoft.com/office/powerpoint/2010/main" val="377215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20" b="1" i="0">
                <a:solidFill>
                  <a:srgbClr val="C0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2274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18D0BB-9182-D744-A97C-0A8367E2D2A7}"/>
              </a:ext>
            </a:extLst>
          </p:cNvPr>
          <p:cNvSpPr>
            <a:spLocks noGrp="1"/>
          </p:cNvSpPr>
          <p:nvPr>
            <p:ph type="pic" sz="quarter" idx="10"/>
          </p:nvPr>
        </p:nvSpPr>
        <p:spPr>
          <a:xfrm>
            <a:off x="8604250" y="0"/>
            <a:ext cx="6026150" cy="8229600"/>
          </a:xfrm>
          <a:prstGeom prst="rect">
            <a:avLst/>
          </a:prstGeom>
        </p:spPr>
        <p:txBody>
          <a:bodyPr/>
          <a:lstStyle/>
          <a:p>
            <a:endParaRPr lang="en-US"/>
          </a:p>
        </p:txBody>
      </p:sp>
      <p:sp>
        <p:nvSpPr>
          <p:cNvPr id="5" name="object 2">
            <a:extLst>
              <a:ext uri="{FF2B5EF4-FFF2-40B4-BE49-F238E27FC236}">
                <a16:creationId xmlns:a16="http://schemas.microsoft.com/office/drawing/2014/main" id="{D3A4E950-9785-914E-8517-0B5168CD4872}"/>
              </a:ext>
            </a:extLst>
          </p:cNvPr>
          <p:cNvSpPr>
            <a:spLocks/>
          </p:cNvSpPr>
          <p:nvPr userDrawn="1"/>
        </p:nvSpPr>
        <p:spPr bwMode="auto">
          <a:xfrm>
            <a:off x="8382000" y="0"/>
            <a:ext cx="228600" cy="82296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solidFill>
                <a:srgbClr val="C10E21"/>
              </a:solidFill>
            </a:endParaRPr>
          </a:p>
        </p:txBody>
      </p:sp>
      <p:sp>
        <p:nvSpPr>
          <p:cNvPr id="7" name="object 2">
            <a:extLst>
              <a:ext uri="{FF2B5EF4-FFF2-40B4-BE49-F238E27FC236}">
                <a16:creationId xmlns:a16="http://schemas.microsoft.com/office/drawing/2014/main" id="{E61964AE-B74F-F440-B463-278F5B593AC4}"/>
              </a:ext>
            </a:extLst>
          </p:cNvPr>
          <p:cNvSpPr>
            <a:spLocks/>
          </p:cNvSpPr>
          <p:nvPr userDrawn="1"/>
        </p:nvSpPr>
        <p:spPr bwMode="auto">
          <a:xfrm>
            <a:off x="8604250" y="0"/>
            <a:ext cx="158750" cy="82296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alpha val="79999"/>
            </a:srgbClr>
          </a:solidFill>
          <a:ln>
            <a:noFill/>
          </a:ln>
        </p:spPr>
        <p:txBody>
          <a:bodyPr lIns="0" tIns="0" rIns="0" bIns="0"/>
          <a:lstStyle/>
          <a:p>
            <a:endParaRPr lang="en-US" dirty="0">
              <a:solidFill>
                <a:srgbClr val="C10E21"/>
              </a:solidFill>
            </a:endParaRPr>
          </a:p>
        </p:txBody>
      </p:sp>
      <p:sp>
        <p:nvSpPr>
          <p:cNvPr id="9" name="object 2">
            <a:extLst>
              <a:ext uri="{FF2B5EF4-FFF2-40B4-BE49-F238E27FC236}">
                <a16:creationId xmlns:a16="http://schemas.microsoft.com/office/drawing/2014/main" id="{DFD6B905-F928-8B4A-8A59-3451CB7F305F}"/>
              </a:ext>
            </a:extLst>
          </p:cNvPr>
          <p:cNvSpPr>
            <a:spLocks/>
          </p:cNvSpPr>
          <p:nvPr userDrawn="1"/>
        </p:nvSpPr>
        <p:spPr bwMode="auto">
          <a:xfrm>
            <a:off x="596900" y="4038600"/>
            <a:ext cx="10033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Subtitle 2">
            <a:extLst>
              <a:ext uri="{FF2B5EF4-FFF2-40B4-BE49-F238E27FC236}">
                <a16:creationId xmlns:a16="http://schemas.microsoft.com/office/drawing/2014/main" id="{F229B3F5-ACED-0A40-90EF-1EF2F03AEDF3}"/>
              </a:ext>
            </a:extLst>
          </p:cNvPr>
          <p:cNvSpPr>
            <a:spLocks noGrp="1"/>
          </p:cNvSpPr>
          <p:nvPr>
            <p:ph type="subTitle" idx="1" hasCustomPrompt="1"/>
          </p:nvPr>
        </p:nvSpPr>
        <p:spPr>
          <a:xfrm>
            <a:off x="533400" y="4155946"/>
            <a:ext cx="76962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10463F1F-2433-274F-8360-53EDD0C48276}"/>
              </a:ext>
            </a:extLst>
          </p:cNvPr>
          <p:cNvSpPr>
            <a:spLocks noGrp="1"/>
          </p:cNvSpPr>
          <p:nvPr>
            <p:ph type="ctrTitle" hasCustomPrompt="1"/>
          </p:nvPr>
        </p:nvSpPr>
        <p:spPr>
          <a:xfrm>
            <a:off x="533400" y="2743201"/>
            <a:ext cx="7696200" cy="1311016"/>
          </a:xfrm>
          <a:prstGeom prst="rect">
            <a:avLst/>
          </a:prstGeom>
        </p:spPr>
        <p:txBody>
          <a:bodyPr anchor="b"/>
          <a:lstStyle>
            <a:lvl1pPr algn="l">
              <a:defRPr sz="7800" b="1" i="0" spc="300">
                <a:solidFill>
                  <a:srgbClr val="C10E21"/>
                </a:solidFill>
                <a:latin typeface="Lub Dub Heavy" panose="020B0603030403020204" pitchFamily="34" charset="77"/>
              </a:defRPr>
            </a:lvl1pPr>
          </a:lstStyle>
          <a:p>
            <a:r>
              <a:rPr lang="en-US" dirty="0"/>
              <a:t>TRANSITION</a:t>
            </a:r>
          </a:p>
        </p:txBody>
      </p:sp>
      <p:sp>
        <p:nvSpPr>
          <p:cNvPr id="12" name="Oval 11">
            <a:extLst>
              <a:ext uri="{FF2B5EF4-FFF2-40B4-BE49-F238E27FC236}">
                <a16:creationId xmlns:a16="http://schemas.microsoft.com/office/drawing/2014/main" id="{2599EF94-EDCF-E24B-868A-AE858940CC8A}"/>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2">
            <a:extLst>
              <a:ext uri="{FF2B5EF4-FFF2-40B4-BE49-F238E27FC236}">
                <a16:creationId xmlns:a16="http://schemas.microsoft.com/office/drawing/2014/main" id="{05485301-425C-2D42-8DA5-B963A3EFA72F}"/>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5" name="Picture 14">
            <a:extLst>
              <a:ext uri="{FF2B5EF4-FFF2-40B4-BE49-F238E27FC236}">
                <a16:creationId xmlns:a16="http://schemas.microsoft.com/office/drawing/2014/main" id="{74B63092-F8BF-EA49-A7FD-CC07D4884A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078" y="491973"/>
            <a:ext cx="2502139" cy="1279289"/>
          </a:xfrm>
          <a:prstGeom prst="rect">
            <a:avLst/>
          </a:prstGeom>
        </p:spPr>
      </p:pic>
    </p:spTree>
    <p:extLst>
      <p:ext uri="{BB962C8B-B14F-4D97-AF65-F5344CB8AC3E}">
        <p14:creationId xmlns:p14="http://schemas.microsoft.com/office/powerpoint/2010/main" val="197799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689" r:id="rId3"/>
    <p:sldLayoutId id="2147483685" r:id="rId4"/>
    <p:sldLayoutId id="2147483769" r:id="rId5"/>
    <p:sldLayoutId id="2147483770" r:id="rId6"/>
    <p:sldLayoutId id="2147483772" r:id="rId7"/>
    <p:sldLayoutId id="2147483773" r:id="rId8"/>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43" r:id="rId1"/>
    <p:sldLayoutId id="2147483745" r:id="rId2"/>
    <p:sldLayoutId id="2147483746"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3FCDED1D-88CE-104B-9258-0EB8AA73A16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57200" y="339573"/>
            <a:ext cx="1720447" cy="879627"/>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09" r:id="rId3"/>
    <p:sldLayoutId id="2147483710" r:id="rId4"/>
    <p:sldLayoutId id="2147483711" r:id="rId5"/>
    <p:sldLayoutId id="214748371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12" name="Picture 11">
            <a:extLst>
              <a:ext uri="{FF2B5EF4-FFF2-40B4-BE49-F238E27FC236}">
                <a16:creationId xmlns:a16="http://schemas.microsoft.com/office/drawing/2014/main" id="{1CC415AC-582A-5A4A-811D-84C31100026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543800" y="9939"/>
            <a:ext cx="7086600" cy="8229600"/>
          </a:xfrm>
          <a:prstGeom prst="rect">
            <a:avLst/>
          </a:prstGeom>
        </p:spPr>
      </p:pic>
      <p:pic>
        <p:nvPicPr>
          <p:cNvPr id="6" name="Picture 5">
            <a:extLst>
              <a:ext uri="{FF2B5EF4-FFF2-40B4-BE49-F238E27FC236}">
                <a16:creationId xmlns:a16="http://schemas.microsoft.com/office/drawing/2014/main" id="{C57AAEC6-9F7D-D245-9B98-34483A8BE60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57200" y="339573"/>
            <a:ext cx="1720447" cy="879627"/>
          </a:xfrm>
          <a:prstGeom prst="rect">
            <a:avLst/>
          </a:prstGeom>
        </p:spPr>
      </p:pic>
    </p:spTree>
    <p:extLst>
      <p:ext uri="{BB962C8B-B14F-4D97-AF65-F5344CB8AC3E}">
        <p14:creationId xmlns:p14="http://schemas.microsoft.com/office/powerpoint/2010/main" val="77523725"/>
      </p:ext>
    </p:extLst>
  </p:cSld>
  <p:clrMap bg1="lt1" tx1="dk1" bg2="lt2" tx2="dk2" accent1="accent1" accent2="accent2" accent3="accent3" accent4="accent4" accent5="accent5" accent6="accent6" hlink="hlink" folHlink="folHlink"/>
  <p:sldLayoutIdLst>
    <p:sldLayoutId id="2147483737" r:id="rId1"/>
    <p:sldLayoutId id="2147483702" r:id="rId2"/>
    <p:sldLayoutId id="2147483703" r:id="rId3"/>
    <p:sldLayoutId id="2147483704" r:id="rId4"/>
    <p:sldLayoutId id="2147483705" r:id="rId5"/>
    <p:sldLayoutId id="214748370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6" name="Picture 5">
            <a:extLst>
              <a:ext uri="{FF2B5EF4-FFF2-40B4-BE49-F238E27FC236}">
                <a16:creationId xmlns:a16="http://schemas.microsoft.com/office/drawing/2014/main" id="{8426B02B-2FF0-E14F-964C-20D496BA56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7200" y="339573"/>
            <a:ext cx="1720447" cy="879627"/>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6384595-5D46-C546-AF51-F254509737C2}"/>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10" name="Picture 9">
            <a:extLst>
              <a:ext uri="{FF2B5EF4-FFF2-40B4-BE49-F238E27FC236}">
                <a16:creationId xmlns:a16="http://schemas.microsoft.com/office/drawing/2014/main" id="{DD1BE955-8D24-9647-9C55-3CBCB9813D5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450214" y="333581"/>
            <a:ext cx="1720447" cy="879627"/>
          </a:xfrm>
          <a:prstGeom prst="rect">
            <a:avLst/>
          </a:prstGeom>
        </p:spPr>
      </p:pic>
    </p:spTree>
    <p:extLst>
      <p:ext uri="{BB962C8B-B14F-4D97-AF65-F5344CB8AC3E}">
        <p14:creationId xmlns:p14="http://schemas.microsoft.com/office/powerpoint/2010/main" val="500702661"/>
      </p:ext>
    </p:extLst>
  </p:cSld>
  <p:clrMap bg1="lt1" tx1="dk1" bg2="lt2" tx2="dk2" accent1="accent1" accent2="accent2" accent3="accent3" accent4="accent4" accent5="accent5" accent6="accent6" hlink="hlink" folHlink="folHlink"/>
  <p:sldLayoutIdLst>
    <p:sldLayoutId id="2147483721" r:id="rId1"/>
    <p:sldLayoutId id="2147483726" r:id="rId2"/>
    <p:sldLayoutId id="214748372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6" name="Picture 5">
            <a:extLst>
              <a:ext uri="{FF2B5EF4-FFF2-40B4-BE49-F238E27FC236}">
                <a16:creationId xmlns:a16="http://schemas.microsoft.com/office/drawing/2014/main" id="{07953457-318B-6B47-B6A2-433B419F27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7200" y="339573"/>
            <a:ext cx="1720447" cy="879627"/>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00" r:id="rId1"/>
    <p:sldLayoutId id="214748374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heart.org/en/professional/quality-improvement/hospital-map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hyperlink" Target="http://heart.org/en/professional/quality-improvement/hospital-map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ahajournals.org/doi/10.1161/STROKEAHA.120.03322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troke.org/en/professionals/stroke-resource-library/pre-hospitalem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stroke.org/en/professionals/stroke-resource-library/pre-hospitale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www.jems.com/article/patient-care/time-brain-prehospital-stroke-treatment" TargetMode="External"/><Relationship Id="rId5" Type="http://schemas.openxmlformats.org/officeDocument/2006/relationships/image" Target="../media/image35.png"/><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stroke.org/WarningSigns" TargetMode="External"/><Relationship Id="rId2" Type="http://schemas.openxmlformats.org/officeDocument/2006/relationships/image" Target="../media/image39.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merican Heart Association&#10;a division of the American Heart Association&#10;Together to End Stroke">
            <a:extLst>
              <a:ext uri="{FF2B5EF4-FFF2-40B4-BE49-F238E27FC236}">
                <a16:creationId xmlns:a16="http://schemas.microsoft.com/office/drawing/2014/main" id="{3F546233-97DC-49D8-B052-D7FB0EC08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304800"/>
            <a:ext cx="4782347" cy="1066800"/>
          </a:xfrm>
          <a:prstGeom prst="rect">
            <a:avLst/>
          </a:prstGeom>
        </p:spPr>
      </p:pic>
      <p:sp>
        <p:nvSpPr>
          <p:cNvPr id="3" name="Title 2">
            <a:extLst>
              <a:ext uri="{FF2B5EF4-FFF2-40B4-BE49-F238E27FC236}">
                <a16:creationId xmlns:a16="http://schemas.microsoft.com/office/drawing/2014/main" id="{14206DBE-BE0F-E449-B202-F64BF0530ACC}"/>
              </a:ext>
            </a:extLst>
          </p:cNvPr>
          <p:cNvSpPr>
            <a:spLocks noGrp="1"/>
          </p:cNvSpPr>
          <p:nvPr>
            <p:ph type="ctrTitle"/>
          </p:nvPr>
        </p:nvSpPr>
        <p:spPr>
          <a:xfrm>
            <a:off x="533400" y="2743201"/>
            <a:ext cx="12268200" cy="1311016"/>
          </a:xfrm>
        </p:spPr>
        <p:txBody>
          <a:bodyPr/>
          <a:lstStyle/>
          <a:p>
            <a:r>
              <a:rPr lang="en-US" sz="6000" b="0" i="0" u="none" strike="noStrike" cap="all" dirty="0">
                <a:latin typeface="Lub Dub Heavy" panose="020B0903030403020204" pitchFamily="34" charset="0"/>
              </a:rPr>
              <a:t>Stroke Training for </a:t>
            </a:r>
            <a:br>
              <a:rPr lang="en-US" sz="6000" b="0" i="0" u="none" strike="noStrike" cap="all" dirty="0">
                <a:latin typeface="Lub Dub Heavy" panose="020B0903030403020204" pitchFamily="34" charset="0"/>
              </a:rPr>
            </a:br>
            <a:r>
              <a:rPr lang="en-US" sz="6000" b="0" i="0" u="none" strike="noStrike" cap="all" dirty="0">
                <a:latin typeface="Lub Dub Heavy" panose="020B0903030403020204" pitchFamily="34" charset="0"/>
              </a:rPr>
              <a:t>EMS Professionals</a:t>
            </a:r>
            <a:endParaRPr lang="en-US" sz="6000" cap="all" dirty="0">
              <a:latin typeface="Lub Dub Heavy" panose="020B0903030403020204" pitchFamily="34" charset="0"/>
            </a:endParaRPr>
          </a:p>
        </p:txBody>
      </p:sp>
      <p:sp>
        <p:nvSpPr>
          <p:cNvPr id="2" name="Subtitle 1">
            <a:extLst>
              <a:ext uri="{FF2B5EF4-FFF2-40B4-BE49-F238E27FC236}">
                <a16:creationId xmlns:a16="http://schemas.microsoft.com/office/drawing/2014/main" id="{D83EEB7E-DB1C-264A-84EC-001216F2F2BC}"/>
              </a:ext>
            </a:extLst>
          </p:cNvPr>
          <p:cNvSpPr>
            <a:spLocks noGrp="1"/>
          </p:cNvSpPr>
          <p:nvPr>
            <p:ph type="subTitle" idx="1"/>
          </p:nvPr>
        </p:nvSpPr>
        <p:spPr/>
        <p:txBody>
          <a:bodyPr/>
          <a:lstStyle/>
          <a:p>
            <a:r>
              <a:rPr lang="en-US" dirty="0"/>
              <a:t>May 2022</a:t>
            </a:r>
          </a:p>
        </p:txBody>
      </p:sp>
    </p:spTree>
    <p:extLst>
      <p:ext uri="{BB962C8B-B14F-4D97-AF65-F5344CB8AC3E}">
        <p14:creationId xmlns:p14="http://schemas.microsoft.com/office/powerpoint/2010/main" val="76225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Common Stroke Symptoms</a:t>
            </a:r>
          </a:p>
        </p:txBody>
      </p:sp>
      <p:sp>
        <p:nvSpPr>
          <p:cNvPr id="29" name="object 11">
            <a:extLst>
              <a:ext uri="{FF2B5EF4-FFF2-40B4-BE49-F238E27FC236}">
                <a16:creationId xmlns:a16="http://schemas.microsoft.com/office/drawing/2014/main" id="{4C38C505-EF9A-4501-A9F0-90320AFB3483}"/>
              </a:ext>
            </a:extLst>
          </p:cNvPr>
          <p:cNvSpPr txBox="1"/>
          <p:nvPr/>
        </p:nvSpPr>
        <p:spPr>
          <a:xfrm>
            <a:off x="533400" y="1371600"/>
            <a:ext cx="5029200" cy="4952446"/>
          </a:xfrm>
          <a:prstGeom prst="rect">
            <a:avLst/>
          </a:prstGeom>
        </p:spPr>
        <p:txBody>
          <a:bodyPr vert="horz" wrap="square" lIns="0" tIns="192405" rIns="0" bIns="0" rtlCol="0">
            <a:spAutoFit/>
          </a:bodyPr>
          <a:lstStyle/>
          <a:p>
            <a:pPr marL="12700">
              <a:lnSpc>
                <a:spcPts val="3300"/>
              </a:lnSpc>
              <a:spcBef>
                <a:spcPts val="1515"/>
              </a:spcBef>
            </a:pPr>
            <a:r>
              <a:rPr sz="2800" b="1" spc="-5" dirty="0">
                <a:latin typeface="Lub Dub Medium" panose="020B0603030403020204" pitchFamily="34" charset="0"/>
                <a:cs typeface="Calibri"/>
              </a:rPr>
              <a:t>Hemorrhag</a:t>
            </a:r>
            <a:r>
              <a:rPr lang="en-US" sz="2800" b="1" spc="-5" dirty="0">
                <a:latin typeface="Lub Dub Medium" panose="020B0603030403020204" pitchFamily="34" charset="0"/>
                <a:cs typeface="Calibri"/>
              </a:rPr>
              <a:t>ic Stroke</a:t>
            </a:r>
            <a:endParaRPr sz="2800" dirty="0">
              <a:latin typeface="Lub Dub Medium" panose="020B0603030403020204" pitchFamily="34" charset="0"/>
              <a:cs typeface="Calibri"/>
            </a:endParaRPr>
          </a:p>
          <a:p>
            <a:pPr>
              <a:lnSpc>
                <a:spcPts val="3300"/>
              </a:lnSpc>
              <a:spcBef>
                <a:spcPts val="1265"/>
              </a:spcBef>
            </a:pPr>
            <a:r>
              <a:rPr sz="2400" spc="-10" dirty="0">
                <a:solidFill>
                  <a:srgbClr val="C00000"/>
                </a:solidFill>
                <a:latin typeface="Lub Dub Medium" panose="020B0603030403020204" pitchFamily="34" charset="0"/>
                <a:cs typeface="Calibri"/>
              </a:rPr>
              <a:t>Intra</a:t>
            </a:r>
            <a:r>
              <a:rPr lang="en-US" sz="2400" spc="-10" dirty="0">
                <a:solidFill>
                  <a:srgbClr val="C00000"/>
                </a:solidFill>
                <a:latin typeface="Lub Dub Medium" panose="020B0603030403020204" pitchFamily="34" charset="0"/>
                <a:cs typeface="Calibri"/>
              </a:rPr>
              <a:t>cerebr</a:t>
            </a:r>
            <a:r>
              <a:rPr sz="2400" spc="-10" dirty="0">
                <a:solidFill>
                  <a:srgbClr val="C00000"/>
                </a:solidFill>
                <a:latin typeface="Lub Dub Medium" panose="020B0603030403020204" pitchFamily="34" charset="0"/>
                <a:cs typeface="Calibri"/>
              </a:rPr>
              <a:t>al</a:t>
            </a:r>
            <a:r>
              <a:rPr sz="2400" spc="-15" dirty="0">
                <a:solidFill>
                  <a:srgbClr val="C00000"/>
                </a:solidFill>
                <a:latin typeface="Lub Dub Medium" panose="020B0603030403020204" pitchFamily="34" charset="0"/>
                <a:cs typeface="Calibri"/>
              </a:rPr>
              <a:t> </a:t>
            </a:r>
            <a:r>
              <a:rPr sz="2400" spc="-5" dirty="0">
                <a:solidFill>
                  <a:srgbClr val="C00000"/>
                </a:solidFill>
                <a:latin typeface="Lub Dub Medium" panose="020B0603030403020204" pitchFamily="34" charset="0"/>
                <a:cs typeface="Calibri"/>
              </a:rPr>
              <a:t>Hemorrhage</a:t>
            </a:r>
            <a:endParaRPr lang="en-US" sz="2400" spc="-5" dirty="0">
              <a:solidFill>
                <a:srgbClr val="C00000"/>
              </a:solidFill>
              <a:latin typeface="Lub Dub Medium" panose="020B0603030403020204" pitchFamily="34" charset="0"/>
              <a:cs typeface="Calibri"/>
            </a:endParaRPr>
          </a:p>
          <a:p>
            <a:pPr marL="457200" indent="-283464">
              <a:lnSpc>
                <a:spcPts val="2400"/>
              </a:lnSpc>
              <a:spcBef>
                <a:spcPts val="1000"/>
              </a:spcBef>
              <a:buFont typeface="Arial"/>
              <a:buChar char="•"/>
              <a:tabLst>
                <a:tab pos="355600" algn="l"/>
                <a:tab pos="356235" algn="l"/>
              </a:tabLst>
            </a:pPr>
            <a:r>
              <a:rPr lang="en-US" sz="2200" spc="-5" dirty="0">
                <a:latin typeface="Lub Dub Medium" panose="020B0603030403020204" pitchFamily="34" charset="0"/>
                <a:cs typeface="Calibri"/>
              </a:rPr>
              <a:t>Nausea and</a:t>
            </a:r>
            <a:r>
              <a:rPr lang="en-US" sz="2200" spc="-15" dirty="0">
                <a:latin typeface="Lub Dub Medium" panose="020B0603030403020204" pitchFamily="34" charset="0"/>
                <a:cs typeface="Calibri"/>
              </a:rPr>
              <a:t> vomiting</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5600" algn="l"/>
                <a:tab pos="356235" algn="l"/>
              </a:tabLst>
            </a:pPr>
            <a:r>
              <a:rPr lang="en-US" sz="2200" spc="-5" dirty="0">
                <a:latin typeface="Lub Dub Medium" panose="020B0603030403020204" pitchFamily="34" charset="0"/>
                <a:cs typeface="Calibri"/>
              </a:rPr>
              <a:t>Headache</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5600" algn="l"/>
                <a:tab pos="356235" algn="l"/>
              </a:tabLst>
            </a:pPr>
            <a:r>
              <a:rPr lang="en-US" sz="2200" spc="-5" dirty="0">
                <a:latin typeface="Lub Dub Medium" panose="020B0603030403020204" pitchFamily="34" charset="0"/>
                <a:cs typeface="Calibri"/>
              </a:rPr>
              <a:t>One-sided</a:t>
            </a:r>
            <a:r>
              <a:rPr lang="en-US" sz="2200" spc="-20" dirty="0">
                <a:latin typeface="Lub Dub Medium" panose="020B0603030403020204" pitchFamily="34" charset="0"/>
                <a:cs typeface="Calibri"/>
              </a:rPr>
              <a:t> </a:t>
            </a:r>
            <a:r>
              <a:rPr lang="en-US" sz="2200" spc="-10" dirty="0">
                <a:latin typeface="Lub Dub Medium" panose="020B0603030403020204" pitchFamily="34" charset="0"/>
                <a:cs typeface="Calibri"/>
              </a:rPr>
              <a:t>weakness</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5600" algn="l"/>
                <a:tab pos="356235" algn="l"/>
              </a:tabLst>
            </a:pPr>
            <a:r>
              <a:rPr lang="en-US" sz="2200" spc="-5" dirty="0">
                <a:latin typeface="Lub Dub Medium" panose="020B0603030403020204" pitchFamily="34" charset="0"/>
                <a:cs typeface="Calibri"/>
              </a:rPr>
              <a:t>Decreased</a:t>
            </a:r>
            <a:r>
              <a:rPr lang="en-US" sz="2200" spc="-40" dirty="0">
                <a:latin typeface="Lub Dub Medium" panose="020B0603030403020204" pitchFamily="34" charset="0"/>
                <a:cs typeface="Calibri"/>
              </a:rPr>
              <a:t> </a:t>
            </a:r>
            <a:r>
              <a:rPr lang="en-US" sz="2200" spc="-5" dirty="0">
                <a:latin typeface="Lub Dub Medium" panose="020B0603030403020204" pitchFamily="34" charset="0"/>
                <a:cs typeface="Calibri"/>
              </a:rPr>
              <a:t>consciousness</a:t>
            </a:r>
          </a:p>
          <a:p>
            <a:pPr>
              <a:lnSpc>
                <a:spcPts val="3300"/>
              </a:lnSpc>
              <a:spcBef>
                <a:spcPts val="1500"/>
              </a:spcBef>
              <a:tabLst>
                <a:tab pos="355600" algn="l"/>
                <a:tab pos="356235" algn="l"/>
              </a:tabLst>
            </a:pPr>
            <a:r>
              <a:rPr lang="en-US" sz="2400" spc="-10" dirty="0">
                <a:solidFill>
                  <a:srgbClr val="C00000"/>
                </a:solidFill>
                <a:latin typeface="Lub Dub Medium" panose="020B0603030403020204" pitchFamily="34" charset="0"/>
                <a:cs typeface="Calibri"/>
              </a:rPr>
              <a:t>Subarachnoid</a:t>
            </a:r>
            <a:r>
              <a:rPr lang="en-US" sz="2400" spc="-5" dirty="0">
                <a:solidFill>
                  <a:srgbClr val="C00000"/>
                </a:solidFill>
                <a:latin typeface="Lub Dub Medium" panose="020B0603030403020204" pitchFamily="34" charset="0"/>
                <a:cs typeface="Calibri"/>
              </a:rPr>
              <a:t> Hemorrhage</a:t>
            </a:r>
            <a:endParaRPr lang="en-US" sz="2400" dirty="0">
              <a:latin typeface="Lub Dub Medium" panose="020B0603030403020204" pitchFamily="34" charset="0"/>
              <a:cs typeface="Calibri"/>
            </a:endParaRPr>
          </a:p>
          <a:p>
            <a:pPr marL="457200" marR="5080" indent="-285750">
              <a:lnSpc>
                <a:spcPts val="2400"/>
              </a:lnSpc>
              <a:spcBef>
                <a:spcPts val="1000"/>
              </a:spcBef>
              <a:buFont typeface="Arial" panose="020B0604020202020204" pitchFamily="34" charset="0"/>
              <a:buChar char="•"/>
            </a:pPr>
            <a:r>
              <a:rPr lang="en-US" sz="2200" spc="-20" dirty="0">
                <a:latin typeface="Lub Dub Medium" panose="020B0603030403020204" pitchFamily="34" charset="0"/>
                <a:cs typeface="Calibri"/>
              </a:rPr>
              <a:t>Worst </a:t>
            </a:r>
            <a:r>
              <a:rPr lang="en-US" sz="2200" spc="-5" dirty="0">
                <a:latin typeface="Lub Dub Medium" panose="020B0603030403020204" pitchFamily="34" charset="0"/>
                <a:cs typeface="Calibri"/>
              </a:rPr>
              <a:t>headache of </a:t>
            </a:r>
            <a:r>
              <a:rPr lang="en-US" sz="2200" spc="-10" dirty="0">
                <a:latin typeface="Lub Dub Medium" panose="020B0603030403020204" pitchFamily="34" charset="0"/>
                <a:cs typeface="Calibri"/>
              </a:rPr>
              <a:t>life </a:t>
            </a:r>
          </a:p>
          <a:p>
            <a:pPr marL="457200" marR="5080" indent="-285750">
              <a:lnSpc>
                <a:spcPts val="2400"/>
              </a:lnSpc>
              <a:spcBef>
                <a:spcPts val="1000"/>
              </a:spcBef>
              <a:buFont typeface="Arial" panose="020B0604020202020204" pitchFamily="34" charset="0"/>
              <a:buChar char="•"/>
            </a:pPr>
            <a:r>
              <a:rPr lang="en-US" sz="2200" spc="-10" dirty="0">
                <a:latin typeface="Lub Dub Medium" panose="020B0603030403020204" pitchFamily="34" charset="0"/>
                <a:cs typeface="Calibri"/>
              </a:rPr>
              <a:t>Intolerance to light </a:t>
            </a:r>
          </a:p>
          <a:p>
            <a:pPr marL="457200" marR="5080" indent="-285750">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Neck stiffness or</a:t>
            </a:r>
            <a:r>
              <a:rPr lang="en-US" sz="2200" spc="-40" dirty="0">
                <a:latin typeface="Lub Dub Medium" panose="020B0603030403020204" pitchFamily="34" charset="0"/>
                <a:cs typeface="Calibri"/>
              </a:rPr>
              <a:t> </a:t>
            </a:r>
            <a:r>
              <a:rPr lang="en-US" sz="2200" spc="-10" dirty="0">
                <a:latin typeface="Lub Dub Medium" panose="020B0603030403020204" pitchFamily="34" charset="0"/>
                <a:cs typeface="Calibri"/>
              </a:rPr>
              <a:t>pain</a:t>
            </a:r>
            <a:endParaRPr lang="en-US" sz="2200" dirty="0">
              <a:latin typeface="Lub Dub Medium" panose="020B0603030403020204" pitchFamily="34" charset="0"/>
              <a:cs typeface="Calibri"/>
            </a:endParaRPr>
          </a:p>
        </p:txBody>
      </p:sp>
      <p:sp>
        <p:nvSpPr>
          <p:cNvPr id="8" name="TextBox 7">
            <a:extLst>
              <a:ext uri="{FF2B5EF4-FFF2-40B4-BE49-F238E27FC236}">
                <a16:creationId xmlns:a16="http://schemas.microsoft.com/office/drawing/2014/main" id="{3004E3C7-6C15-43FA-8624-C2658CD57732}"/>
              </a:ext>
            </a:extLst>
          </p:cNvPr>
          <p:cNvSpPr txBox="1"/>
          <p:nvPr/>
        </p:nvSpPr>
        <p:spPr>
          <a:xfrm>
            <a:off x="457200" y="7771503"/>
            <a:ext cx="7315200" cy="461665"/>
          </a:xfrm>
          <a:prstGeom prst="rect">
            <a:avLst/>
          </a:prstGeom>
          <a:noFill/>
        </p:spPr>
        <p:txBody>
          <a:bodyPr wrap="square">
            <a:spAutoFit/>
          </a:bodyPr>
          <a:lstStyle/>
          <a:p>
            <a:pPr marL="12700"/>
            <a:r>
              <a:rPr lang="fr-FR" sz="1200" dirty="0" err="1">
                <a:latin typeface="Lub Dub Medium" panose="020B0603030403020204" pitchFamily="34" charset="0"/>
                <a:cs typeface="Arial"/>
              </a:rPr>
              <a:t>Tsao</a:t>
            </a:r>
            <a:r>
              <a:rPr lang="fr-FR" sz="1200" dirty="0">
                <a:latin typeface="Lub Dub Medium" panose="020B0603030403020204" pitchFamily="34" charset="0"/>
                <a:cs typeface="Arial"/>
              </a:rPr>
              <a:t> CW, et al. Heart </a:t>
            </a:r>
            <a:r>
              <a:rPr lang="fr-FR" sz="1200" dirty="0" err="1">
                <a:latin typeface="Lub Dub Medium" panose="020B0603030403020204" pitchFamily="34" charset="0"/>
                <a:cs typeface="Arial"/>
              </a:rPr>
              <a:t>Disease</a:t>
            </a:r>
            <a:r>
              <a:rPr lang="fr-FR" sz="1200" dirty="0">
                <a:latin typeface="Lub Dub Medium" panose="020B0603030403020204" pitchFamily="34" charset="0"/>
                <a:cs typeface="Arial"/>
              </a:rPr>
              <a:t> and Stroke </a:t>
            </a:r>
            <a:r>
              <a:rPr lang="fr-FR" sz="1200" dirty="0" err="1">
                <a:latin typeface="Lub Dub Medium" panose="020B0603030403020204" pitchFamily="34" charset="0"/>
                <a:cs typeface="Arial"/>
              </a:rPr>
              <a:t>Statistics</a:t>
            </a:r>
            <a:r>
              <a:rPr lang="fr-FR" sz="1200" dirty="0">
                <a:latin typeface="Lub Dub Medium" panose="020B0603030403020204" pitchFamily="34" charset="0"/>
                <a:cs typeface="Arial"/>
              </a:rPr>
              <a:t>. (2022) </a:t>
            </a:r>
            <a:r>
              <a:rPr lang="fr-FR" sz="1200" i="1" dirty="0">
                <a:latin typeface="Lub Dub Medium" panose="020B0603030403020204" pitchFamily="34" charset="0"/>
                <a:cs typeface="Arial"/>
              </a:rPr>
              <a:t>Circulation.</a:t>
            </a:r>
            <a:endParaRPr lang="fr-FR" sz="1200" dirty="0">
              <a:latin typeface="Lub Dub Medium" panose="020B0603030403020204" pitchFamily="34" charset="0"/>
              <a:cs typeface="Arial"/>
            </a:endParaRPr>
          </a:p>
          <a:p>
            <a:pPr marL="12700">
              <a:lnSpc>
                <a:spcPct val="100000"/>
              </a:lnSpc>
            </a:pPr>
            <a:endParaRPr lang="fr-FR" sz="1200" dirty="0">
              <a:latin typeface="Lub Dub Medium" panose="020B0603030403020204" pitchFamily="34" charset="0"/>
              <a:cs typeface="Arial"/>
            </a:endParaRPr>
          </a:p>
        </p:txBody>
      </p:sp>
      <p:pic>
        <p:nvPicPr>
          <p:cNvPr id="3" name="Picture 2">
            <a:extLst>
              <a:ext uri="{FF2B5EF4-FFF2-40B4-BE49-F238E27FC236}">
                <a16:creationId xmlns:a16="http://schemas.microsoft.com/office/drawing/2014/main" id="{25B65807-20C0-F348-98FE-5A46B85DAB5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5945" y="1371600"/>
            <a:ext cx="7894455" cy="5257800"/>
          </a:xfrm>
          <a:prstGeom prst="rect">
            <a:avLst/>
          </a:prstGeom>
        </p:spPr>
      </p:pic>
    </p:spTree>
    <p:extLst>
      <p:ext uri="{BB962C8B-B14F-4D97-AF65-F5344CB8AC3E}">
        <p14:creationId xmlns:p14="http://schemas.microsoft.com/office/powerpoint/2010/main" val="347264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Common Stroke Mimics</a:t>
            </a:r>
          </a:p>
        </p:txBody>
      </p:sp>
      <p:graphicFrame>
        <p:nvGraphicFramePr>
          <p:cNvPr id="32" name="object 3">
            <a:extLst>
              <a:ext uri="{FF2B5EF4-FFF2-40B4-BE49-F238E27FC236}">
                <a16:creationId xmlns:a16="http://schemas.microsoft.com/office/drawing/2014/main" id="{34180E6E-EAEE-48B4-B3B9-5707F3F31C41}"/>
              </a:ext>
            </a:extLst>
          </p:cNvPr>
          <p:cNvGraphicFramePr>
            <a:graphicFrameLocks noGrp="1"/>
          </p:cNvGraphicFramePr>
          <p:nvPr>
            <p:extLst>
              <p:ext uri="{D42A27DB-BD31-4B8C-83A1-F6EECF244321}">
                <p14:modId xmlns:p14="http://schemas.microsoft.com/office/powerpoint/2010/main" val="451034517"/>
              </p:ext>
            </p:extLst>
          </p:nvPr>
        </p:nvGraphicFramePr>
        <p:xfrm>
          <a:off x="4191001" y="1523998"/>
          <a:ext cx="6248399" cy="5181603"/>
        </p:xfrm>
        <a:graphic>
          <a:graphicData uri="http://schemas.openxmlformats.org/drawingml/2006/table">
            <a:tbl>
              <a:tblPr firstRow="1" bandRow="1">
                <a:tableStyleId>{2D5ABB26-0587-4C30-8999-92F81FD0307C}</a:tableStyleId>
              </a:tblPr>
              <a:tblGrid>
                <a:gridCol w="6248399">
                  <a:extLst>
                    <a:ext uri="{9D8B030D-6E8A-4147-A177-3AD203B41FA5}">
                      <a16:colId xmlns:a16="http://schemas.microsoft.com/office/drawing/2014/main" val="20000"/>
                    </a:ext>
                  </a:extLst>
                </a:gridCol>
              </a:tblGrid>
              <a:tr h="458687">
                <a:tc>
                  <a:txBody>
                    <a:bodyPr/>
                    <a:lstStyle/>
                    <a:p>
                      <a:pPr marL="24765" algn="ctr">
                        <a:lnSpc>
                          <a:spcPct val="100000"/>
                        </a:lnSpc>
                        <a:spcBef>
                          <a:spcPts val="225"/>
                        </a:spcBef>
                      </a:pPr>
                      <a:r>
                        <a:rPr sz="1800" b="1" spc="-10" dirty="0">
                          <a:solidFill>
                            <a:srgbClr val="FFFFFF"/>
                          </a:solidFill>
                          <a:latin typeface="Lub Dub Medium" panose="020B0603030403020204" pitchFamily="34" charset="0"/>
                          <a:cs typeface="Calibri"/>
                        </a:rPr>
                        <a:t>STROKE</a:t>
                      </a:r>
                      <a:r>
                        <a:rPr sz="1800" b="1" spc="-5" dirty="0">
                          <a:solidFill>
                            <a:srgbClr val="FFFFFF"/>
                          </a:solidFill>
                          <a:latin typeface="Lub Dub Medium" panose="020B0603030403020204" pitchFamily="34" charset="0"/>
                          <a:cs typeface="Calibri"/>
                        </a:rPr>
                        <a:t> MIMICS</a:t>
                      </a:r>
                      <a:endParaRPr sz="1800" dirty="0">
                        <a:latin typeface="Lub Dub Medium" panose="020B0603030403020204" pitchFamily="34" charset="0"/>
                        <a:cs typeface="Calibri"/>
                      </a:endParaRPr>
                    </a:p>
                  </a:txBody>
                  <a:tcPr marL="0" marR="0" marT="28575" marB="0" anchor="ctr">
                    <a:lnT w="28575">
                      <a:solidFill>
                        <a:srgbClr val="000000"/>
                      </a:solidFill>
                      <a:prstDash val="solid"/>
                    </a:lnT>
                    <a:lnB w="28575">
                      <a:solidFill>
                        <a:srgbClr val="000000"/>
                      </a:solidFill>
                      <a:prstDash val="solid"/>
                    </a:lnB>
                    <a:solidFill>
                      <a:srgbClr val="C0504D"/>
                    </a:solidFill>
                  </a:tcPr>
                </a:tc>
                <a:extLst>
                  <a:ext uri="{0D108BD9-81ED-4DB2-BD59-A6C34878D82A}">
                    <a16:rowId xmlns:a16="http://schemas.microsoft.com/office/drawing/2014/main" val="10000"/>
                  </a:ext>
                </a:extLst>
              </a:tr>
              <a:tr h="429356">
                <a:tc>
                  <a:txBody>
                    <a:bodyPr/>
                    <a:lstStyle/>
                    <a:p>
                      <a:pPr marL="23495" algn="ctr">
                        <a:lnSpc>
                          <a:spcPct val="100000"/>
                        </a:lnSpc>
                        <a:spcBef>
                          <a:spcPts val="229"/>
                        </a:spcBef>
                      </a:pPr>
                      <a:r>
                        <a:rPr sz="1800" spc="-10" dirty="0">
                          <a:latin typeface="Lub Dub Medium" panose="020B0603030403020204" pitchFamily="34" charset="0"/>
                          <a:cs typeface="Calibri"/>
                        </a:rPr>
                        <a:t>Alcohol</a:t>
                      </a:r>
                      <a:r>
                        <a:rPr sz="1800" spc="-5" dirty="0">
                          <a:latin typeface="Lub Dub Medium" panose="020B0603030403020204" pitchFamily="34" charset="0"/>
                          <a:cs typeface="Calibri"/>
                        </a:rPr>
                        <a:t> </a:t>
                      </a:r>
                      <a:r>
                        <a:rPr sz="1800" spc="-10" dirty="0">
                          <a:latin typeface="Lub Dub Medium" panose="020B0603030403020204" pitchFamily="34" charset="0"/>
                          <a:cs typeface="Calibri"/>
                        </a:rPr>
                        <a:t>Intoxication</a:t>
                      </a:r>
                      <a:endParaRPr sz="1800" dirty="0">
                        <a:latin typeface="Lub Dub Medium" panose="020B0603030403020204" pitchFamily="34" charset="0"/>
                        <a:cs typeface="Calibri"/>
                      </a:endParaRPr>
                    </a:p>
                  </a:txBody>
                  <a:tcPr marL="0" marR="0" marT="29209" marB="0" anchor="ctr">
                    <a:lnT w="28575">
                      <a:solidFill>
                        <a:srgbClr val="000000"/>
                      </a:solidFill>
                      <a:prstDash val="solid"/>
                    </a:lnT>
                    <a:solidFill>
                      <a:srgbClr val="E7E7E7"/>
                    </a:solidFill>
                  </a:tcPr>
                </a:tc>
                <a:extLst>
                  <a:ext uri="{0D108BD9-81ED-4DB2-BD59-A6C34878D82A}">
                    <a16:rowId xmlns:a16="http://schemas.microsoft.com/office/drawing/2014/main" val="10001"/>
                  </a:ext>
                </a:extLst>
              </a:tr>
              <a:tr h="429356">
                <a:tc>
                  <a:txBody>
                    <a:bodyPr/>
                    <a:lstStyle/>
                    <a:p>
                      <a:pPr marL="25400" algn="ctr">
                        <a:lnSpc>
                          <a:spcPct val="100000"/>
                        </a:lnSpc>
                        <a:spcBef>
                          <a:spcPts val="229"/>
                        </a:spcBef>
                      </a:pPr>
                      <a:r>
                        <a:rPr sz="1800" spc="-15" dirty="0">
                          <a:latin typeface="Lub Dub Medium" panose="020B0603030403020204" pitchFamily="34" charset="0"/>
                          <a:cs typeface="Calibri"/>
                        </a:rPr>
                        <a:t>Cerebral</a:t>
                      </a:r>
                      <a:r>
                        <a:rPr sz="1800" spc="15" dirty="0">
                          <a:latin typeface="Lub Dub Medium" panose="020B0603030403020204" pitchFamily="34" charset="0"/>
                          <a:cs typeface="Calibri"/>
                        </a:rPr>
                        <a:t> </a:t>
                      </a:r>
                      <a:r>
                        <a:rPr sz="1800" spc="-10" dirty="0">
                          <a:latin typeface="Lub Dub Medium" panose="020B0603030403020204" pitchFamily="34" charset="0"/>
                          <a:cs typeface="Calibri"/>
                        </a:rPr>
                        <a:t>Infections</a:t>
                      </a:r>
                      <a:endParaRPr sz="1800" dirty="0">
                        <a:latin typeface="Lub Dub Medium" panose="020B0603030403020204" pitchFamily="34" charset="0"/>
                        <a:cs typeface="Calibri"/>
                      </a:endParaRPr>
                    </a:p>
                  </a:txBody>
                  <a:tcPr marL="0" marR="0" marT="29209" marB="0" anchor="ctr"/>
                </a:tc>
                <a:extLst>
                  <a:ext uri="{0D108BD9-81ED-4DB2-BD59-A6C34878D82A}">
                    <a16:rowId xmlns:a16="http://schemas.microsoft.com/office/drawing/2014/main" val="10002"/>
                  </a:ext>
                </a:extLst>
              </a:tr>
              <a:tr h="429356">
                <a:tc>
                  <a:txBody>
                    <a:bodyPr/>
                    <a:lstStyle/>
                    <a:p>
                      <a:pPr marL="23495" algn="ctr">
                        <a:lnSpc>
                          <a:spcPct val="100000"/>
                        </a:lnSpc>
                        <a:spcBef>
                          <a:spcPts val="234"/>
                        </a:spcBef>
                      </a:pPr>
                      <a:r>
                        <a:rPr sz="1800" spc="-10">
                          <a:latin typeface="Lub Dub Medium" panose="020B0603030403020204" pitchFamily="34" charset="0"/>
                          <a:cs typeface="Calibri"/>
                        </a:rPr>
                        <a:t>Drug</a:t>
                      </a:r>
                      <a:r>
                        <a:rPr sz="1800" spc="0">
                          <a:latin typeface="Lub Dub Medium" panose="020B0603030403020204" pitchFamily="34" charset="0"/>
                          <a:cs typeface="Calibri"/>
                        </a:rPr>
                        <a:t> </a:t>
                      </a:r>
                      <a:r>
                        <a:rPr sz="1800" spc="-20">
                          <a:latin typeface="Lub Dub Medium" panose="020B0603030403020204" pitchFamily="34" charset="0"/>
                          <a:cs typeface="Calibri"/>
                        </a:rPr>
                        <a:t>Overdose/Toxicity</a:t>
                      </a:r>
                      <a:endParaRPr sz="1800">
                        <a:latin typeface="Lub Dub Medium" panose="020B0603030403020204" pitchFamily="34" charset="0"/>
                        <a:cs typeface="Calibri"/>
                      </a:endParaRPr>
                    </a:p>
                  </a:txBody>
                  <a:tcPr marL="0" marR="0" marT="29844" marB="0" anchor="ctr">
                    <a:solidFill>
                      <a:srgbClr val="E7E7E7"/>
                    </a:solidFill>
                  </a:tcPr>
                </a:tc>
                <a:extLst>
                  <a:ext uri="{0D108BD9-81ED-4DB2-BD59-A6C34878D82A}">
                    <a16:rowId xmlns:a16="http://schemas.microsoft.com/office/drawing/2014/main" val="10003"/>
                  </a:ext>
                </a:extLst>
              </a:tr>
              <a:tr h="429356">
                <a:tc>
                  <a:txBody>
                    <a:bodyPr/>
                    <a:lstStyle/>
                    <a:p>
                      <a:pPr marL="23495" algn="ctr">
                        <a:lnSpc>
                          <a:spcPct val="100000"/>
                        </a:lnSpc>
                        <a:spcBef>
                          <a:spcPts val="234"/>
                        </a:spcBef>
                      </a:pPr>
                      <a:r>
                        <a:rPr sz="1800" spc="-10">
                          <a:latin typeface="Lub Dub Medium" panose="020B0603030403020204" pitchFamily="34" charset="0"/>
                          <a:cs typeface="Calibri"/>
                        </a:rPr>
                        <a:t>Epidural</a:t>
                      </a:r>
                      <a:r>
                        <a:rPr sz="1800" spc="-15">
                          <a:latin typeface="Lub Dub Medium" panose="020B0603030403020204" pitchFamily="34" charset="0"/>
                          <a:cs typeface="Calibri"/>
                        </a:rPr>
                        <a:t> </a:t>
                      </a:r>
                      <a:r>
                        <a:rPr sz="1800" spc="-10">
                          <a:latin typeface="Lub Dub Medium" panose="020B0603030403020204" pitchFamily="34" charset="0"/>
                          <a:cs typeface="Calibri"/>
                        </a:rPr>
                        <a:t>Hematoma</a:t>
                      </a:r>
                      <a:endParaRPr sz="1800">
                        <a:latin typeface="Lub Dub Medium" panose="020B0603030403020204" pitchFamily="34" charset="0"/>
                        <a:cs typeface="Calibri"/>
                      </a:endParaRPr>
                    </a:p>
                  </a:txBody>
                  <a:tcPr marL="0" marR="0" marT="29844" marB="0" anchor="ctr"/>
                </a:tc>
                <a:extLst>
                  <a:ext uri="{0D108BD9-81ED-4DB2-BD59-A6C34878D82A}">
                    <a16:rowId xmlns:a16="http://schemas.microsoft.com/office/drawing/2014/main" val="10004"/>
                  </a:ext>
                </a:extLst>
              </a:tr>
              <a:tr h="429356">
                <a:tc>
                  <a:txBody>
                    <a:bodyPr/>
                    <a:lstStyle/>
                    <a:p>
                      <a:pPr marL="25400" algn="ctr">
                        <a:lnSpc>
                          <a:spcPct val="100000"/>
                        </a:lnSpc>
                        <a:spcBef>
                          <a:spcPts val="235"/>
                        </a:spcBef>
                      </a:pPr>
                      <a:r>
                        <a:rPr sz="1800" spc="-10" dirty="0">
                          <a:latin typeface="Lub Dub Medium" panose="020B0603030403020204" pitchFamily="34" charset="0"/>
                          <a:cs typeface="Calibri"/>
                        </a:rPr>
                        <a:t>Hypoglycemia</a:t>
                      </a:r>
                      <a:endParaRPr sz="1800" dirty="0">
                        <a:latin typeface="Lub Dub Medium" panose="020B0603030403020204" pitchFamily="34" charset="0"/>
                        <a:cs typeface="Calibri"/>
                      </a:endParaRPr>
                    </a:p>
                  </a:txBody>
                  <a:tcPr marL="0" marR="0" marT="29845" marB="0" anchor="ctr">
                    <a:solidFill>
                      <a:srgbClr val="E7E7E7"/>
                    </a:solidFill>
                  </a:tcPr>
                </a:tc>
                <a:extLst>
                  <a:ext uri="{0D108BD9-81ED-4DB2-BD59-A6C34878D82A}">
                    <a16:rowId xmlns:a16="http://schemas.microsoft.com/office/drawing/2014/main" val="10005"/>
                  </a:ext>
                </a:extLst>
              </a:tr>
              <a:tr h="429356">
                <a:tc>
                  <a:txBody>
                    <a:bodyPr/>
                    <a:lstStyle/>
                    <a:p>
                      <a:pPr marL="24130" algn="ctr">
                        <a:lnSpc>
                          <a:spcPct val="100000"/>
                        </a:lnSpc>
                        <a:spcBef>
                          <a:spcPts val="235"/>
                        </a:spcBef>
                      </a:pPr>
                      <a:r>
                        <a:rPr sz="1800" spc="-10" dirty="0">
                          <a:latin typeface="Lub Dub Medium" panose="020B0603030403020204" pitchFamily="34" charset="0"/>
                          <a:cs typeface="Calibri"/>
                        </a:rPr>
                        <a:t>Metabolic</a:t>
                      </a:r>
                      <a:r>
                        <a:rPr sz="1800" spc="-5" dirty="0">
                          <a:latin typeface="Lub Dub Medium" panose="020B0603030403020204" pitchFamily="34" charset="0"/>
                          <a:cs typeface="Calibri"/>
                        </a:rPr>
                        <a:t> </a:t>
                      </a:r>
                      <a:r>
                        <a:rPr sz="1800" spc="-15" dirty="0">
                          <a:latin typeface="Lub Dub Medium" panose="020B0603030403020204" pitchFamily="34" charset="0"/>
                          <a:cs typeface="Calibri"/>
                        </a:rPr>
                        <a:t>Disorders</a:t>
                      </a:r>
                      <a:endParaRPr sz="1800" dirty="0">
                        <a:latin typeface="Lub Dub Medium" panose="020B0603030403020204" pitchFamily="34" charset="0"/>
                        <a:cs typeface="Calibri"/>
                      </a:endParaRPr>
                    </a:p>
                  </a:txBody>
                  <a:tcPr marL="0" marR="0" marT="29845" marB="0" anchor="ctr"/>
                </a:tc>
                <a:extLst>
                  <a:ext uri="{0D108BD9-81ED-4DB2-BD59-A6C34878D82A}">
                    <a16:rowId xmlns:a16="http://schemas.microsoft.com/office/drawing/2014/main" val="10006"/>
                  </a:ext>
                </a:extLst>
              </a:tr>
              <a:tr h="429356">
                <a:tc>
                  <a:txBody>
                    <a:bodyPr/>
                    <a:lstStyle/>
                    <a:p>
                      <a:pPr marL="26034" algn="ctr">
                        <a:lnSpc>
                          <a:spcPct val="100000"/>
                        </a:lnSpc>
                        <a:spcBef>
                          <a:spcPts val="235"/>
                        </a:spcBef>
                      </a:pPr>
                      <a:r>
                        <a:rPr sz="1800" spc="-10" dirty="0">
                          <a:latin typeface="Lub Dub Medium" panose="020B0603030403020204" pitchFamily="34" charset="0"/>
                          <a:cs typeface="Calibri"/>
                        </a:rPr>
                        <a:t>Migraines</a:t>
                      </a:r>
                      <a:endParaRPr sz="1800" dirty="0">
                        <a:latin typeface="Lub Dub Medium" panose="020B0603030403020204" pitchFamily="34" charset="0"/>
                        <a:cs typeface="Calibri"/>
                      </a:endParaRPr>
                    </a:p>
                  </a:txBody>
                  <a:tcPr marL="0" marR="0" marT="29845" marB="0" anchor="ctr">
                    <a:solidFill>
                      <a:srgbClr val="E7E7E7"/>
                    </a:solidFill>
                  </a:tcPr>
                </a:tc>
                <a:extLst>
                  <a:ext uri="{0D108BD9-81ED-4DB2-BD59-A6C34878D82A}">
                    <a16:rowId xmlns:a16="http://schemas.microsoft.com/office/drawing/2014/main" val="10007"/>
                  </a:ext>
                </a:extLst>
              </a:tr>
              <a:tr h="429356">
                <a:tc>
                  <a:txBody>
                    <a:bodyPr/>
                    <a:lstStyle/>
                    <a:p>
                      <a:pPr marL="25400" algn="ctr">
                        <a:lnSpc>
                          <a:spcPct val="100000"/>
                        </a:lnSpc>
                        <a:spcBef>
                          <a:spcPts val="235"/>
                        </a:spcBef>
                      </a:pPr>
                      <a:r>
                        <a:rPr sz="1800" spc="-10" dirty="0">
                          <a:latin typeface="Lub Dub Medium" panose="020B0603030403020204" pitchFamily="34" charset="0"/>
                          <a:cs typeface="Calibri"/>
                        </a:rPr>
                        <a:t>Neuropathies </a:t>
                      </a:r>
                      <a:r>
                        <a:rPr sz="1800" spc="-20" dirty="0">
                          <a:latin typeface="Lub Dub Medium" panose="020B0603030403020204" pitchFamily="34" charset="0"/>
                          <a:cs typeface="Calibri"/>
                        </a:rPr>
                        <a:t>(Bell’s</a:t>
                      </a:r>
                      <a:r>
                        <a:rPr sz="1800" spc="10" dirty="0">
                          <a:latin typeface="Lub Dub Medium" panose="020B0603030403020204" pitchFamily="34" charset="0"/>
                          <a:cs typeface="Calibri"/>
                        </a:rPr>
                        <a:t> </a:t>
                      </a:r>
                      <a:r>
                        <a:rPr sz="1800" spc="-15" dirty="0">
                          <a:latin typeface="Lub Dub Medium" panose="020B0603030403020204" pitchFamily="34" charset="0"/>
                          <a:cs typeface="Calibri"/>
                        </a:rPr>
                        <a:t>Palsy)</a:t>
                      </a:r>
                      <a:endParaRPr sz="1800" dirty="0">
                        <a:latin typeface="Lub Dub Medium" panose="020B0603030403020204" pitchFamily="34" charset="0"/>
                        <a:cs typeface="Calibri"/>
                      </a:endParaRPr>
                    </a:p>
                  </a:txBody>
                  <a:tcPr marL="0" marR="0" marT="29845" marB="0" anchor="ctr"/>
                </a:tc>
                <a:extLst>
                  <a:ext uri="{0D108BD9-81ED-4DB2-BD59-A6C34878D82A}">
                    <a16:rowId xmlns:a16="http://schemas.microsoft.com/office/drawing/2014/main" val="10008"/>
                  </a:ext>
                </a:extLst>
              </a:tr>
              <a:tr h="429356">
                <a:tc>
                  <a:txBody>
                    <a:bodyPr/>
                    <a:lstStyle/>
                    <a:p>
                      <a:pPr marL="22225" marR="0" lvl="0" indent="0" algn="ctr" defTabSz="914400" eaLnBrk="1" fontAlgn="auto" latinLnBrk="0" hangingPunct="1">
                        <a:lnSpc>
                          <a:spcPct val="100000"/>
                        </a:lnSpc>
                        <a:spcBef>
                          <a:spcPts val="235"/>
                        </a:spcBef>
                        <a:spcAft>
                          <a:spcPts val="0"/>
                        </a:spcAft>
                        <a:buClrTx/>
                        <a:buSzTx/>
                        <a:buFontTx/>
                        <a:buNone/>
                        <a:tabLst/>
                        <a:defRPr/>
                      </a:pPr>
                      <a:r>
                        <a:rPr lang="en-US" sz="1800" b="0" i="0" dirty="0">
                          <a:solidFill>
                            <a:schemeClr val="tx1"/>
                          </a:solidFill>
                          <a:effectLst/>
                          <a:latin typeface="Lub Dub Medium" panose="020B0603030403020204" pitchFamily="34" charset="77"/>
                          <a:ea typeface="+mn-ea"/>
                          <a:cs typeface="+mn-cs"/>
                        </a:rPr>
                        <a:t>Seizure and Post Seizure</a:t>
                      </a:r>
                      <a:r>
                        <a:rPr lang="en-US" sz="1800" spc="-10" dirty="0">
                          <a:solidFill>
                            <a:schemeClr val="tx1"/>
                          </a:solidFill>
                          <a:effectLst/>
                          <a:latin typeface="Lub Dub Medium" panose="020B0603030403020204" pitchFamily="34" charset="0"/>
                          <a:ea typeface="+mn-ea"/>
                          <a:cs typeface="Calibri"/>
                        </a:rPr>
                        <a:t> (</a:t>
                      </a:r>
                      <a:r>
                        <a:rPr sz="1800" spc="-50" dirty="0">
                          <a:latin typeface="Lub Dub Medium" panose="020B0603030403020204" pitchFamily="34" charset="0"/>
                          <a:cs typeface="Calibri"/>
                        </a:rPr>
                        <a:t>Todd’s</a:t>
                      </a:r>
                      <a:r>
                        <a:rPr sz="1800" spc="75" dirty="0">
                          <a:latin typeface="Lub Dub Medium" panose="020B0603030403020204" pitchFamily="34" charset="0"/>
                          <a:cs typeface="Calibri"/>
                        </a:rPr>
                        <a:t> </a:t>
                      </a:r>
                      <a:r>
                        <a:rPr sz="1800" spc="-15" dirty="0">
                          <a:latin typeface="Lub Dub Medium" panose="020B0603030403020204" pitchFamily="34" charset="0"/>
                          <a:cs typeface="Calibri"/>
                        </a:rPr>
                        <a:t>Paralysis</a:t>
                      </a:r>
                      <a:r>
                        <a:rPr lang="en-US" sz="1800" spc="-15" dirty="0">
                          <a:latin typeface="Lub Dub Medium" panose="020B0603030403020204" pitchFamily="34" charset="0"/>
                          <a:cs typeface="Calibri"/>
                        </a:rPr>
                        <a:t>)</a:t>
                      </a:r>
                      <a:endParaRPr sz="1800" dirty="0">
                        <a:latin typeface="Lub Dub Medium" panose="020B0603030403020204" pitchFamily="34" charset="0"/>
                        <a:cs typeface="Calibri"/>
                      </a:endParaRPr>
                    </a:p>
                  </a:txBody>
                  <a:tcPr marL="0" marR="0" marT="29845" marB="0" anchor="ctr">
                    <a:solidFill>
                      <a:srgbClr val="E7E7E7"/>
                    </a:solidFill>
                  </a:tcPr>
                </a:tc>
                <a:extLst>
                  <a:ext uri="{0D108BD9-81ED-4DB2-BD59-A6C34878D82A}">
                    <a16:rowId xmlns:a16="http://schemas.microsoft.com/office/drawing/2014/main" val="10009"/>
                  </a:ext>
                </a:extLst>
              </a:tr>
              <a:tr h="429356">
                <a:tc>
                  <a:txBody>
                    <a:bodyPr/>
                    <a:lstStyle/>
                    <a:p>
                      <a:pPr marL="26034" algn="ctr">
                        <a:lnSpc>
                          <a:spcPct val="100000"/>
                        </a:lnSpc>
                        <a:spcBef>
                          <a:spcPts val="235"/>
                        </a:spcBef>
                      </a:pPr>
                      <a:r>
                        <a:rPr sz="1800" spc="-15" dirty="0">
                          <a:latin typeface="Lub Dub Medium" panose="020B0603030403020204" pitchFamily="34" charset="0"/>
                          <a:cs typeface="Calibri"/>
                        </a:rPr>
                        <a:t>Brain</a:t>
                      </a:r>
                      <a:r>
                        <a:rPr sz="1800" dirty="0">
                          <a:latin typeface="Lub Dub Medium" panose="020B0603030403020204" pitchFamily="34" charset="0"/>
                          <a:cs typeface="Calibri"/>
                        </a:rPr>
                        <a:t> </a:t>
                      </a:r>
                      <a:r>
                        <a:rPr sz="1800" spc="-25" dirty="0">
                          <a:latin typeface="Lub Dub Medium" panose="020B0603030403020204" pitchFamily="34" charset="0"/>
                          <a:cs typeface="Calibri"/>
                        </a:rPr>
                        <a:t>Tumors</a:t>
                      </a:r>
                      <a:endParaRPr sz="1800" dirty="0">
                        <a:latin typeface="Lub Dub Medium" panose="020B0603030403020204" pitchFamily="34" charset="0"/>
                        <a:cs typeface="Calibri"/>
                      </a:endParaRPr>
                    </a:p>
                  </a:txBody>
                  <a:tcPr marL="0" marR="0" marT="29845" marB="0" anchor="ctr"/>
                </a:tc>
                <a:extLst>
                  <a:ext uri="{0D108BD9-81ED-4DB2-BD59-A6C34878D82A}">
                    <a16:rowId xmlns:a16="http://schemas.microsoft.com/office/drawing/2014/main" val="10010"/>
                  </a:ext>
                </a:extLst>
              </a:tr>
              <a:tr h="429356">
                <a:tc>
                  <a:txBody>
                    <a:bodyPr/>
                    <a:lstStyle/>
                    <a:p>
                      <a:pPr marL="24130" algn="ctr">
                        <a:lnSpc>
                          <a:spcPct val="100000"/>
                        </a:lnSpc>
                        <a:spcBef>
                          <a:spcPts val="235"/>
                        </a:spcBef>
                      </a:pPr>
                      <a:r>
                        <a:rPr sz="1800" spc="-10" dirty="0">
                          <a:latin typeface="Lub Dub Medium" panose="020B0603030403020204" pitchFamily="34" charset="0"/>
                          <a:cs typeface="Calibri"/>
                        </a:rPr>
                        <a:t>Hypertensive</a:t>
                      </a:r>
                      <a:r>
                        <a:rPr sz="1800" spc="5" dirty="0">
                          <a:latin typeface="Lub Dub Medium" panose="020B0603030403020204" pitchFamily="34" charset="0"/>
                          <a:cs typeface="Calibri"/>
                        </a:rPr>
                        <a:t> </a:t>
                      </a:r>
                      <a:r>
                        <a:rPr sz="1800" spc="-10" dirty="0">
                          <a:latin typeface="Lub Dub Medium" panose="020B0603030403020204" pitchFamily="34" charset="0"/>
                          <a:cs typeface="Calibri"/>
                        </a:rPr>
                        <a:t>Encephalopathy</a:t>
                      </a:r>
                      <a:endParaRPr sz="1800" dirty="0">
                        <a:latin typeface="Lub Dub Medium" panose="020B0603030403020204" pitchFamily="34" charset="0"/>
                        <a:cs typeface="Calibri"/>
                      </a:endParaRPr>
                    </a:p>
                  </a:txBody>
                  <a:tcPr marL="0" marR="0" marT="29845" marB="0" anchor="ctr">
                    <a:lnB w="28575">
                      <a:solidFill>
                        <a:srgbClr val="000000"/>
                      </a:solidFill>
                      <a:prstDash val="solid"/>
                    </a:lnB>
                    <a:solidFill>
                      <a:srgbClr val="E7E7E7"/>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8248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06395-3CFE-441F-B90A-A7E3AF925634}"/>
              </a:ext>
            </a:extLst>
          </p:cNvPr>
          <p:cNvSpPr>
            <a:spLocks noGrp="1"/>
          </p:cNvSpPr>
          <p:nvPr>
            <p:ph type="ctrTitle"/>
          </p:nvPr>
        </p:nvSpPr>
        <p:spPr>
          <a:xfrm>
            <a:off x="838200" y="3733800"/>
            <a:ext cx="12954000" cy="1311016"/>
          </a:xfrm>
        </p:spPr>
        <p:txBody>
          <a:bodyPr/>
          <a:lstStyle/>
          <a:p>
            <a:r>
              <a:rPr lang="en-US" sz="5400" cap="all" dirty="0"/>
              <a:t>Stroke treatment</a:t>
            </a:r>
          </a:p>
        </p:txBody>
      </p:sp>
    </p:spTree>
    <p:extLst>
      <p:ext uri="{BB962C8B-B14F-4D97-AF65-F5344CB8AC3E}">
        <p14:creationId xmlns:p14="http://schemas.microsoft.com/office/powerpoint/2010/main" val="79110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21">
            <a:extLst>
              <a:ext uri="{FF2B5EF4-FFF2-40B4-BE49-F238E27FC236}">
                <a16:creationId xmlns:a16="http://schemas.microsoft.com/office/drawing/2014/main" id="{3C1B69DB-212E-429B-BDF1-3CC1EDC643A3}"/>
              </a:ext>
              <a:ext uri="{C183D7F6-B498-43B3-948B-1728B52AA6E4}">
                <adec:decorative xmlns:adec="http://schemas.microsoft.com/office/drawing/2017/decorative" val="1"/>
              </a:ext>
            </a:extLst>
          </p:cNvPr>
          <p:cNvSpPr/>
          <p:nvPr/>
        </p:nvSpPr>
        <p:spPr>
          <a:xfrm>
            <a:off x="8641079" y="276302"/>
            <a:ext cx="5471770" cy="1426464"/>
          </a:xfrm>
          <a:prstGeom prst="rect">
            <a:avLst/>
          </a:prstGeom>
          <a:blipFill>
            <a:blip r:embed="rId2" cstate="print"/>
            <a:stretch>
              <a:fillRect/>
            </a:stretch>
          </a:blipFill>
        </p:spPr>
        <p:txBody>
          <a:bodyPr wrap="square" lIns="0" tIns="0" rIns="0" bIns="0" rtlCol="0"/>
          <a:lstStyle/>
          <a:p>
            <a:endParaRPr/>
          </a:p>
        </p:txBody>
      </p:sp>
      <p:sp>
        <p:nvSpPr>
          <p:cNvPr id="45" name="object 23">
            <a:extLst>
              <a:ext uri="{FF2B5EF4-FFF2-40B4-BE49-F238E27FC236}">
                <a16:creationId xmlns:a16="http://schemas.microsoft.com/office/drawing/2014/main" id="{1CDC3B95-BC19-4702-9CEF-82DBC48C5F09}"/>
              </a:ext>
              <a:ext uri="{C183D7F6-B498-43B3-948B-1728B52AA6E4}">
                <adec:decorative xmlns:adec="http://schemas.microsoft.com/office/drawing/2017/decorative" val="1"/>
              </a:ext>
            </a:extLst>
          </p:cNvPr>
          <p:cNvSpPr/>
          <p:nvPr/>
        </p:nvSpPr>
        <p:spPr>
          <a:xfrm>
            <a:off x="12572400" y="255683"/>
            <a:ext cx="1511046" cy="1280160"/>
          </a:xfrm>
          <a:custGeom>
            <a:avLst/>
            <a:gdLst/>
            <a:ahLst/>
            <a:cxnLst/>
            <a:rect l="l" t="t" r="r" b="b"/>
            <a:pathLst>
              <a:path w="1259204" h="1066800">
                <a:moveTo>
                  <a:pt x="629412" y="0"/>
                </a:moveTo>
                <a:lnTo>
                  <a:pt x="577792" y="1767"/>
                </a:lnTo>
                <a:lnTo>
                  <a:pt x="527321" y="6979"/>
                </a:lnTo>
                <a:lnTo>
                  <a:pt x="478162" y="15499"/>
                </a:lnTo>
                <a:lnTo>
                  <a:pt x="430475" y="27188"/>
                </a:lnTo>
                <a:lnTo>
                  <a:pt x="384423" y="41910"/>
                </a:lnTo>
                <a:lnTo>
                  <a:pt x="340167" y="59527"/>
                </a:lnTo>
                <a:lnTo>
                  <a:pt x="297871" y="79903"/>
                </a:lnTo>
                <a:lnTo>
                  <a:pt x="257696" y="102900"/>
                </a:lnTo>
                <a:lnTo>
                  <a:pt x="219803" y="128381"/>
                </a:lnTo>
                <a:lnTo>
                  <a:pt x="184356" y="156210"/>
                </a:lnTo>
                <a:lnTo>
                  <a:pt x="151515" y="186248"/>
                </a:lnTo>
                <a:lnTo>
                  <a:pt x="121444" y="218358"/>
                </a:lnTo>
                <a:lnTo>
                  <a:pt x="94304" y="252404"/>
                </a:lnTo>
                <a:lnTo>
                  <a:pt x="70256" y="288249"/>
                </a:lnTo>
                <a:lnTo>
                  <a:pt x="49464" y="325755"/>
                </a:lnTo>
                <a:lnTo>
                  <a:pt x="32089" y="364784"/>
                </a:lnTo>
                <a:lnTo>
                  <a:pt x="18293" y="405201"/>
                </a:lnTo>
                <a:lnTo>
                  <a:pt x="8238" y="446867"/>
                </a:lnTo>
                <a:lnTo>
                  <a:pt x="2086" y="489645"/>
                </a:lnTo>
                <a:lnTo>
                  <a:pt x="0" y="533400"/>
                </a:lnTo>
                <a:lnTo>
                  <a:pt x="2086" y="577154"/>
                </a:lnTo>
                <a:lnTo>
                  <a:pt x="8238" y="619932"/>
                </a:lnTo>
                <a:lnTo>
                  <a:pt x="18293" y="661598"/>
                </a:lnTo>
                <a:lnTo>
                  <a:pt x="32089" y="702015"/>
                </a:lnTo>
                <a:lnTo>
                  <a:pt x="49464" y="741045"/>
                </a:lnTo>
                <a:lnTo>
                  <a:pt x="70256" y="778550"/>
                </a:lnTo>
                <a:lnTo>
                  <a:pt x="94304" y="814395"/>
                </a:lnTo>
                <a:lnTo>
                  <a:pt x="121444" y="848441"/>
                </a:lnTo>
                <a:lnTo>
                  <a:pt x="151515" y="880551"/>
                </a:lnTo>
                <a:lnTo>
                  <a:pt x="184356" y="910590"/>
                </a:lnTo>
                <a:lnTo>
                  <a:pt x="219803" y="938418"/>
                </a:lnTo>
                <a:lnTo>
                  <a:pt x="257696" y="963899"/>
                </a:lnTo>
                <a:lnTo>
                  <a:pt x="297871" y="986896"/>
                </a:lnTo>
                <a:lnTo>
                  <a:pt x="340167" y="1007272"/>
                </a:lnTo>
                <a:lnTo>
                  <a:pt x="384423" y="1024890"/>
                </a:lnTo>
                <a:lnTo>
                  <a:pt x="430475" y="1039611"/>
                </a:lnTo>
                <a:lnTo>
                  <a:pt x="478162" y="1051300"/>
                </a:lnTo>
                <a:lnTo>
                  <a:pt x="527321" y="1059820"/>
                </a:lnTo>
                <a:lnTo>
                  <a:pt x="577792" y="1065032"/>
                </a:lnTo>
                <a:lnTo>
                  <a:pt x="629412" y="1066800"/>
                </a:lnTo>
                <a:lnTo>
                  <a:pt x="681031" y="1065032"/>
                </a:lnTo>
                <a:lnTo>
                  <a:pt x="731502" y="1059820"/>
                </a:lnTo>
                <a:lnTo>
                  <a:pt x="780661" y="1051300"/>
                </a:lnTo>
                <a:lnTo>
                  <a:pt x="828348" y="1039611"/>
                </a:lnTo>
                <a:lnTo>
                  <a:pt x="874400" y="1024890"/>
                </a:lnTo>
                <a:lnTo>
                  <a:pt x="918656" y="1007272"/>
                </a:lnTo>
                <a:lnTo>
                  <a:pt x="960952" y="986896"/>
                </a:lnTo>
                <a:lnTo>
                  <a:pt x="987762" y="971550"/>
                </a:lnTo>
                <a:lnTo>
                  <a:pt x="629412" y="971550"/>
                </a:lnTo>
                <a:lnTo>
                  <a:pt x="577966" y="969545"/>
                </a:lnTo>
                <a:lnTo>
                  <a:pt x="527905" y="963652"/>
                </a:lnTo>
                <a:lnTo>
                  <a:pt x="479452" y="954055"/>
                </a:lnTo>
                <a:lnTo>
                  <a:pt x="432830" y="940937"/>
                </a:lnTo>
                <a:lnTo>
                  <a:pt x="388263" y="924481"/>
                </a:lnTo>
                <a:lnTo>
                  <a:pt x="345976" y="904871"/>
                </a:lnTo>
                <a:lnTo>
                  <a:pt x="306192" y="882289"/>
                </a:lnTo>
                <a:lnTo>
                  <a:pt x="269134" y="856920"/>
                </a:lnTo>
                <a:lnTo>
                  <a:pt x="235027" y="828947"/>
                </a:lnTo>
                <a:lnTo>
                  <a:pt x="204094" y="798552"/>
                </a:lnTo>
                <a:lnTo>
                  <a:pt x="176560" y="765920"/>
                </a:lnTo>
                <a:lnTo>
                  <a:pt x="152648" y="731233"/>
                </a:lnTo>
                <a:lnTo>
                  <a:pt x="132581" y="694675"/>
                </a:lnTo>
                <a:lnTo>
                  <a:pt x="116584" y="656430"/>
                </a:lnTo>
                <a:lnTo>
                  <a:pt x="104881" y="616680"/>
                </a:lnTo>
                <a:lnTo>
                  <a:pt x="97695" y="575609"/>
                </a:lnTo>
                <a:lnTo>
                  <a:pt x="95250" y="533400"/>
                </a:lnTo>
                <a:lnTo>
                  <a:pt x="97695" y="491210"/>
                </a:lnTo>
                <a:lnTo>
                  <a:pt x="104881" y="450154"/>
                </a:lnTo>
                <a:lnTo>
                  <a:pt x="116584" y="410415"/>
                </a:lnTo>
                <a:lnTo>
                  <a:pt x="132581" y="372176"/>
                </a:lnTo>
                <a:lnTo>
                  <a:pt x="152648" y="335621"/>
                </a:lnTo>
                <a:lnTo>
                  <a:pt x="176560" y="300935"/>
                </a:lnTo>
                <a:lnTo>
                  <a:pt x="204094" y="268301"/>
                </a:lnTo>
                <a:lnTo>
                  <a:pt x="235027" y="237902"/>
                </a:lnTo>
                <a:lnTo>
                  <a:pt x="269134" y="209923"/>
                </a:lnTo>
                <a:lnTo>
                  <a:pt x="306192" y="184548"/>
                </a:lnTo>
                <a:lnTo>
                  <a:pt x="345976" y="161959"/>
                </a:lnTo>
                <a:lnTo>
                  <a:pt x="388263" y="142341"/>
                </a:lnTo>
                <a:lnTo>
                  <a:pt x="432830" y="125878"/>
                </a:lnTo>
                <a:lnTo>
                  <a:pt x="479452" y="112754"/>
                </a:lnTo>
                <a:lnTo>
                  <a:pt x="527905" y="103152"/>
                </a:lnTo>
                <a:lnTo>
                  <a:pt x="577966" y="97256"/>
                </a:lnTo>
                <a:lnTo>
                  <a:pt x="629412" y="95250"/>
                </a:lnTo>
                <a:lnTo>
                  <a:pt x="987762" y="95250"/>
                </a:lnTo>
                <a:lnTo>
                  <a:pt x="960952" y="79903"/>
                </a:lnTo>
                <a:lnTo>
                  <a:pt x="918656" y="59527"/>
                </a:lnTo>
                <a:lnTo>
                  <a:pt x="874400" y="41910"/>
                </a:lnTo>
                <a:lnTo>
                  <a:pt x="828348" y="27188"/>
                </a:lnTo>
                <a:lnTo>
                  <a:pt x="780661" y="15499"/>
                </a:lnTo>
                <a:lnTo>
                  <a:pt x="731502" y="6979"/>
                </a:lnTo>
                <a:lnTo>
                  <a:pt x="681031" y="1767"/>
                </a:lnTo>
                <a:lnTo>
                  <a:pt x="629412" y="0"/>
                </a:lnTo>
                <a:close/>
              </a:path>
              <a:path w="1259204" h="1066800">
                <a:moveTo>
                  <a:pt x="987762" y="95250"/>
                </a:moveTo>
                <a:lnTo>
                  <a:pt x="629412" y="95250"/>
                </a:lnTo>
                <a:lnTo>
                  <a:pt x="680857" y="97256"/>
                </a:lnTo>
                <a:lnTo>
                  <a:pt x="730918" y="103152"/>
                </a:lnTo>
                <a:lnTo>
                  <a:pt x="779371" y="112754"/>
                </a:lnTo>
                <a:lnTo>
                  <a:pt x="825993" y="125878"/>
                </a:lnTo>
                <a:lnTo>
                  <a:pt x="870560" y="142341"/>
                </a:lnTo>
                <a:lnTo>
                  <a:pt x="912847" y="161959"/>
                </a:lnTo>
                <a:lnTo>
                  <a:pt x="952631" y="184548"/>
                </a:lnTo>
                <a:lnTo>
                  <a:pt x="989689" y="209923"/>
                </a:lnTo>
                <a:lnTo>
                  <a:pt x="1023796" y="237902"/>
                </a:lnTo>
                <a:lnTo>
                  <a:pt x="1054729" y="268301"/>
                </a:lnTo>
                <a:lnTo>
                  <a:pt x="1082263" y="300935"/>
                </a:lnTo>
                <a:lnTo>
                  <a:pt x="1106175" y="335621"/>
                </a:lnTo>
                <a:lnTo>
                  <a:pt x="1126242" y="372176"/>
                </a:lnTo>
                <a:lnTo>
                  <a:pt x="1142239" y="410415"/>
                </a:lnTo>
                <a:lnTo>
                  <a:pt x="1153942" y="450154"/>
                </a:lnTo>
                <a:lnTo>
                  <a:pt x="1161128" y="491210"/>
                </a:lnTo>
                <a:lnTo>
                  <a:pt x="1163574" y="533400"/>
                </a:lnTo>
                <a:lnTo>
                  <a:pt x="1161128" y="575609"/>
                </a:lnTo>
                <a:lnTo>
                  <a:pt x="1153942" y="616680"/>
                </a:lnTo>
                <a:lnTo>
                  <a:pt x="1142239" y="656430"/>
                </a:lnTo>
                <a:lnTo>
                  <a:pt x="1126242" y="694675"/>
                </a:lnTo>
                <a:lnTo>
                  <a:pt x="1106175" y="731233"/>
                </a:lnTo>
                <a:lnTo>
                  <a:pt x="1082263" y="765920"/>
                </a:lnTo>
                <a:lnTo>
                  <a:pt x="1054729" y="798552"/>
                </a:lnTo>
                <a:lnTo>
                  <a:pt x="1023796" y="828947"/>
                </a:lnTo>
                <a:lnTo>
                  <a:pt x="989689" y="856920"/>
                </a:lnTo>
                <a:lnTo>
                  <a:pt x="952631" y="882289"/>
                </a:lnTo>
                <a:lnTo>
                  <a:pt x="912847" y="904871"/>
                </a:lnTo>
                <a:lnTo>
                  <a:pt x="870560" y="924481"/>
                </a:lnTo>
                <a:lnTo>
                  <a:pt x="825993" y="940937"/>
                </a:lnTo>
                <a:lnTo>
                  <a:pt x="779371" y="954055"/>
                </a:lnTo>
                <a:lnTo>
                  <a:pt x="730918" y="963652"/>
                </a:lnTo>
                <a:lnTo>
                  <a:pt x="680857" y="969545"/>
                </a:lnTo>
                <a:lnTo>
                  <a:pt x="629412" y="971550"/>
                </a:lnTo>
                <a:lnTo>
                  <a:pt x="987762" y="971550"/>
                </a:lnTo>
                <a:lnTo>
                  <a:pt x="1039020" y="938418"/>
                </a:lnTo>
                <a:lnTo>
                  <a:pt x="1074467" y="910590"/>
                </a:lnTo>
                <a:lnTo>
                  <a:pt x="1107308" y="880551"/>
                </a:lnTo>
                <a:lnTo>
                  <a:pt x="1137379" y="848441"/>
                </a:lnTo>
                <a:lnTo>
                  <a:pt x="1164519" y="814395"/>
                </a:lnTo>
                <a:lnTo>
                  <a:pt x="1188567" y="778550"/>
                </a:lnTo>
                <a:lnTo>
                  <a:pt x="1209359" y="741045"/>
                </a:lnTo>
                <a:lnTo>
                  <a:pt x="1226734" y="702015"/>
                </a:lnTo>
                <a:lnTo>
                  <a:pt x="1240530" y="661598"/>
                </a:lnTo>
                <a:lnTo>
                  <a:pt x="1250585" y="619932"/>
                </a:lnTo>
                <a:lnTo>
                  <a:pt x="1256737" y="577154"/>
                </a:lnTo>
                <a:lnTo>
                  <a:pt x="1258824" y="533400"/>
                </a:lnTo>
                <a:lnTo>
                  <a:pt x="1256737" y="489645"/>
                </a:lnTo>
                <a:lnTo>
                  <a:pt x="1250585" y="446867"/>
                </a:lnTo>
                <a:lnTo>
                  <a:pt x="1240530" y="405201"/>
                </a:lnTo>
                <a:lnTo>
                  <a:pt x="1226734" y="364784"/>
                </a:lnTo>
                <a:lnTo>
                  <a:pt x="1209359" y="325755"/>
                </a:lnTo>
                <a:lnTo>
                  <a:pt x="1188567" y="288249"/>
                </a:lnTo>
                <a:lnTo>
                  <a:pt x="1164519" y="252404"/>
                </a:lnTo>
                <a:lnTo>
                  <a:pt x="1137379" y="218358"/>
                </a:lnTo>
                <a:lnTo>
                  <a:pt x="1107308" y="186248"/>
                </a:lnTo>
                <a:lnTo>
                  <a:pt x="1074467" y="156210"/>
                </a:lnTo>
                <a:lnTo>
                  <a:pt x="1039020" y="128381"/>
                </a:lnTo>
                <a:lnTo>
                  <a:pt x="1001127" y="102900"/>
                </a:lnTo>
                <a:lnTo>
                  <a:pt x="987762" y="9525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idx="4294967295"/>
          </p:nvPr>
        </p:nvSpPr>
        <p:spPr>
          <a:xfrm>
            <a:off x="381000" y="345031"/>
            <a:ext cx="8189672" cy="1297150"/>
          </a:xfrm>
          <a:prstGeom prst="rect">
            <a:avLst/>
          </a:prstGeom>
        </p:spPr>
        <p:txBody>
          <a:bodyPr vert="horz" wrap="square" lIns="0" tIns="14478" rIns="0" bIns="0" rtlCol="0">
            <a:spAutoFit/>
          </a:bodyPr>
          <a:lstStyle/>
          <a:p>
            <a:r>
              <a:rPr lang="en-US" sz="4630" b="1" dirty="0">
                <a:solidFill>
                  <a:srgbClr val="C00000"/>
                </a:solidFill>
                <a:latin typeface="Lub Dub Heavy" panose="020B0603030403020204" pitchFamily="34" charset="77"/>
              </a:rPr>
              <a:t>Ischemic Stroke </a:t>
            </a:r>
            <a:br>
              <a:rPr lang="en-US" sz="4630" b="1" dirty="0">
                <a:solidFill>
                  <a:srgbClr val="C00000"/>
                </a:solidFill>
                <a:latin typeface="Lub Dub Heavy" panose="020B0603030403020204" pitchFamily="34" charset="77"/>
              </a:rPr>
            </a:br>
            <a:r>
              <a:rPr lang="en-US" sz="4630" b="1" dirty="0">
                <a:solidFill>
                  <a:srgbClr val="C00000"/>
                </a:solidFill>
                <a:latin typeface="Lub Dub Heavy" panose="020B0603030403020204" pitchFamily="34" charset="77"/>
              </a:rPr>
              <a:t>Treatment Protocols</a:t>
            </a:r>
          </a:p>
        </p:txBody>
      </p:sp>
      <p:pic>
        <p:nvPicPr>
          <p:cNvPr id="6" name="Picture 5" descr="Patient arrives at Stroke Center ER.   If the Symptom onset was less or equal to 3 to 4.5 hours then check if Thrombolysis eligible.  If Yes, CT/MR Imaging and start IV Thrombolysis and consider other interventional treatments.  If the patient is not eligible for Thrombolysis then consider other interventional treatments. &#10;If the symptom onset was more than 3 to 4.5 hours then consider other interventional treatments.">
            <a:extLst>
              <a:ext uri="{FF2B5EF4-FFF2-40B4-BE49-F238E27FC236}">
                <a16:creationId xmlns:a16="http://schemas.microsoft.com/office/drawing/2014/main" id="{5F0DE264-1D26-2548-B267-7F0410E089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2286000"/>
            <a:ext cx="14173200" cy="3467680"/>
          </a:xfrm>
          <a:prstGeom prst="rect">
            <a:avLst/>
          </a:prstGeom>
        </p:spPr>
      </p:pic>
      <p:sp>
        <p:nvSpPr>
          <p:cNvPr id="13" name="TextBox 12">
            <a:extLst>
              <a:ext uri="{FF2B5EF4-FFF2-40B4-BE49-F238E27FC236}">
                <a16:creationId xmlns:a16="http://schemas.microsoft.com/office/drawing/2014/main" id="{919DEB7A-0615-1044-A554-4597522599B7}"/>
              </a:ext>
            </a:extLst>
          </p:cNvPr>
          <p:cNvSpPr txBox="1"/>
          <p:nvPr/>
        </p:nvSpPr>
        <p:spPr>
          <a:xfrm>
            <a:off x="5127909" y="6307561"/>
            <a:ext cx="5254534" cy="1200329"/>
          </a:xfrm>
          <a:prstGeom prst="rect">
            <a:avLst/>
          </a:prstGeom>
          <a:noFill/>
        </p:spPr>
        <p:txBody>
          <a:bodyPr wrap="square" rtlCol="0">
            <a:spAutoFit/>
          </a:bodyPr>
          <a:lstStyle/>
          <a:p>
            <a:pPr marL="182880" indent="-164592"/>
            <a:r>
              <a:rPr lang="en-US" dirty="0">
                <a:latin typeface="Lub Dub Medium" panose="020B0603030403020204" pitchFamily="34" charset="0"/>
              </a:rPr>
              <a:t>* Thrombolysis with IV Alteplase (tPA) is also recommended for selected patients who can be treated within 3 to 4.5 hours of symptom onset or last known well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3">
            <a:extLst>
              <a:ext uri="{FF2B5EF4-FFF2-40B4-BE49-F238E27FC236}">
                <a16:creationId xmlns:a16="http://schemas.microsoft.com/office/drawing/2014/main" id="{BB0DBFEF-D738-7941-BB3F-158E8FAACFEB}"/>
              </a:ext>
            </a:extLst>
          </p:cNvPr>
          <p:cNvSpPr txBox="1">
            <a:spLocks/>
          </p:cNvSpPr>
          <p:nvPr/>
        </p:nvSpPr>
        <p:spPr>
          <a:xfrm>
            <a:off x="381000" y="345031"/>
            <a:ext cx="8189672" cy="1297150"/>
          </a:xfrm>
          <a:prstGeom prst="rect">
            <a:avLst/>
          </a:prstGeom>
        </p:spPr>
        <p:txBody>
          <a:bodyPr vert="horz" wrap="square" lIns="0" tIns="1447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4630" b="1" dirty="0">
                <a:solidFill>
                  <a:srgbClr val="C00000"/>
                </a:solidFill>
                <a:latin typeface="Lub Dub Heavy" panose="020B0603030403020204" pitchFamily="34" charset="77"/>
              </a:rPr>
              <a:t>Ischemic Stroke </a:t>
            </a:r>
            <a:br>
              <a:rPr lang="en-US" sz="4630" b="1" dirty="0">
                <a:solidFill>
                  <a:srgbClr val="C00000"/>
                </a:solidFill>
                <a:latin typeface="Lub Dub Heavy" panose="020B0603030403020204" pitchFamily="34" charset="77"/>
              </a:rPr>
            </a:br>
            <a:r>
              <a:rPr lang="en-US" sz="4630" b="1" dirty="0">
                <a:solidFill>
                  <a:srgbClr val="C00000"/>
                </a:solidFill>
                <a:latin typeface="Lub Dub Heavy" panose="020B0603030403020204" pitchFamily="34" charset="77"/>
              </a:rPr>
              <a:t>Treatment Protocols</a:t>
            </a:r>
          </a:p>
        </p:txBody>
      </p:sp>
      <p:sp>
        <p:nvSpPr>
          <p:cNvPr id="14" name="Round Same Side Corner Rectangle 13">
            <a:extLst>
              <a:ext uri="{FF2B5EF4-FFF2-40B4-BE49-F238E27FC236}">
                <a16:creationId xmlns:a16="http://schemas.microsoft.com/office/drawing/2014/main" id="{A399E139-6DE6-D342-B09E-3942DF7E2BBB}"/>
              </a:ext>
              <a:ext uri="{C183D7F6-B498-43B3-948B-1728B52AA6E4}">
                <adec:decorative xmlns:adec="http://schemas.microsoft.com/office/drawing/2017/decorative" val="1"/>
              </a:ext>
            </a:extLst>
          </p:cNvPr>
          <p:cNvSpPr/>
          <p:nvPr/>
        </p:nvSpPr>
        <p:spPr>
          <a:xfrm rot="5400000">
            <a:off x="5279136" y="-362677"/>
            <a:ext cx="1752600" cy="6477000"/>
          </a:xfrm>
          <a:prstGeom prst="round2SameRect">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ame Side Corner Rectangle 23">
            <a:extLst>
              <a:ext uri="{FF2B5EF4-FFF2-40B4-BE49-F238E27FC236}">
                <a16:creationId xmlns:a16="http://schemas.microsoft.com/office/drawing/2014/main" id="{DEBE56AD-5320-2D41-9E9A-D9882FCF8E5B}"/>
              </a:ext>
              <a:ext uri="{C183D7F6-B498-43B3-948B-1728B52AA6E4}">
                <adec:decorative xmlns:adec="http://schemas.microsoft.com/office/drawing/2017/decorative" val="1"/>
              </a:ext>
            </a:extLst>
          </p:cNvPr>
          <p:cNvSpPr/>
          <p:nvPr/>
        </p:nvSpPr>
        <p:spPr>
          <a:xfrm rot="5400000">
            <a:off x="4745735" y="2057399"/>
            <a:ext cx="2819401" cy="6477000"/>
          </a:xfrm>
          <a:prstGeom prst="round2SameRect">
            <a:avLst/>
          </a:prstGeom>
          <a:solidFill>
            <a:schemeClr val="bg1">
              <a:lumMod val="95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a:extLst>
              <a:ext uri="{FF2B5EF4-FFF2-40B4-BE49-F238E27FC236}">
                <a16:creationId xmlns:a16="http://schemas.microsoft.com/office/drawing/2014/main" id="{A27616D5-9AE8-3E40-A86D-1865FC7170A1}"/>
              </a:ext>
              <a:ext uri="{C183D7F6-B498-43B3-948B-1728B52AA6E4}">
                <adec:decorative xmlns:adec="http://schemas.microsoft.com/office/drawing/2017/decorative" val="1"/>
              </a:ext>
            </a:extLst>
          </p:cNvPr>
          <p:cNvSpPr/>
          <p:nvPr/>
        </p:nvSpPr>
        <p:spPr>
          <a:xfrm>
            <a:off x="630936" y="2160122"/>
            <a:ext cx="2438400" cy="1431402"/>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66"/>
              </a:lnSpc>
              <a:spcBef>
                <a:spcPts val="120"/>
              </a:spcBef>
            </a:pPr>
            <a:endParaRPr lang="en-US" sz="2000" dirty="0">
              <a:latin typeface="Lub Dub Medium" panose="020B0603030403020204" pitchFamily="34" charset="0"/>
              <a:cs typeface="Calibri"/>
            </a:endParaRPr>
          </a:p>
        </p:txBody>
      </p:sp>
      <p:sp>
        <p:nvSpPr>
          <p:cNvPr id="19" name="Rounded Rectangle 22">
            <a:extLst>
              <a:ext uri="{FF2B5EF4-FFF2-40B4-BE49-F238E27FC236}">
                <a16:creationId xmlns:a16="http://schemas.microsoft.com/office/drawing/2014/main" id="{F6276EED-83DF-7B07-76B1-A4757C454270}"/>
              </a:ext>
            </a:extLst>
          </p:cNvPr>
          <p:cNvSpPr/>
          <p:nvPr/>
        </p:nvSpPr>
        <p:spPr>
          <a:xfrm>
            <a:off x="624704" y="2151923"/>
            <a:ext cx="2438400" cy="1431402"/>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66"/>
              </a:lnSpc>
              <a:spcBef>
                <a:spcPts val="120"/>
              </a:spcBef>
            </a:pPr>
            <a:r>
              <a:rPr lang="en-US" sz="2000" b="1" spc="-6" dirty="0">
                <a:solidFill>
                  <a:srgbClr val="FFFFFF"/>
                </a:solidFill>
                <a:latin typeface="Lub Dub Medium" panose="020B0603030403020204" pitchFamily="34" charset="0"/>
                <a:cs typeface="Calibri"/>
              </a:rPr>
              <a:t>Medical</a:t>
            </a:r>
            <a:endParaRPr lang="en-US" sz="2000" dirty="0">
              <a:latin typeface="Lub Dub Medium" panose="020B0603030403020204" pitchFamily="34" charset="0"/>
              <a:cs typeface="Calibri"/>
            </a:endParaRPr>
          </a:p>
          <a:p>
            <a:pPr algn="ctr">
              <a:lnSpc>
                <a:spcPts val="2766"/>
              </a:lnSpc>
            </a:pPr>
            <a:r>
              <a:rPr lang="en-US" sz="2000" b="1" spc="-6" dirty="0">
                <a:solidFill>
                  <a:srgbClr val="FFFFFF"/>
                </a:solidFill>
                <a:latin typeface="Lub Dub Medium" panose="020B0603030403020204" pitchFamily="34" charset="0"/>
                <a:cs typeface="Calibri"/>
              </a:rPr>
              <a:t>Management</a:t>
            </a:r>
            <a:endParaRPr lang="en-US" sz="2000" dirty="0">
              <a:latin typeface="Lub Dub Medium" panose="020B0603030403020204" pitchFamily="34" charset="0"/>
              <a:cs typeface="Calibri"/>
            </a:endParaRPr>
          </a:p>
        </p:txBody>
      </p:sp>
      <p:sp>
        <p:nvSpPr>
          <p:cNvPr id="4" name="object 4"/>
          <p:cNvSpPr txBox="1"/>
          <p:nvPr/>
        </p:nvSpPr>
        <p:spPr>
          <a:xfrm>
            <a:off x="3161538" y="2088557"/>
            <a:ext cx="5882184" cy="1574533"/>
          </a:xfrm>
          <a:prstGeom prst="rect">
            <a:avLst/>
          </a:prstGeom>
        </p:spPr>
        <p:txBody>
          <a:bodyPr vert="horz" wrap="square" lIns="0" tIns="31241" rIns="0" bIns="0" rtlCol="0">
            <a:spAutoFit/>
          </a:bodyPr>
          <a:lstStyle/>
          <a:p>
            <a:pPr marL="152400" indent="-137160">
              <a:spcBef>
                <a:spcPts val="245"/>
              </a:spcBef>
              <a:buChar char="•"/>
              <a:tabLst>
                <a:tab pos="152400" algn="l"/>
              </a:tabLst>
            </a:pPr>
            <a:r>
              <a:rPr sz="1680" spc="-30" dirty="0">
                <a:latin typeface="Lub Dub Condensed" panose="020B0506030403020204" pitchFamily="34" charset="0"/>
                <a:cs typeface="Calibri"/>
              </a:rPr>
              <a:t>IV</a:t>
            </a:r>
            <a:r>
              <a:rPr lang="en-US" sz="1680" spc="-30" dirty="0">
                <a:latin typeface="Lub Dub Condensed" panose="020B0506030403020204" pitchFamily="34" charset="0"/>
                <a:cs typeface="Calibri"/>
              </a:rPr>
              <a:t> thrombolysis (a.k.a. tPA or Alteplase)</a:t>
            </a:r>
            <a:r>
              <a:rPr sz="1680" spc="-30" dirty="0">
                <a:latin typeface="Lub Dub Condensed" panose="020B0506030403020204" pitchFamily="34" charset="0"/>
                <a:cs typeface="Calibri"/>
              </a:rPr>
              <a:t> </a:t>
            </a:r>
            <a:r>
              <a:rPr sz="1680" dirty="0">
                <a:latin typeface="Lub Dub Condensed" panose="020B0506030403020204" pitchFamily="34" charset="0"/>
                <a:cs typeface="Calibri"/>
              </a:rPr>
              <a:t>is </a:t>
            </a:r>
            <a:r>
              <a:rPr sz="1680" spc="-6" dirty="0">
                <a:latin typeface="Lub Dub Condensed" panose="020B0506030403020204" pitchFamily="34" charset="0"/>
                <a:cs typeface="Calibri"/>
              </a:rPr>
              <a:t>the clot busting drug used </a:t>
            </a:r>
            <a:r>
              <a:rPr sz="1680" dirty="0">
                <a:latin typeface="Lub Dub Condensed" panose="020B0506030403020204" pitchFamily="34" charset="0"/>
                <a:cs typeface="Calibri"/>
              </a:rPr>
              <a:t>with </a:t>
            </a:r>
            <a:r>
              <a:rPr sz="1680" spc="-18" dirty="0">
                <a:latin typeface="Lub Dub Condensed" panose="020B0506030403020204" pitchFamily="34" charset="0"/>
                <a:cs typeface="Calibri"/>
              </a:rPr>
              <a:t>stroke</a:t>
            </a:r>
            <a:r>
              <a:rPr sz="1680" dirty="0">
                <a:latin typeface="Lub Dub Condensed" panose="020B0506030403020204" pitchFamily="34" charset="0"/>
                <a:cs typeface="Calibri"/>
              </a:rPr>
              <a:t> </a:t>
            </a:r>
            <a:r>
              <a:rPr sz="1680" spc="-6" dirty="0">
                <a:latin typeface="Lub Dub Condensed" panose="020B0506030403020204" pitchFamily="34" charset="0"/>
                <a:cs typeface="Calibri"/>
              </a:rPr>
              <a:t>patients</a:t>
            </a:r>
            <a:r>
              <a:rPr lang="en-US" sz="1680" spc="-6" dirty="0">
                <a:latin typeface="Lub Dub Condensed" panose="020B0506030403020204" pitchFamily="34" charset="0"/>
                <a:cs typeface="Calibri"/>
              </a:rPr>
              <a:t>.</a:t>
            </a:r>
            <a:endParaRPr sz="1680" dirty="0">
              <a:latin typeface="Lub Dub Condensed" panose="020B0506030403020204" pitchFamily="34" charset="0"/>
              <a:cs typeface="Calibri"/>
            </a:endParaRPr>
          </a:p>
          <a:p>
            <a:pPr marL="152400" marR="41148" indent="-137160">
              <a:lnSpc>
                <a:spcPts val="1860"/>
              </a:lnSpc>
              <a:spcBef>
                <a:spcPts val="324"/>
              </a:spcBef>
              <a:buChar char="•"/>
              <a:tabLst>
                <a:tab pos="152400" algn="l"/>
              </a:tabLst>
            </a:pPr>
            <a:r>
              <a:rPr sz="1680" spc="-12" dirty="0">
                <a:latin typeface="Lub Dub Condensed" panose="020B0506030403020204" pitchFamily="34" charset="0"/>
                <a:cs typeface="Calibri"/>
              </a:rPr>
              <a:t>Patients </a:t>
            </a:r>
            <a:r>
              <a:rPr sz="1680" spc="-6" dirty="0">
                <a:latin typeface="Lub Dub Condensed" panose="020B0506030403020204" pitchFamily="34" charset="0"/>
                <a:cs typeface="Calibri"/>
              </a:rPr>
              <a:t>must be </a:t>
            </a:r>
            <a:r>
              <a:rPr sz="1680" dirty="0">
                <a:latin typeface="Lub Dub Condensed" panose="020B0506030403020204" pitchFamily="34" charset="0"/>
                <a:cs typeface="Calibri"/>
              </a:rPr>
              <a:t>within </a:t>
            </a:r>
            <a:r>
              <a:rPr sz="1680" spc="-6" dirty="0">
                <a:latin typeface="Lub Dub Condensed" panose="020B0506030403020204" pitchFamily="34" charset="0"/>
                <a:cs typeface="Calibri"/>
              </a:rPr>
              <a:t>the </a:t>
            </a:r>
            <a:r>
              <a:rPr sz="1680" dirty="0">
                <a:latin typeface="Lub Dub Condensed" panose="020B0506030403020204" pitchFamily="34" charset="0"/>
                <a:cs typeface="Calibri"/>
              </a:rPr>
              <a:t>time </a:t>
            </a:r>
            <a:r>
              <a:rPr sz="1680" spc="-6" dirty="0">
                <a:latin typeface="Lub Dub Condensed" panose="020B0506030403020204" pitchFamily="34" charset="0"/>
                <a:cs typeface="Calibri"/>
              </a:rPr>
              <a:t>window of 0</a:t>
            </a:r>
            <a:r>
              <a:rPr lang="en-US" sz="1680" spc="-6" dirty="0">
                <a:latin typeface="Lub Dub Condensed" panose="020B0506030403020204" pitchFamily="34" charset="0"/>
                <a:cs typeface="Calibri"/>
              </a:rPr>
              <a:t>–</a:t>
            </a:r>
            <a:r>
              <a:rPr sz="1680" spc="-6" dirty="0">
                <a:latin typeface="Lub Dub Condensed" panose="020B0506030403020204" pitchFamily="34" charset="0"/>
                <a:cs typeface="Calibri"/>
              </a:rPr>
              <a:t>3</a:t>
            </a:r>
            <a:r>
              <a:rPr lang="en-US" sz="1680" spc="-6" dirty="0">
                <a:latin typeface="Lub Dub Condensed" panose="020B0506030403020204" pitchFamily="34" charset="0"/>
                <a:cs typeface="Calibri"/>
              </a:rPr>
              <a:t> hours</a:t>
            </a:r>
            <a:r>
              <a:rPr sz="1680" spc="-6" dirty="0">
                <a:latin typeface="Lub Dub Condensed" panose="020B0506030403020204" pitchFamily="34" charset="0"/>
                <a:cs typeface="Calibri"/>
              </a:rPr>
              <a:t> (or </a:t>
            </a:r>
            <a:r>
              <a:rPr sz="1680" dirty="0">
                <a:latin typeface="Lub Dub Condensed" panose="020B0506030403020204" pitchFamily="34" charset="0"/>
                <a:cs typeface="Calibri"/>
              </a:rPr>
              <a:t>3</a:t>
            </a:r>
            <a:r>
              <a:rPr lang="en-US" sz="1680" dirty="0">
                <a:latin typeface="Lub Dub Condensed" panose="020B0506030403020204" pitchFamily="34" charset="0"/>
                <a:cs typeface="Calibri"/>
              </a:rPr>
              <a:t>–</a:t>
            </a:r>
            <a:r>
              <a:rPr sz="1680" dirty="0">
                <a:latin typeface="Lub Dub Condensed" panose="020B0506030403020204" pitchFamily="34" charset="0"/>
                <a:cs typeface="Calibri"/>
              </a:rPr>
              <a:t>4.5</a:t>
            </a:r>
            <a:r>
              <a:rPr lang="en-US" sz="1680" dirty="0">
                <a:latin typeface="Lub Dub Condensed" panose="020B0506030403020204" pitchFamily="34" charset="0"/>
                <a:cs typeface="Calibri"/>
              </a:rPr>
              <a:t>-</a:t>
            </a:r>
            <a:r>
              <a:rPr sz="1680" spc="-6" dirty="0">
                <a:latin typeface="Lub Dub Condensed" panose="020B0506030403020204" pitchFamily="34" charset="0"/>
                <a:cs typeface="Calibri"/>
              </a:rPr>
              <a:t>hour window in certain </a:t>
            </a:r>
            <a:r>
              <a:rPr sz="1680" dirty="0">
                <a:latin typeface="Lub Dub Condensed" panose="020B0506030403020204" pitchFamily="34" charset="0"/>
                <a:cs typeface="Calibri"/>
              </a:rPr>
              <a:t>eligible </a:t>
            </a:r>
            <a:r>
              <a:rPr sz="1680" spc="-6" dirty="0">
                <a:latin typeface="Lub Dub Condensed" panose="020B0506030403020204" pitchFamily="34" charset="0"/>
                <a:cs typeface="Calibri"/>
              </a:rPr>
              <a:t>patients)</a:t>
            </a:r>
            <a:r>
              <a:rPr sz="1680" spc="-12" dirty="0">
                <a:latin typeface="Lub Dub Condensed" panose="020B0506030403020204" pitchFamily="34" charset="0"/>
                <a:cs typeface="Calibri"/>
              </a:rPr>
              <a:t> from symptom</a:t>
            </a:r>
            <a:r>
              <a:rPr sz="1680" spc="6" dirty="0">
                <a:latin typeface="Lub Dub Condensed" panose="020B0506030403020204" pitchFamily="34" charset="0"/>
                <a:cs typeface="Calibri"/>
              </a:rPr>
              <a:t> </a:t>
            </a:r>
            <a:r>
              <a:rPr sz="1680" spc="-6" dirty="0">
                <a:latin typeface="Lub Dub Condensed" panose="020B0506030403020204" pitchFamily="34" charset="0"/>
                <a:cs typeface="Calibri"/>
              </a:rPr>
              <a:t>onset</a:t>
            </a:r>
            <a:r>
              <a:rPr lang="en-US" sz="1680" spc="-6" dirty="0">
                <a:latin typeface="Lub Dub Condensed" panose="020B0506030403020204" pitchFamily="34" charset="0"/>
                <a:cs typeface="Calibri"/>
              </a:rPr>
              <a:t>.</a:t>
            </a:r>
            <a:endParaRPr sz="1680" dirty="0">
              <a:latin typeface="Lub Dub Condensed" panose="020B0506030403020204" pitchFamily="34" charset="0"/>
              <a:cs typeface="Calibri"/>
            </a:endParaRPr>
          </a:p>
          <a:p>
            <a:pPr marL="152400" marR="6096" indent="-137160">
              <a:lnSpc>
                <a:spcPts val="1848"/>
              </a:lnSpc>
              <a:spcBef>
                <a:spcPts val="293"/>
              </a:spcBef>
              <a:buChar char="•"/>
              <a:tabLst>
                <a:tab pos="152400" algn="l"/>
              </a:tabLst>
            </a:pPr>
            <a:r>
              <a:rPr sz="1680" spc="-12" dirty="0">
                <a:latin typeface="Lub Dub Condensed" panose="020B0506030403020204" pitchFamily="34" charset="0"/>
                <a:cs typeface="Calibri"/>
              </a:rPr>
              <a:t>There </a:t>
            </a:r>
            <a:r>
              <a:rPr sz="1680" spc="-6" dirty="0">
                <a:latin typeface="Lub Dub Condensed" panose="020B0506030403020204" pitchFamily="34" charset="0"/>
                <a:cs typeface="Calibri"/>
              </a:rPr>
              <a:t>are other </a:t>
            </a:r>
            <a:r>
              <a:rPr sz="1680" spc="-12" dirty="0">
                <a:latin typeface="Lub Dub Condensed" panose="020B0506030403020204" pitchFamily="34" charset="0"/>
                <a:cs typeface="Calibri"/>
              </a:rPr>
              <a:t>contraindications </a:t>
            </a:r>
            <a:r>
              <a:rPr sz="1680" spc="-6" dirty="0">
                <a:latin typeface="Lub Dub Condensed" panose="020B0506030403020204" pitchFamily="34" charset="0"/>
                <a:cs typeface="Calibri"/>
              </a:rPr>
              <a:t>associated </a:t>
            </a:r>
            <a:r>
              <a:rPr sz="1680" dirty="0">
                <a:latin typeface="Lub Dub Condensed" panose="020B0506030403020204" pitchFamily="34" charset="0"/>
                <a:cs typeface="Calibri"/>
              </a:rPr>
              <a:t>with </a:t>
            </a:r>
            <a:r>
              <a:rPr sz="1680" spc="-6" dirty="0">
                <a:latin typeface="Lub Dub Condensed" panose="020B0506030403020204" pitchFamily="34" charset="0"/>
                <a:cs typeface="Calibri"/>
              </a:rPr>
              <a:t>the use of </a:t>
            </a:r>
            <a:br>
              <a:rPr lang="en-US" sz="1680" spc="-6" dirty="0">
                <a:latin typeface="Lub Dub Condensed" panose="020B0506030403020204" pitchFamily="34" charset="0"/>
                <a:cs typeface="Calibri"/>
              </a:rPr>
            </a:br>
            <a:r>
              <a:rPr sz="1680" spc="-6" dirty="0">
                <a:latin typeface="Lub Dub Condensed" panose="020B0506030403020204" pitchFamily="34" charset="0"/>
                <a:cs typeface="Calibri"/>
              </a:rPr>
              <a:t>the drug</a:t>
            </a:r>
            <a:r>
              <a:rPr lang="en-US" sz="1680" spc="-6" dirty="0">
                <a:latin typeface="Lub Dub Condensed" panose="020B0506030403020204" pitchFamily="34" charset="0"/>
                <a:cs typeface="Calibri"/>
              </a:rPr>
              <a:t>.</a:t>
            </a:r>
            <a:endParaRPr sz="1680" dirty="0">
              <a:latin typeface="Lub Dub Condensed" panose="020B0506030403020204" pitchFamily="34" charset="0"/>
              <a:cs typeface="Calibri"/>
            </a:endParaRPr>
          </a:p>
        </p:txBody>
      </p:sp>
      <p:sp>
        <p:nvSpPr>
          <p:cNvPr id="13" name="Rounded Rectangle 12">
            <a:extLst>
              <a:ext uri="{FF2B5EF4-FFF2-40B4-BE49-F238E27FC236}">
                <a16:creationId xmlns:a16="http://schemas.microsoft.com/office/drawing/2014/main" id="{AAA1D9BC-8A55-874C-A768-98A04431C877}"/>
              </a:ext>
              <a:ext uri="{C183D7F6-B498-43B3-948B-1728B52AA6E4}">
                <adec:decorative xmlns:adec="http://schemas.microsoft.com/office/drawing/2017/decorative" val="1"/>
              </a:ext>
            </a:extLst>
          </p:cNvPr>
          <p:cNvSpPr/>
          <p:nvPr/>
        </p:nvSpPr>
        <p:spPr>
          <a:xfrm>
            <a:off x="630936" y="4571999"/>
            <a:ext cx="2438400" cy="144780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66"/>
              </a:lnSpc>
              <a:spcBef>
                <a:spcPts val="120"/>
              </a:spcBef>
            </a:pPr>
            <a:endParaRPr lang="en-US" sz="2000" dirty="0">
              <a:latin typeface="Lub Dub Medium" panose="020B0603030403020204" pitchFamily="34" charset="0"/>
              <a:cs typeface="Calibri"/>
            </a:endParaRPr>
          </a:p>
        </p:txBody>
      </p:sp>
      <p:sp>
        <p:nvSpPr>
          <p:cNvPr id="20" name="Rounded Rectangle 12">
            <a:extLst>
              <a:ext uri="{FF2B5EF4-FFF2-40B4-BE49-F238E27FC236}">
                <a16:creationId xmlns:a16="http://schemas.microsoft.com/office/drawing/2014/main" id="{D7137C4A-2A88-0AF9-1C81-837C85270CD3}"/>
              </a:ext>
            </a:extLst>
          </p:cNvPr>
          <p:cNvSpPr/>
          <p:nvPr/>
        </p:nvSpPr>
        <p:spPr>
          <a:xfrm>
            <a:off x="624704" y="4563800"/>
            <a:ext cx="2438400" cy="14478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66"/>
              </a:lnSpc>
              <a:spcBef>
                <a:spcPts val="120"/>
              </a:spcBef>
            </a:pPr>
            <a:r>
              <a:rPr lang="en-US" sz="2000" b="1" spc="-6" dirty="0">
                <a:solidFill>
                  <a:srgbClr val="FFFFFF"/>
                </a:solidFill>
                <a:latin typeface="Lub Dub Medium" panose="020B0603030403020204" pitchFamily="34" charset="0"/>
                <a:cs typeface="Calibri"/>
              </a:rPr>
              <a:t>Mechanical</a:t>
            </a:r>
            <a:endParaRPr lang="en-US" sz="2000" dirty="0">
              <a:latin typeface="Lub Dub Medium" panose="020B0603030403020204" pitchFamily="34" charset="0"/>
              <a:cs typeface="Calibri"/>
            </a:endParaRPr>
          </a:p>
          <a:p>
            <a:pPr algn="ctr">
              <a:lnSpc>
                <a:spcPts val="2766"/>
              </a:lnSpc>
            </a:pPr>
            <a:r>
              <a:rPr lang="en-US" sz="2000" b="1" spc="-6" dirty="0">
                <a:solidFill>
                  <a:srgbClr val="FFFFFF"/>
                </a:solidFill>
                <a:latin typeface="Lub Dub Medium" panose="020B0603030403020204" pitchFamily="34" charset="0"/>
                <a:cs typeface="Calibri"/>
              </a:rPr>
              <a:t>Th</a:t>
            </a:r>
            <a:r>
              <a:rPr lang="en-US" sz="2000" b="1" spc="-30" dirty="0">
                <a:solidFill>
                  <a:srgbClr val="FFFFFF"/>
                </a:solidFill>
                <a:latin typeface="Lub Dub Medium" panose="020B0603030403020204" pitchFamily="34" charset="0"/>
                <a:cs typeface="Calibri"/>
              </a:rPr>
              <a:t>r</a:t>
            </a:r>
            <a:r>
              <a:rPr lang="en-US" sz="2000" b="1" dirty="0">
                <a:solidFill>
                  <a:srgbClr val="FFFFFF"/>
                </a:solidFill>
                <a:latin typeface="Lub Dub Medium" panose="020B0603030403020204" pitchFamily="34" charset="0"/>
                <a:cs typeface="Calibri"/>
              </a:rPr>
              <a:t>ombec</a:t>
            </a:r>
            <a:r>
              <a:rPr lang="en-US" sz="2000" b="1" spc="-24" dirty="0">
                <a:solidFill>
                  <a:srgbClr val="FFFFFF"/>
                </a:solidFill>
                <a:latin typeface="Lub Dub Medium" panose="020B0603030403020204" pitchFamily="34" charset="0"/>
                <a:cs typeface="Calibri"/>
              </a:rPr>
              <a:t>t</a:t>
            </a:r>
            <a:r>
              <a:rPr lang="en-US" sz="2000" b="1" dirty="0">
                <a:solidFill>
                  <a:srgbClr val="FFFFFF"/>
                </a:solidFill>
                <a:latin typeface="Lub Dub Medium" panose="020B0603030403020204" pitchFamily="34" charset="0"/>
                <a:cs typeface="Calibri"/>
              </a:rPr>
              <a:t>o</a:t>
            </a:r>
            <a:r>
              <a:rPr lang="en-US" sz="2000" b="1" spc="-36" dirty="0">
                <a:solidFill>
                  <a:srgbClr val="FFFFFF"/>
                </a:solidFill>
                <a:latin typeface="Lub Dub Medium" panose="020B0603030403020204" pitchFamily="34" charset="0"/>
                <a:cs typeface="Calibri"/>
              </a:rPr>
              <a:t>m</a:t>
            </a:r>
            <a:r>
              <a:rPr lang="en-US" sz="2000" b="1" dirty="0">
                <a:solidFill>
                  <a:srgbClr val="FFFFFF"/>
                </a:solidFill>
                <a:latin typeface="Lub Dub Medium" panose="020B0603030403020204" pitchFamily="34" charset="0"/>
                <a:cs typeface="Calibri"/>
              </a:rPr>
              <a:t>y</a:t>
            </a:r>
            <a:endParaRPr lang="en-US" sz="2000" dirty="0">
              <a:latin typeface="Lub Dub Medium" panose="020B0603030403020204" pitchFamily="34" charset="0"/>
              <a:cs typeface="Calibri"/>
            </a:endParaRPr>
          </a:p>
        </p:txBody>
      </p:sp>
      <p:sp>
        <p:nvSpPr>
          <p:cNvPr id="16" name="object 16"/>
          <p:cNvSpPr txBox="1"/>
          <p:nvPr/>
        </p:nvSpPr>
        <p:spPr>
          <a:xfrm>
            <a:off x="3209272" y="3994261"/>
            <a:ext cx="5727464" cy="2603277"/>
          </a:xfrm>
          <a:prstGeom prst="rect">
            <a:avLst/>
          </a:prstGeom>
        </p:spPr>
        <p:txBody>
          <a:bodyPr vert="horz" wrap="square" lIns="0" tIns="32004" rIns="0" bIns="0" rtlCol="0" anchor="t">
            <a:spAutoFit/>
          </a:bodyPr>
          <a:lstStyle/>
          <a:p>
            <a:pPr marL="152400" indent="-137160">
              <a:spcBef>
                <a:spcPts val="252"/>
              </a:spcBef>
              <a:buFontTx/>
              <a:buChar char="•"/>
              <a:tabLst>
                <a:tab pos="152400" algn="l"/>
              </a:tabLst>
            </a:pPr>
            <a:r>
              <a:rPr lang="en-US" sz="1680" dirty="0">
                <a:latin typeface="Lub Dub Condensed" panose="020B0506030403020204" pitchFamily="34" charset="77"/>
              </a:rPr>
              <a:t>Mechanical thrombectomy (MT) is an endovascular therapy that uses a stent retriever device to remove the clot in patients with LVO stroke</a:t>
            </a:r>
            <a:r>
              <a:rPr lang="en-US" sz="1680" spc="-6" dirty="0">
                <a:latin typeface="Lub Dub Condensed" panose="020B0506030403020204" pitchFamily="34" charset="77"/>
                <a:cs typeface="Calibri"/>
              </a:rPr>
              <a:t>.</a:t>
            </a:r>
            <a:endParaRPr sz="1680" dirty="0">
              <a:latin typeface="Lub Dub Condensed" panose="020B0506030403020204" pitchFamily="34" charset="77"/>
              <a:cs typeface="Calibri"/>
            </a:endParaRPr>
          </a:p>
          <a:p>
            <a:pPr marL="152400" marR="5715" indent="-137160">
              <a:lnSpc>
                <a:spcPts val="1860"/>
              </a:lnSpc>
              <a:spcBef>
                <a:spcPts val="324"/>
              </a:spcBef>
              <a:buChar char="•"/>
              <a:tabLst>
                <a:tab pos="152400" algn="l"/>
              </a:tabLst>
            </a:pPr>
            <a:r>
              <a:rPr sz="1680" spc="-6" dirty="0">
                <a:latin typeface="Lub Dub Condensed" panose="020B0506030403020204" pitchFamily="34" charset="77"/>
                <a:cs typeface="Calibri"/>
              </a:rPr>
              <a:t>The </a:t>
            </a:r>
            <a:r>
              <a:rPr sz="1680" dirty="0">
                <a:latin typeface="Lub Dub Condensed" panose="020B0506030403020204" pitchFamily="34" charset="77"/>
                <a:cs typeface="Calibri"/>
              </a:rPr>
              <a:t>time </a:t>
            </a:r>
            <a:r>
              <a:rPr sz="1680" spc="-6" dirty="0">
                <a:latin typeface="Lub Dub Condensed" panose="020B0506030403020204" pitchFamily="34" charset="77"/>
                <a:cs typeface="Calibri"/>
              </a:rPr>
              <a:t>window </a:t>
            </a:r>
            <a:r>
              <a:rPr sz="1680" spc="-12" dirty="0">
                <a:latin typeface="Lub Dub Condensed" panose="020B0506030403020204" pitchFamily="34" charset="77"/>
                <a:cs typeface="Calibri"/>
              </a:rPr>
              <a:t>for </a:t>
            </a:r>
            <a:r>
              <a:rPr lang="en-US" sz="1680" spc="-6" dirty="0">
                <a:latin typeface="Lub Dub Condensed" panose="020B0506030403020204" pitchFamily="34" charset="77"/>
                <a:cs typeface="Calibri"/>
              </a:rPr>
              <a:t>MT </a:t>
            </a:r>
            <a:r>
              <a:rPr sz="1680" dirty="0">
                <a:latin typeface="Lub Dub Condensed" panose="020B0506030403020204" pitchFamily="34" charset="77"/>
                <a:cs typeface="Calibri"/>
              </a:rPr>
              <a:t>is </a:t>
            </a:r>
            <a:r>
              <a:rPr sz="1680" spc="-6" dirty="0">
                <a:latin typeface="Lub Dub Condensed" panose="020B0506030403020204" pitchFamily="34" charset="77"/>
                <a:cs typeface="Calibri"/>
              </a:rPr>
              <a:t>up </a:t>
            </a:r>
            <a:r>
              <a:rPr sz="1680" spc="-12" dirty="0">
                <a:latin typeface="Lub Dub Condensed" panose="020B0506030403020204" pitchFamily="34" charset="77"/>
                <a:cs typeface="Calibri"/>
              </a:rPr>
              <a:t>to </a:t>
            </a:r>
            <a:r>
              <a:rPr lang="en-US" sz="1680" spc="-12" dirty="0">
                <a:latin typeface="Lub Dub Condensed" panose="020B0506030403020204" pitchFamily="34" charset="77"/>
                <a:cs typeface="Calibri"/>
              </a:rPr>
              <a:t>24</a:t>
            </a:r>
            <a:r>
              <a:rPr sz="1680" dirty="0">
                <a:latin typeface="Lub Dub Condensed" panose="020B0506030403020204" pitchFamily="34" charset="77"/>
                <a:cs typeface="Calibri"/>
              </a:rPr>
              <a:t> </a:t>
            </a:r>
            <a:r>
              <a:rPr sz="1680" spc="-12" dirty="0">
                <a:latin typeface="Lub Dub Condensed" panose="020B0506030403020204" pitchFamily="34" charset="77"/>
                <a:cs typeface="Calibri"/>
              </a:rPr>
              <a:t>hours from symptom</a:t>
            </a:r>
            <a:r>
              <a:rPr sz="1680" spc="-30" dirty="0">
                <a:latin typeface="Lub Dub Condensed" panose="020B0506030403020204" pitchFamily="34" charset="77"/>
                <a:cs typeface="Calibri"/>
              </a:rPr>
              <a:t> </a:t>
            </a:r>
            <a:r>
              <a:rPr sz="1680" spc="-6" dirty="0">
                <a:latin typeface="Lub Dub Condensed" panose="020B0506030403020204" pitchFamily="34" charset="0"/>
                <a:cs typeface="Calibri"/>
              </a:rPr>
              <a:t>onset</a:t>
            </a:r>
            <a:r>
              <a:rPr lang="en-US" sz="1680" spc="-6" dirty="0">
                <a:latin typeface="Lub Dub Condensed" panose="020B0506030403020204" pitchFamily="34" charset="0"/>
                <a:cs typeface="Calibri"/>
              </a:rPr>
              <a:t>.</a:t>
            </a:r>
          </a:p>
          <a:p>
            <a:pPr marL="152400" marR="5715" indent="-137160">
              <a:lnSpc>
                <a:spcPts val="1860"/>
              </a:lnSpc>
              <a:spcBef>
                <a:spcPts val="324"/>
              </a:spcBef>
              <a:buChar char="•"/>
              <a:tabLst>
                <a:tab pos="152400" algn="l"/>
              </a:tabLst>
            </a:pPr>
            <a:r>
              <a:rPr lang="en-US" sz="1680" dirty="0">
                <a:latin typeface="Lub Dub Condensed" panose="020B0506030403020204" pitchFamily="34" charset="0"/>
                <a:cs typeface="Calibri"/>
              </a:rPr>
              <a:t>Quicker treatment results in better outcomes, so the up to </a:t>
            </a:r>
            <a:br>
              <a:rPr lang="en-US" sz="1680" dirty="0">
                <a:latin typeface="Lub Dub Condensed" panose="020B0506030403020204" pitchFamily="34" charset="0"/>
                <a:cs typeface="Calibri"/>
              </a:rPr>
            </a:br>
            <a:r>
              <a:rPr lang="en-US" sz="1680" dirty="0">
                <a:latin typeface="Lub Dub Condensed" panose="020B0506030403020204" pitchFamily="34" charset="0"/>
                <a:cs typeface="Calibri"/>
              </a:rPr>
              <a:t>24-hour time window facilitates MT for more patients but shouldn’t be seen as allowing more time for decision-making or transport delays.</a:t>
            </a:r>
          </a:p>
          <a:p>
            <a:pPr marL="152400" marR="172720" indent="-137160">
              <a:lnSpc>
                <a:spcPts val="1848"/>
              </a:lnSpc>
              <a:spcBef>
                <a:spcPts val="294"/>
              </a:spcBef>
              <a:buChar char="•"/>
              <a:tabLst>
                <a:tab pos="152400" algn="l"/>
              </a:tabLst>
            </a:pPr>
            <a:r>
              <a:rPr lang="en-US" sz="1680" spc="-6" dirty="0">
                <a:latin typeface="Lub Dub Condensed"/>
                <a:cs typeface="Calibri"/>
              </a:rPr>
              <a:t>If the patient is eligible for IV thrombolysis, that should be administered first. </a:t>
            </a:r>
            <a:endParaRPr lang="en-US" sz="1680" spc="-12" dirty="0">
              <a:latin typeface="Lub Dub Condensed"/>
              <a:cs typeface="Calibri"/>
            </a:endParaRPr>
          </a:p>
        </p:txBody>
      </p:sp>
      <p:pic>
        <p:nvPicPr>
          <p:cNvPr id="11" name="Picture 10">
            <a:extLst>
              <a:ext uri="{FF2B5EF4-FFF2-40B4-BE49-F238E27FC236}">
                <a16:creationId xmlns:a16="http://schemas.microsoft.com/office/drawing/2014/main" id="{74F8B047-EAC7-6F4C-BBC3-6D2F99D16DC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74936" y="4191000"/>
            <a:ext cx="4224528" cy="2514600"/>
          </a:xfrm>
          <a:prstGeom prst="rect">
            <a:avLst/>
          </a:prstGeom>
        </p:spPr>
      </p:pic>
      <p:sp>
        <p:nvSpPr>
          <p:cNvPr id="25" name="TextBox 24">
            <a:extLst>
              <a:ext uri="{FF2B5EF4-FFF2-40B4-BE49-F238E27FC236}">
                <a16:creationId xmlns:a16="http://schemas.microsoft.com/office/drawing/2014/main" id="{7E6A22D6-888F-E048-8AFB-40048F77CBEF}"/>
              </a:ext>
              <a:ext uri="{C183D7F6-B498-43B3-948B-1728B52AA6E4}">
                <adec:decorative xmlns:adec="http://schemas.microsoft.com/office/drawing/2017/decorative" val="1"/>
              </a:ext>
            </a:extLst>
          </p:cNvPr>
          <p:cNvSpPr txBox="1"/>
          <p:nvPr/>
        </p:nvSpPr>
        <p:spPr>
          <a:xfrm>
            <a:off x="9774936" y="6397823"/>
            <a:ext cx="3657600" cy="307777"/>
          </a:xfrm>
          <a:prstGeom prst="rect">
            <a:avLst/>
          </a:prstGeom>
          <a:noFill/>
        </p:spPr>
        <p:txBody>
          <a:bodyPr wrap="square" rtlCol="0">
            <a:spAutoFit/>
          </a:bodyPr>
          <a:lstStyle/>
          <a:p>
            <a:r>
              <a:rPr lang="en-US" sz="1400" dirty="0">
                <a:solidFill>
                  <a:schemeClr val="bg1"/>
                </a:solidFill>
                <a:latin typeface="Lub Dub Condensed" panose="020B0506030403020204" pitchFamily="34" charset="77"/>
              </a:rPr>
              <a:t>stent retriever device </a:t>
            </a:r>
          </a:p>
        </p:txBody>
      </p:sp>
      <p:pic>
        <p:nvPicPr>
          <p:cNvPr id="27" name="Picture 26">
            <a:extLst>
              <a:ext uri="{FF2B5EF4-FFF2-40B4-BE49-F238E27FC236}">
                <a16:creationId xmlns:a16="http://schemas.microsoft.com/office/drawing/2014/main" id="{FCC3C7B7-297E-CE4C-B549-0E69DC50B9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4936" y="654081"/>
            <a:ext cx="2321799" cy="3098042"/>
          </a:xfrm>
          <a:prstGeom prst="rect">
            <a:avLst/>
          </a:prstGeom>
        </p:spPr>
      </p:pic>
      <p:sp>
        <p:nvSpPr>
          <p:cNvPr id="28" name="TextBox 27">
            <a:extLst>
              <a:ext uri="{FF2B5EF4-FFF2-40B4-BE49-F238E27FC236}">
                <a16:creationId xmlns:a16="http://schemas.microsoft.com/office/drawing/2014/main" id="{2B4479A7-1979-9241-B099-8327413D621A}"/>
              </a:ext>
              <a:ext uri="{C183D7F6-B498-43B3-948B-1728B52AA6E4}">
                <adec:decorative xmlns:adec="http://schemas.microsoft.com/office/drawing/2017/decorative" val="1"/>
              </a:ext>
            </a:extLst>
          </p:cNvPr>
          <p:cNvSpPr txBox="1"/>
          <p:nvPr/>
        </p:nvSpPr>
        <p:spPr>
          <a:xfrm>
            <a:off x="9774936" y="3432950"/>
            <a:ext cx="3657600" cy="307777"/>
          </a:xfrm>
          <a:prstGeom prst="rect">
            <a:avLst/>
          </a:prstGeom>
          <a:noFill/>
        </p:spPr>
        <p:txBody>
          <a:bodyPr wrap="square" rtlCol="0">
            <a:spAutoFit/>
          </a:bodyPr>
          <a:lstStyle/>
          <a:p>
            <a:r>
              <a:rPr lang="en-US" sz="1400" dirty="0">
                <a:solidFill>
                  <a:schemeClr val="bg1"/>
                </a:solidFill>
                <a:latin typeface="Lub Dub Condensed" panose="020B0506030403020204" pitchFamily="34" charset="77"/>
              </a:rPr>
              <a:t>clot busting drug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81000" y="304800"/>
            <a:ext cx="13487400" cy="651717"/>
          </a:xfrm>
          <a:prstGeom prst="rect">
            <a:avLst/>
          </a:prstGeom>
        </p:spPr>
        <p:txBody>
          <a:bodyPr vert="horz" wrap="square" lIns="0" tIns="14478" rIns="0" bIns="0" rtlCol="0">
            <a:spAutoFit/>
          </a:bodyPr>
          <a:lstStyle/>
          <a:p>
            <a:r>
              <a:rPr lang="en-US" sz="4600" b="1" dirty="0">
                <a:solidFill>
                  <a:srgbClr val="C00000"/>
                </a:solidFill>
                <a:latin typeface="Lub Dub Heavy" panose="020B0603030403020204" pitchFamily="34" charset="77"/>
              </a:rPr>
              <a:t>Patient Outcomes in Research Trials</a:t>
            </a:r>
          </a:p>
        </p:txBody>
      </p:sp>
      <p:sp>
        <p:nvSpPr>
          <p:cNvPr id="3" name="object 3"/>
          <p:cNvSpPr txBox="1"/>
          <p:nvPr/>
        </p:nvSpPr>
        <p:spPr>
          <a:xfrm>
            <a:off x="1851103" y="1571056"/>
            <a:ext cx="5182078" cy="2616101"/>
          </a:xfrm>
          <a:prstGeom prst="rect">
            <a:avLst/>
          </a:prstGeom>
          <a:ln w="25907">
            <a:noFill/>
          </a:ln>
        </p:spPr>
        <p:txBody>
          <a:bodyPr vert="horz" wrap="square" lIns="0" tIns="30480" rIns="0" bIns="0" rtlCol="0">
            <a:spAutoFit/>
          </a:bodyPr>
          <a:lstStyle/>
          <a:p>
            <a:pPr marL="109728">
              <a:spcBef>
                <a:spcPts val="240"/>
              </a:spcBef>
            </a:pPr>
            <a:r>
              <a:rPr sz="2400" b="1" spc="-6" dirty="0">
                <a:latin typeface="Lub Dub Medium" panose="020B0603030403020204" pitchFamily="34" charset="0"/>
                <a:cs typeface="Calibri"/>
              </a:rPr>
              <a:t>Thrombolytics</a:t>
            </a:r>
            <a:r>
              <a:rPr lang="en-US" sz="2400" b="1" spc="-6" baseline="30000" dirty="0">
                <a:latin typeface="Lub Dub Medium" panose="020B0603030403020204" pitchFamily="34" charset="0"/>
                <a:cs typeface="Calibri"/>
              </a:rPr>
              <a:t>1</a:t>
            </a:r>
            <a:endParaRPr sz="2400" baseline="30000" dirty="0">
              <a:latin typeface="Lub Dub Medium" panose="020B0603030403020204" pitchFamily="34" charset="0"/>
              <a:cs typeface="Calibri"/>
            </a:endParaRPr>
          </a:p>
          <a:p>
            <a:pPr marL="274320" indent="-182880">
              <a:buFont typeface="Arial" panose="020B0604020202020204" pitchFamily="34" charset="0"/>
              <a:buChar char="•"/>
            </a:pPr>
            <a:r>
              <a:rPr lang="en-US" sz="2400" dirty="0">
                <a:latin typeface="Lub Dub Medium" panose="020B0603030403020204" pitchFamily="34" charset="77"/>
              </a:rPr>
              <a:t>Ischemic stroke patients who </a:t>
            </a:r>
            <a:br>
              <a:rPr lang="en-US" sz="2400" dirty="0">
                <a:latin typeface="Lub Dub Medium" panose="020B0603030403020204" pitchFamily="34" charset="77"/>
              </a:rPr>
            </a:br>
            <a:r>
              <a:rPr lang="en-US" sz="2400" dirty="0">
                <a:latin typeface="Lub Dub Medium" panose="020B0603030403020204" pitchFamily="34" charset="77"/>
              </a:rPr>
              <a:t>receive thrombolysis are at least 30 percent more likely to have minimal or no disability at three months, compared to patients who do not receive this therapy.</a:t>
            </a:r>
          </a:p>
        </p:txBody>
      </p:sp>
      <p:sp>
        <p:nvSpPr>
          <p:cNvPr id="4" name="object 4"/>
          <p:cNvSpPr txBox="1"/>
          <p:nvPr/>
        </p:nvSpPr>
        <p:spPr>
          <a:xfrm>
            <a:off x="7597221" y="1561032"/>
            <a:ext cx="5204379" cy="2616101"/>
          </a:xfrm>
          <a:prstGeom prst="rect">
            <a:avLst/>
          </a:prstGeom>
          <a:ln w="25907">
            <a:noFill/>
          </a:ln>
        </p:spPr>
        <p:txBody>
          <a:bodyPr vert="horz" wrap="square" lIns="0" tIns="30480" rIns="0" bIns="0" rtlCol="0">
            <a:spAutoFit/>
          </a:bodyPr>
          <a:lstStyle/>
          <a:p>
            <a:pPr marL="108966">
              <a:spcBef>
                <a:spcPts val="240"/>
              </a:spcBef>
            </a:pPr>
            <a:r>
              <a:rPr sz="2400" b="1" spc="-6" dirty="0">
                <a:latin typeface="Lub Dub Medium" panose="020B0603030403020204" pitchFamily="34" charset="0"/>
                <a:cs typeface="Calibri"/>
              </a:rPr>
              <a:t>Mechanical</a:t>
            </a:r>
            <a:r>
              <a:rPr sz="2400" b="1" spc="-30" dirty="0">
                <a:latin typeface="Lub Dub Medium" panose="020B0603030403020204" pitchFamily="34" charset="0"/>
                <a:cs typeface="Calibri"/>
              </a:rPr>
              <a:t> </a:t>
            </a:r>
            <a:r>
              <a:rPr sz="2400" b="1" spc="-12" dirty="0">
                <a:latin typeface="Lub Dub Medium" panose="020B0603030403020204" pitchFamily="34" charset="0"/>
                <a:cs typeface="Calibri"/>
              </a:rPr>
              <a:t>Thrombectomy</a:t>
            </a:r>
            <a:r>
              <a:rPr lang="en-US" sz="2400" b="1" spc="-12" baseline="30000" dirty="0">
                <a:latin typeface="Lub Dub Medium" panose="020B0603030403020204" pitchFamily="34" charset="0"/>
                <a:cs typeface="Calibri"/>
              </a:rPr>
              <a:t>2</a:t>
            </a:r>
            <a:endParaRPr sz="2400" baseline="30000" dirty="0">
              <a:latin typeface="Lub Dub Medium" panose="020B0603030403020204" pitchFamily="34" charset="0"/>
              <a:cs typeface="Calibri"/>
            </a:endParaRPr>
          </a:p>
          <a:p>
            <a:pPr marL="274320" indent="-182880">
              <a:buFont typeface="Arial" panose="020B0604020202020204" pitchFamily="34" charset="0"/>
              <a:buChar char="•"/>
            </a:pPr>
            <a:r>
              <a:rPr lang="en-US" sz="2400" dirty="0">
                <a:latin typeface="Lub Dub Medium" panose="020B0603030403020204" pitchFamily="34" charset="77"/>
              </a:rPr>
              <a:t>In a meta-analysis of major MT trials, 40% of patients treated had reduced disability as a result of thrombectomy, including 23% of patients achieving an independent outcome</a:t>
            </a:r>
            <a:r>
              <a:rPr lang="en-US" sz="2400" dirty="0"/>
              <a:t>.</a:t>
            </a:r>
          </a:p>
        </p:txBody>
      </p:sp>
      <p:sp>
        <p:nvSpPr>
          <p:cNvPr id="5" name="object 5"/>
          <p:cNvSpPr txBox="1"/>
          <p:nvPr/>
        </p:nvSpPr>
        <p:spPr>
          <a:xfrm>
            <a:off x="457200" y="7290135"/>
            <a:ext cx="10259568" cy="384721"/>
          </a:xfrm>
          <a:prstGeom prst="rect">
            <a:avLst/>
          </a:prstGeom>
        </p:spPr>
        <p:txBody>
          <a:bodyPr vert="horz" wrap="square" lIns="0" tIns="15240" rIns="0" bIns="0" rtlCol="0">
            <a:spAutoFit/>
          </a:bodyPr>
          <a:lstStyle/>
          <a:p>
            <a:pPr marL="15240">
              <a:spcBef>
                <a:spcPts val="120"/>
              </a:spcBef>
            </a:pPr>
            <a:r>
              <a:rPr lang="en-US" sz="1200" spc="-6" dirty="0">
                <a:latin typeface="Lub Dub Condensed" panose="020B0506030403020204" pitchFamily="34" charset="0"/>
                <a:cs typeface="Calibri"/>
              </a:rPr>
              <a:t>1. NINDS rt-PA Study Group Investigators. </a:t>
            </a:r>
            <a:r>
              <a:rPr sz="1200" spc="-6" dirty="0">
                <a:latin typeface="Lub Dub Condensed" panose="020B0506030403020204" pitchFamily="34" charset="0"/>
                <a:cs typeface="Calibri"/>
              </a:rPr>
              <a:t>Tissue Plasminogen </a:t>
            </a:r>
            <a:r>
              <a:rPr sz="1200" dirty="0">
                <a:latin typeface="Lub Dub Condensed" panose="020B0506030403020204" pitchFamily="34" charset="0"/>
                <a:cs typeface="Calibri"/>
              </a:rPr>
              <a:t>Activator </a:t>
            </a:r>
            <a:r>
              <a:rPr sz="1200" spc="-6" dirty="0">
                <a:latin typeface="Lub Dub Condensed" panose="020B0506030403020204" pitchFamily="34" charset="0"/>
                <a:cs typeface="Calibri"/>
              </a:rPr>
              <a:t>for Acute </a:t>
            </a:r>
            <a:r>
              <a:rPr sz="1200" dirty="0">
                <a:latin typeface="Lub Dub Condensed" panose="020B0506030403020204" pitchFamily="34" charset="0"/>
                <a:cs typeface="Calibri"/>
              </a:rPr>
              <a:t>Ischemic</a:t>
            </a:r>
            <a:r>
              <a:rPr sz="1200" spc="-222" dirty="0">
                <a:latin typeface="Lub Dub Condensed" panose="020B0506030403020204" pitchFamily="34" charset="0"/>
                <a:cs typeface="Calibri"/>
              </a:rPr>
              <a:t> </a:t>
            </a:r>
            <a:r>
              <a:rPr sz="1200" spc="-6" dirty="0">
                <a:latin typeface="Lub Dub Condensed" panose="020B0506030403020204" pitchFamily="34" charset="0"/>
                <a:cs typeface="Calibri"/>
              </a:rPr>
              <a:t>Stroke. </a:t>
            </a:r>
            <a:r>
              <a:rPr sz="1200" i="1" spc="-6" dirty="0">
                <a:latin typeface="Lub Dub Condensed" panose="020B0506030403020204" pitchFamily="34" charset="0"/>
                <a:cs typeface="Calibri"/>
              </a:rPr>
              <a:t>The </a:t>
            </a:r>
            <a:r>
              <a:rPr sz="1200" i="1" dirty="0">
                <a:latin typeface="Lub Dub Condensed" panose="020B0506030403020204" pitchFamily="34" charset="0"/>
                <a:cs typeface="Calibri"/>
              </a:rPr>
              <a:t>New </a:t>
            </a:r>
            <a:r>
              <a:rPr sz="1200" i="1" spc="-6" dirty="0">
                <a:latin typeface="Lub Dub Condensed" panose="020B0506030403020204" pitchFamily="34" charset="0"/>
                <a:cs typeface="Calibri"/>
              </a:rPr>
              <a:t>England Journal of Medicine</a:t>
            </a:r>
            <a:r>
              <a:rPr sz="1200" spc="-6" dirty="0">
                <a:latin typeface="Lub Dub Condensed" panose="020B0506030403020204" pitchFamily="34" charset="0"/>
                <a:cs typeface="Calibri"/>
              </a:rPr>
              <a:t>, </a:t>
            </a:r>
            <a:r>
              <a:rPr sz="1200" dirty="0">
                <a:latin typeface="Lub Dub Condensed" panose="020B0506030403020204" pitchFamily="34" charset="0"/>
                <a:cs typeface="Calibri"/>
              </a:rPr>
              <a:t>333:24, 1995.</a:t>
            </a:r>
            <a:endParaRPr lang="en-US" sz="1200" dirty="0">
              <a:latin typeface="Lub Dub Condensed" panose="020B0506030403020204" pitchFamily="34" charset="0"/>
              <a:cs typeface="Calibri"/>
            </a:endParaRPr>
          </a:p>
          <a:p>
            <a:pPr marL="356616" indent="-347472"/>
            <a:r>
              <a:rPr lang="en-US" sz="1200" dirty="0"/>
              <a:t>2. Campbell BC et al. Safety and Efficacy of Solitaire Stent Thrombectomy: Individual Patient Data Meta-Analysis of Randomized Trials. </a:t>
            </a:r>
            <a:r>
              <a:rPr lang="en-US" sz="1200" i="1" dirty="0"/>
              <a:t>Stroke</a:t>
            </a:r>
            <a:r>
              <a:rPr lang="en-US" sz="1200" dirty="0"/>
              <a:t>. 2016.</a:t>
            </a:r>
          </a:p>
        </p:txBody>
      </p:sp>
      <p:sp>
        <p:nvSpPr>
          <p:cNvPr id="8" name="Rectangle 7">
            <a:extLst>
              <a:ext uri="{FF2B5EF4-FFF2-40B4-BE49-F238E27FC236}">
                <a16:creationId xmlns:a16="http://schemas.microsoft.com/office/drawing/2014/main" id="{AFEE2FFB-19D7-6B4C-F3F4-9601DE3C8443}"/>
              </a:ext>
              <a:ext uri="{C183D7F6-B498-43B3-948B-1728B52AA6E4}">
                <adec:decorative xmlns:adec="http://schemas.microsoft.com/office/drawing/2017/decorative" val="1"/>
              </a:ext>
            </a:extLst>
          </p:cNvPr>
          <p:cNvSpPr/>
          <p:nvPr/>
        </p:nvSpPr>
        <p:spPr>
          <a:xfrm>
            <a:off x="7597221" y="1561032"/>
            <a:ext cx="5204378" cy="3139321"/>
          </a:xfrm>
          <a:prstGeom prst="rect">
            <a:avLst/>
          </a:prstGeom>
          <a:noFill/>
          <a:ln w="38100">
            <a:solidFill>
              <a:srgbClr val="C10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C362EE-EBA5-CEDE-7CE0-993BA20F4CF2}"/>
              </a:ext>
              <a:ext uri="{C183D7F6-B498-43B3-948B-1728B52AA6E4}">
                <adec:decorative xmlns:adec="http://schemas.microsoft.com/office/drawing/2017/decorative" val="1"/>
              </a:ext>
            </a:extLst>
          </p:cNvPr>
          <p:cNvSpPr/>
          <p:nvPr/>
        </p:nvSpPr>
        <p:spPr>
          <a:xfrm>
            <a:off x="1851104" y="1571056"/>
            <a:ext cx="5204378" cy="3139321"/>
          </a:xfrm>
          <a:prstGeom prst="rect">
            <a:avLst/>
          </a:prstGeom>
          <a:noFill/>
          <a:ln w="38100">
            <a:solidFill>
              <a:srgbClr val="C10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Contraindications to Thrombolysis</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5" y="1806510"/>
            <a:ext cx="7155725" cy="4594290"/>
          </a:xfrm>
        </p:spPr>
        <p:txBody>
          <a:bodyPr/>
          <a:lstStyle/>
          <a:p>
            <a:pPr marL="457200" indent="-283464">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Severe recent or acute head trauma</a:t>
            </a:r>
          </a:p>
          <a:p>
            <a:pPr marL="457200" indent="-283464">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Recent intracranial/intraspinal surgery</a:t>
            </a:r>
          </a:p>
          <a:p>
            <a:pPr marL="457200" indent="-283464">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History of intracranial hemorrhage</a:t>
            </a:r>
          </a:p>
          <a:p>
            <a:pPr marL="457200" indent="-283464">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Recent GI malignancy or bleeding </a:t>
            </a:r>
          </a:p>
          <a:p>
            <a:pPr marL="457200" indent="-283464">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Blood clotting impairment</a:t>
            </a:r>
          </a:p>
          <a:p>
            <a:pPr marL="457200" indent="-283464">
              <a:lnSpc>
                <a:spcPts val="2400"/>
              </a:lnSpc>
              <a:spcBef>
                <a:spcPts val="1000"/>
              </a:spcBef>
              <a:buFont typeface="Arial" panose="020B0604020202020204" pitchFamily="34" charset="0"/>
              <a:buChar char="•"/>
            </a:pPr>
            <a:r>
              <a:rPr lang="en-US" sz="2200" spc="-5" dirty="0">
                <a:latin typeface="Lub Dub Medium" panose="020B0603030403020204" pitchFamily="34" charset="0"/>
                <a:cs typeface="Calibri"/>
              </a:rPr>
              <a:t>Recent treatment with heparin</a:t>
            </a:r>
          </a:p>
          <a:p>
            <a:pPr marL="457200" indent="-283464">
              <a:lnSpc>
                <a:spcPts val="2400"/>
              </a:lnSpc>
              <a:spcBef>
                <a:spcPts val="1000"/>
              </a:spcBef>
              <a:buFont typeface="Arial" panose="020B0604020202020204" pitchFamily="34" charset="0"/>
              <a:buChar char="•"/>
            </a:pPr>
            <a:r>
              <a:rPr lang="en-US" sz="2200" dirty="0"/>
              <a:t>Taking anticoagulant </a:t>
            </a:r>
            <a:endParaRPr lang="en-US" sz="2200" strike="sngStrike" dirty="0"/>
          </a:p>
          <a:p>
            <a:pPr marL="457200" indent="-283464">
              <a:lnSpc>
                <a:spcPts val="2400"/>
              </a:lnSpc>
              <a:spcBef>
                <a:spcPts val="1000"/>
              </a:spcBef>
              <a:buFont typeface="Arial" panose="020B0604020202020204" pitchFamily="34" charset="0"/>
              <a:buChar char="•"/>
            </a:pPr>
            <a:r>
              <a:rPr lang="en-US" sz="2200" dirty="0"/>
              <a:t>Known or suspected aortic arch dissection</a:t>
            </a:r>
          </a:p>
          <a:p>
            <a:pPr marL="457200" indent="-283464">
              <a:lnSpc>
                <a:spcPts val="2400"/>
              </a:lnSpc>
              <a:spcBef>
                <a:spcPts val="1000"/>
              </a:spcBef>
              <a:buFont typeface="Arial" panose="020B0604020202020204" pitchFamily="34" charset="0"/>
              <a:buChar char="•"/>
            </a:pPr>
            <a:r>
              <a:rPr lang="en-US" sz="2200" dirty="0"/>
              <a:t>To see a list of more contraindications </a:t>
            </a:r>
            <a:br>
              <a:rPr lang="en-US" sz="2200" dirty="0"/>
            </a:br>
            <a:r>
              <a:rPr lang="en-US" sz="2200" dirty="0"/>
              <a:t>to thrombolysis, please see the AHA/ASA </a:t>
            </a:r>
            <a:br>
              <a:rPr lang="en-US" sz="2200" dirty="0"/>
            </a:br>
            <a:r>
              <a:rPr lang="en-US" sz="2200" dirty="0"/>
              <a:t>2019 Acute Ischemic Stroke Guidelines</a:t>
            </a:r>
          </a:p>
        </p:txBody>
      </p:sp>
      <p:sp>
        <p:nvSpPr>
          <p:cNvPr id="13" name="TextBox 12">
            <a:extLst>
              <a:ext uri="{FF2B5EF4-FFF2-40B4-BE49-F238E27FC236}">
                <a16:creationId xmlns:a16="http://schemas.microsoft.com/office/drawing/2014/main" id="{4C40AD48-2BB8-4412-B75D-3718CE5AEE6C}"/>
              </a:ext>
            </a:extLst>
          </p:cNvPr>
          <p:cNvSpPr txBox="1"/>
          <p:nvPr/>
        </p:nvSpPr>
        <p:spPr>
          <a:xfrm>
            <a:off x="8763000" y="2514600"/>
            <a:ext cx="4419600" cy="3139321"/>
          </a:xfrm>
          <a:prstGeom prst="rect">
            <a:avLst/>
          </a:prstGeom>
          <a:noFill/>
          <a:ln w="31750" cmpd="thickThin">
            <a:noFill/>
          </a:ln>
        </p:spPr>
        <p:txBody>
          <a:bodyPr wrap="square">
            <a:spAutoFit/>
          </a:bodyPr>
          <a:lstStyle/>
          <a:p>
            <a:pPr algn="ctr"/>
            <a:r>
              <a:rPr lang="en-US" sz="2200" dirty="0">
                <a:latin typeface="Lub Dub Medium" panose="020B0603030403020204" pitchFamily="34" charset="77"/>
              </a:rPr>
              <a:t>EMS identification of current medications, especially anticoagulants, &amp; obtaining patient history including co-morbid conditions (e.g. recent surgery, procedures or stroke) &amp; family contact information is critical because it may impact treatment decisions.</a:t>
            </a:r>
          </a:p>
        </p:txBody>
      </p:sp>
      <p:sp>
        <p:nvSpPr>
          <p:cNvPr id="9" name="TextBox 8">
            <a:extLst>
              <a:ext uri="{FF2B5EF4-FFF2-40B4-BE49-F238E27FC236}">
                <a16:creationId xmlns:a16="http://schemas.microsoft.com/office/drawing/2014/main" id="{4B43D321-8ECB-405D-BE70-4B27807DE2B1}"/>
              </a:ext>
            </a:extLst>
          </p:cNvPr>
          <p:cNvSpPr txBox="1"/>
          <p:nvPr/>
        </p:nvSpPr>
        <p:spPr>
          <a:xfrm>
            <a:off x="457200" y="7718899"/>
            <a:ext cx="7315200" cy="276999"/>
          </a:xfrm>
          <a:prstGeom prst="rect">
            <a:avLst/>
          </a:prstGeom>
          <a:noFill/>
        </p:spPr>
        <p:txBody>
          <a:bodyPr wrap="square">
            <a:spAutoFit/>
          </a:bodyPr>
          <a:lstStyle/>
          <a:p>
            <a:r>
              <a:rPr lang="fr-FR" sz="1200" dirty="0">
                <a:latin typeface="Lub Dub Condensed" panose="020B0506030403020204" pitchFamily="34" charset="0"/>
                <a:cs typeface="Arial"/>
              </a:rPr>
              <a:t>Powers WJ, et al. 2019 Update to 2018 Guidelines for </a:t>
            </a:r>
            <a:r>
              <a:rPr lang="fr-FR" sz="1200" dirty="0" err="1">
                <a:latin typeface="Lub Dub Condensed" panose="020B0506030403020204" pitchFamily="34" charset="0"/>
                <a:cs typeface="Arial"/>
              </a:rPr>
              <a:t>Early</a:t>
            </a:r>
            <a:r>
              <a:rPr lang="fr-FR" sz="1200" dirty="0">
                <a:latin typeface="Lub Dub Condensed" panose="020B0506030403020204" pitchFamily="34" charset="0"/>
                <a:cs typeface="Arial"/>
              </a:rPr>
              <a:t> Management of Acute </a:t>
            </a:r>
            <a:r>
              <a:rPr lang="fr-FR" sz="1200" dirty="0" err="1">
                <a:latin typeface="Lub Dub Condensed" panose="020B0506030403020204" pitchFamily="34" charset="0"/>
                <a:cs typeface="Arial"/>
              </a:rPr>
              <a:t>Ischemic</a:t>
            </a:r>
            <a:r>
              <a:rPr lang="fr-FR" sz="1200" dirty="0">
                <a:latin typeface="Lub Dub Condensed" panose="020B0506030403020204" pitchFamily="34" charset="0"/>
                <a:cs typeface="Arial"/>
              </a:rPr>
              <a:t> Stroke. (2019) </a:t>
            </a:r>
            <a:r>
              <a:rPr lang="fr-FR" sz="1200" i="1" dirty="0">
                <a:latin typeface="Lub Dub Condensed" panose="020B0506030403020204" pitchFamily="34" charset="0"/>
                <a:cs typeface="Arial"/>
              </a:rPr>
              <a:t>Stroke</a:t>
            </a:r>
            <a:r>
              <a:rPr lang="fr-FR" sz="1200" dirty="0">
                <a:latin typeface="Lub Dub Condensed" panose="020B0506030403020204" pitchFamily="34" charset="0"/>
                <a:cs typeface="Arial"/>
              </a:rPr>
              <a:t>.</a:t>
            </a:r>
          </a:p>
        </p:txBody>
      </p:sp>
      <p:sp>
        <p:nvSpPr>
          <p:cNvPr id="10" name="Rectangle 9">
            <a:extLst>
              <a:ext uri="{FF2B5EF4-FFF2-40B4-BE49-F238E27FC236}">
                <a16:creationId xmlns:a16="http://schemas.microsoft.com/office/drawing/2014/main" id="{F6AA97C8-6BF3-A245-4DF1-0E386F7520C2}"/>
              </a:ext>
              <a:ext uri="{C183D7F6-B498-43B3-948B-1728B52AA6E4}">
                <adec:decorative xmlns:adec="http://schemas.microsoft.com/office/drawing/2017/decorative" val="1"/>
              </a:ext>
            </a:extLst>
          </p:cNvPr>
          <p:cNvSpPr/>
          <p:nvPr/>
        </p:nvSpPr>
        <p:spPr>
          <a:xfrm>
            <a:off x="8733263" y="2514600"/>
            <a:ext cx="4419600" cy="3139321"/>
          </a:xfrm>
          <a:prstGeom prst="rect">
            <a:avLst/>
          </a:prstGeom>
          <a:noFill/>
          <a:ln w="38100">
            <a:solidFill>
              <a:srgbClr val="C10E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66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06395-3CFE-441F-B90A-A7E3AF925634}"/>
              </a:ext>
            </a:extLst>
          </p:cNvPr>
          <p:cNvSpPr>
            <a:spLocks noGrp="1"/>
          </p:cNvSpPr>
          <p:nvPr>
            <p:ph type="ctrTitle"/>
          </p:nvPr>
        </p:nvSpPr>
        <p:spPr>
          <a:xfrm>
            <a:off x="838200" y="4138749"/>
            <a:ext cx="12954000" cy="1311016"/>
          </a:xfrm>
        </p:spPr>
        <p:txBody>
          <a:bodyPr/>
          <a:lstStyle/>
          <a:p>
            <a:r>
              <a:rPr lang="en-US" sz="5400" cap="all" dirty="0"/>
              <a:t>Stroke protocols &amp;</a:t>
            </a:r>
            <a:br>
              <a:rPr lang="en-US" sz="5400" cap="all" dirty="0"/>
            </a:br>
            <a:r>
              <a:rPr lang="en-US" sz="5400" cap="all" dirty="0"/>
              <a:t>hospital care</a:t>
            </a:r>
          </a:p>
        </p:txBody>
      </p:sp>
    </p:spTree>
    <p:extLst>
      <p:ext uri="{BB962C8B-B14F-4D97-AF65-F5344CB8AC3E}">
        <p14:creationId xmlns:p14="http://schemas.microsoft.com/office/powerpoint/2010/main" val="111490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Stroke Care</a:t>
            </a:r>
          </a:p>
        </p:txBody>
      </p:sp>
      <p:sp>
        <p:nvSpPr>
          <p:cNvPr id="2" name="Rounded Rectangle 1">
            <a:extLst>
              <a:ext uri="{FF2B5EF4-FFF2-40B4-BE49-F238E27FC236}">
                <a16:creationId xmlns:a16="http://schemas.microsoft.com/office/drawing/2014/main" id="{BB514F8B-9F8D-5B48-A4B4-E672018E2A27}"/>
              </a:ext>
              <a:ext uri="{C183D7F6-B498-43B3-948B-1728B52AA6E4}">
                <adec:decorative xmlns:adec="http://schemas.microsoft.com/office/drawing/2017/decorative" val="1"/>
              </a:ext>
            </a:extLst>
          </p:cNvPr>
          <p:cNvSpPr/>
          <p:nvPr/>
        </p:nvSpPr>
        <p:spPr>
          <a:xfrm>
            <a:off x="3124200" y="1524000"/>
            <a:ext cx="8382000" cy="990600"/>
          </a:xfrm>
          <a:prstGeom prst="round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3">
            <a:extLst>
              <a:ext uri="{FF2B5EF4-FFF2-40B4-BE49-F238E27FC236}">
                <a16:creationId xmlns:a16="http://schemas.microsoft.com/office/drawing/2014/main" id="{F52A6A4D-E8B4-4493-A6FD-527825362EE3}"/>
              </a:ext>
            </a:extLst>
          </p:cNvPr>
          <p:cNvSpPr txBox="1"/>
          <p:nvPr/>
        </p:nvSpPr>
        <p:spPr>
          <a:xfrm>
            <a:off x="3451860" y="1524000"/>
            <a:ext cx="7726680" cy="891911"/>
          </a:xfrm>
          <a:prstGeom prst="rect">
            <a:avLst/>
          </a:prstGeom>
          <a:ln w="57911">
            <a:noFill/>
          </a:ln>
        </p:spPr>
        <p:txBody>
          <a:bodyPr vert="horz" wrap="square" lIns="0" tIns="151765" rIns="0" bIns="0" rtlCol="0">
            <a:spAutoFit/>
          </a:bodyPr>
          <a:lstStyle/>
          <a:p>
            <a:pPr marL="1270" algn="ctr">
              <a:lnSpc>
                <a:spcPct val="100000"/>
              </a:lnSpc>
              <a:spcBef>
                <a:spcPts val="0"/>
              </a:spcBef>
            </a:pPr>
            <a:r>
              <a:rPr sz="2400" b="1" dirty="0">
                <a:solidFill>
                  <a:schemeClr val="bg1"/>
                </a:solidFill>
                <a:latin typeface="Lub Dub Medium" panose="020B0603030403020204" pitchFamily="34" charset="0"/>
                <a:cs typeface="Calibri"/>
              </a:rPr>
              <a:t>The </a:t>
            </a:r>
            <a:r>
              <a:rPr sz="2400" b="1" spc="-10" dirty="0">
                <a:solidFill>
                  <a:schemeClr val="bg1"/>
                </a:solidFill>
                <a:latin typeface="Lub Dub Medium" panose="020B0603030403020204" pitchFamily="34" charset="0"/>
                <a:cs typeface="Calibri"/>
              </a:rPr>
              <a:t>goal </a:t>
            </a:r>
            <a:r>
              <a:rPr sz="2400" b="1" dirty="0">
                <a:solidFill>
                  <a:schemeClr val="bg1"/>
                </a:solidFill>
                <a:latin typeface="Lub Dub Medium" panose="020B0603030403020204" pitchFamily="34" charset="0"/>
                <a:cs typeface="Calibri"/>
              </a:rPr>
              <a:t>of </a:t>
            </a:r>
            <a:r>
              <a:rPr sz="2400" b="1" spc="-20" dirty="0">
                <a:solidFill>
                  <a:schemeClr val="bg1"/>
                </a:solidFill>
                <a:latin typeface="Lub Dub Medium" panose="020B0603030403020204" pitchFamily="34" charset="0"/>
                <a:cs typeface="Calibri"/>
              </a:rPr>
              <a:t>stroke </a:t>
            </a:r>
            <a:r>
              <a:rPr sz="2400" b="1" spc="-10" dirty="0">
                <a:solidFill>
                  <a:schemeClr val="bg1"/>
                </a:solidFill>
                <a:latin typeface="Lub Dub Medium" panose="020B0603030403020204" pitchFamily="34" charset="0"/>
                <a:cs typeface="Calibri"/>
              </a:rPr>
              <a:t>care </a:t>
            </a:r>
            <a:r>
              <a:rPr sz="2400" b="1" dirty="0">
                <a:solidFill>
                  <a:schemeClr val="bg1"/>
                </a:solidFill>
                <a:latin typeface="Lub Dub Medium" panose="020B0603030403020204" pitchFamily="34" charset="0"/>
                <a:cs typeface="Calibri"/>
              </a:rPr>
              <a:t>is </a:t>
            </a:r>
            <a:r>
              <a:rPr sz="2400" b="1" spc="-15" dirty="0">
                <a:solidFill>
                  <a:schemeClr val="bg1"/>
                </a:solidFill>
                <a:latin typeface="Lub Dub Medium" panose="020B0603030403020204" pitchFamily="34" charset="0"/>
                <a:cs typeface="Calibri"/>
              </a:rPr>
              <a:t>to </a:t>
            </a:r>
            <a:r>
              <a:rPr sz="2400" b="1" spc="-10" dirty="0">
                <a:solidFill>
                  <a:schemeClr val="bg1"/>
                </a:solidFill>
                <a:latin typeface="Lub Dub Medium" panose="020B0603030403020204" pitchFamily="34" charset="0"/>
                <a:cs typeface="Calibri"/>
              </a:rPr>
              <a:t>minimize </a:t>
            </a:r>
            <a:r>
              <a:rPr sz="2400" b="1" spc="-15" dirty="0">
                <a:solidFill>
                  <a:schemeClr val="bg1"/>
                </a:solidFill>
                <a:latin typeface="Lub Dub Medium" panose="020B0603030403020204" pitchFamily="34" charset="0"/>
                <a:cs typeface="Calibri"/>
              </a:rPr>
              <a:t>brain </a:t>
            </a:r>
            <a:r>
              <a:rPr sz="2400" b="1" dirty="0">
                <a:solidFill>
                  <a:schemeClr val="bg1"/>
                </a:solidFill>
                <a:latin typeface="Lub Dub Medium" panose="020B0603030403020204" pitchFamily="34" charset="0"/>
                <a:cs typeface="Calibri"/>
              </a:rPr>
              <a:t>injury</a:t>
            </a:r>
            <a:r>
              <a:rPr sz="2400" b="1" spc="10" dirty="0">
                <a:solidFill>
                  <a:schemeClr val="bg1"/>
                </a:solidFill>
                <a:latin typeface="Lub Dub Medium" panose="020B0603030403020204" pitchFamily="34" charset="0"/>
                <a:cs typeface="Calibri"/>
              </a:rPr>
              <a:t> </a:t>
            </a:r>
            <a:endParaRPr lang="en-US" sz="2400" b="1" spc="10" dirty="0">
              <a:solidFill>
                <a:schemeClr val="bg1"/>
              </a:solidFill>
              <a:latin typeface="Lub Dub Medium" panose="020B0603030403020204" pitchFamily="34" charset="0"/>
              <a:cs typeface="Calibri"/>
            </a:endParaRPr>
          </a:p>
          <a:p>
            <a:pPr marL="1270" algn="ctr">
              <a:lnSpc>
                <a:spcPct val="100000"/>
              </a:lnSpc>
              <a:spcBef>
                <a:spcPts val="0"/>
              </a:spcBef>
            </a:pPr>
            <a:r>
              <a:rPr lang="en-US" sz="2400" b="1" dirty="0">
                <a:solidFill>
                  <a:schemeClr val="bg1"/>
                </a:solidFill>
                <a:latin typeface="Lub Dub Medium" panose="020B0603030403020204" pitchFamily="34" charset="0"/>
                <a:cs typeface="Calibri"/>
              </a:rPr>
              <a:t>a</a:t>
            </a:r>
            <a:r>
              <a:rPr sz="2400" b="1" dirty="0">
                <a:solidFill>
                  <a:schemeClr val="bg1"/>
                </a:solidFill>
                <a:latin typeface="Lub Dub Medium" panose="020B0603030403020204" pitchFamily="34" charset="0"/>
                <a:cs typeface="Calibri"/>
              </a:rPr>
              <a:t>nd</a:t>
            </a:r>
            <a:r>
              <a:rPr lang="en-US" sz="2400" b="1" dirty="0">
                <a:solidFill>
                  <a:schemeClr val="bg1"/>
                </a:solidFill>
                <a:latin typeface="Lub Dub Medium" panose="020B0603030403020204" pitchFamily="34" charset="0"/>
                <a:cs typeface="Calibri"/>
              </a:rPr>
              <a:t> </a:t>
            </a:r>
            <a:r>
              <a:rPr sz="2400" b="1" spc="-10" dirty="0">
                <a:solidFill>
                  <a:schemeClr val="bg1"/>
                </a:solidFill>
                <a:latin typeface="Lub Dub Medium" panose="020B0603030403020204" pitchFamily="34" charset="0"/>
                <a:cs typeface="Calibri"/>
              </a:rPr>
              <a:t>maximize </a:t>
            </a:r>
            <a:r>
              <a:rPr sz="2400" b="1" dirty="0">
                <a:solidFill>
                  <a:schemeClr val="bg1"/>
                </a:solidFill>
                <a:latin typeface="Lub Dub Medium" panose="020B0603030403020204" pitchFamily="34" charset="0"/>
                <a:cs typeface="Calibri"/>
              </a:rPr>
              <a:t>the </a:t>
            </a:r>
            <a:r>
              <a:rPr sz="2400" b="1" spc="-15" dirty="0">
                <a:solidFill>
                  <a:schemeClr val="bg1"/>
                </a:solidFill>
                <a:latin typeface="Lub Dub Medium" panose="020B0603030403020204" pitchFamily="34" charset="0"/>
                <a:cs typeface="Calibri"/>
              </a:rPr>
              <a:t>patient’s</a:t>
            </a:r>
            <a:r>
              <a:rPr sz="2400" b="1" spc="-20" dirty="0">
                <a:solidFill>
                  <a:schemeClr val="bg1"/>
                </a:solidFill>
                <a:latin typeface="Lub Dub Medium" panose="020B0603030403020204" pitchFamily="34" charset="0"/>
                <a:cs typeface="Calibri"/>
              </a:rPr>
              <a:t> </a:t>
            </a:r>
            <a:r>
              <a:rPr sz="2400" b="1" spc="-10" dirty="0">
                <a:solidFill>
                  <a:schemeClr val="bg1"/>
                </a:solidFill>
                <a:latin typeface="Lub Dub Medium" panose="020B0603030403020204" pitchFamily="34" charset="0"/>
                <a:cs typeface="Calibri"/>
              </a:rPr>
              <a:t>recovery</a:t>
            </a:r>
            <a:endParaRPr sz="2400" dirty="0">
              <a:solidFill>
                <a:schemeClr val="bg1"/>
              </a:solidFill>
              <a:latin typeface="Lub Dub Medium" panose="020B0603030403020204" pitchFamily="34" charset="0"/>
              <a:cs typeface="Calibri"/>
            </a:endParaRPr>
          </a:p>
        </p:txBody>
      </p:sp>
      <p:sp>
        <p:nvSpPr>
          <p:cNvPr id="8" name="object 4">
            <a:extLst>
              <a:ext uri="{FF2B5EF4-FFF2-40B4-BE49-F238E27FC236}">
                <a16:creationId xmlns:a16="http://schemas.microsoft.com/office/drawing/2014/main" id="{D718D396-6131-4A5E-BD24-4EAE845A6456}"/>
              </a:ext>
            </a:extLst>
          </p:cNvPr>
          <p:cNvSpPr txBox="1"/>
          <p:nvPr/>
        </p:nvSpPr>
        <p:spPr>
          <a:xfrm>
            <a:off x="963387" y="2799593"/>
            <a:ext cx="12923519" cy="2741776"/>
          </a:xfrm>
          <a:prstGeom prst="rect">
            <a:avLst/>
          </a:prstGeom>
        </p:spPr>
        <p:txBody>
          <a:bodyPr vert="horz" wrap="square" lIns="0" tIns="12700" rIns="0" bIns="0" rtlCol="0">
            <a:spAutoFit/>
          </a:bodyPr>
          <a:lstStyle/>
          <a:p>
            <a:pPr marL="12700" marR="37465">
              <a:lnSpc>
                <a:spcPct val="100000"/>
              </a:lnSpc>
              <a:spcBef>
                <a:spcPts val="100"/>
              </a:spcBef>
            </a:pPr>
            <a:r>
              <a:rPr sz="2200" spc="-5" dirty="0">
                <a:latin typeface="Lub Dub Medium" panose="020B0603030403020204" pitchFamily="34" charset="0"/>
                <a:cs typeface="Calibri"/>
              </a:rPr>
              <a:t>The </a:t>
            </a:r>
            <a:r>
              <a:rPr sz="2200" b="1" spc="-15" dirty="0">
                <a:latin typeface="Lub Dub Medium" panose="020B0603030403020204" pitchFamily="34" charset="0"/>
                <a:cs typeface="Calibri"/>
              </a:rPr>
              <a:t>Stroke </a:t>
            </a:r>
            <a:r>
              <a:rPr sz="2200" b="1" spc="-5" dirty="0">
                <a:latin typeface="Lub Dub Medium" panose="020B0603030403020204" pitchFamily="34" charset="0"/>
                <a:cs typeface="Calibri"/>
              </a:rPr>
              <a:t>Chain </a:t>
            </a:r>
            <a:r>
              <a:rPr sz="2200" b="1" dirty="0">
                <a:latin typeface="Lub Dub Medium" panose="020B0603030403020204" pitchFamily="34" charset="0"/>
                <a:cs typeface="Calibri"/>
              </a:rPr>
              <a:t>of </a:t>
            </a:r>
            <a:r>
              <a:rPr sz="2200" b="1" spc="-5" dirty="0">
                <a:latin typeface="Lub Dub Medium" panose="020B0603030403020204" pitchFamily="34" charset="0"/>
                <a:cs typeface="Calibri"/>
              </a:rPr>
              <a:t>Survival </a:t>
            </a:r>
            <a:r>
              <a:rPr sz="2200" spc="-10" dirty="0">
                <a:latin typeface="Lub Dub Medium" panose="020B0603030403020204" pitchFamily="34" charset="0"/>
                <a:cs typeface="Calibri"/>
              </a:rPr>
              <a:t>links </a:t>
            </a:r>
            <a:r>
              <a:rPr sz="2200" spc="-5" dirty="0">
                <a:latin typeface="Lub Dub Medium" panose="020B0603030403020204" pitchFamily="34" charset="0"/>
                <a:cs typeface="Calibri"/>
              </a:rPr>
              <a:t>actions </a:t>
            </a:r>
            <a:r>
              <a:rPr sz="2200" spc="-10" dirty="0">
                <a:latin typeface="Lub Dub Medium" panose="020B0603030403020204" pitchFamily="34" charset="0"/>
                <a:cs typeface="Calibri"/>
              </a:rPr>
              <a:t>to </a:t>
            </a:r>
            <a:r>
              <a:rPr sz="2200" spc="-5" dirty="0">
                <a:latin typeface="Lub Dub Medium" panose="020B0603030403020204" pitchFamily="34" charset="0"/>
                <a:cs typeface="Calibri"/>
              </a:rPr>
              <a:t>be </a:t>
            </a:r>
            <a:r>
              <a:rPr sz="2200" spc="-20" dirty="0">
                <a:latin typeface="Lub Dub Medium" panose="020B0603030403020204" pitchFamily="34" charset="0"/>
                <a:cs typeface="Calibri"/>
              </a:rPr>
              <a:t>taken </a:t>
            </a:r>
            <a:r>
              <a:rPr sz="2200" spc="-5" dirty="0">
                <a:latin typeface="Lub Dub Medium" panose="020B0603030403020204" pitchFamily="34" charset="0"/>
                <a:cs typeface="Calibri"/>
              </a:rPr>
              <a:t>by patients, </a:t>
            </a:r>
            <a:r>
              <a:rPr sz="2200" spc="-10" dirty="0">
                <a:latin typeface="Lub Dub Medium" panose="020B0603030403020204" pitchFamily="34" charset="0"/>
                <a:cs typeface="Calibri"/>
              </a:rPr>
              <a:t>family members, </a:t>
            </a:r>
            <a:r>
              <a:rPr sz="2200" dirty="0">
                <a:latin typeface="Lub Dub Medium" panose="020B0603030403020204" pitchFamily="34" charset="0"/>
                <a:cs typeface="Calibri"/>
              </a:rPr>
              <a:t>and </a:t>
            </a:r>
            <a:r>
              <a:rPr sz="2200" spc="-10" dirty="0">
                <a:latin typeface="Lub Dub Medium" panose="020B0603030403020204" pitchFamily="34" charset="0"/>
                <a:cs typeface="Calibri"/>
              </a:rPr>
              <a:t>healthcare </a:t>
            </a:r>
            <a:r>
              <a:rPr lang="en-US" sz="2200" spc="-10" dirty="0">
                <a:latin typeface="Lub Dub Medium" panose="020B0603030403020204" pitchFamily="34" charset="0"/>
                <a:cs typeface="Calibri"/>
              </a:rPr>
              <a:t>professionals</a:t>
            </a:r>
            <a:r>
              <a:rPr sz="2200" spc="-10" dirty="0">
                <a:latin typeface="Lub Dub Medium" panose="020B0603030403020204" pitchFamily="34" charset="0"/>
                <a:cs typeface="Calibri"/>
              </a:rPr>
              <a:t> to maximize </a:t>
            </a:r>
            <a:r>
              <a:rPr sz="2200" spc="-20" dirty="0">
                <a:latin typeface="Lub Dub Medium" panose="020B0603030403020204" pitchFamily="34" charset="0"/>
                <a:cs typeface="Calibri"/>
              </a:rPr>
              <a:t>stroke </a:t>
            </a:r>
            <a:r>
              <a:rPr sz="2200" spc="-25" dirty="0">
                <a:latin typeface="Lub Dub Medium" panose="020B0603030403020204" pitchFamily="34" charset="0"/>
                <a:cs typeface="Calibri"/>
              </a:rPr>
              <a:t>recovery. </a:t>
            </a:r>
            <a:r>
              <a:rPr sz="2200" spc="-5" dirty="0">
                <a:latin typeface="Lub Dub Medium" panose="020B0603030403020204" pitchFamily="34" charset="0"/>
                <a:cs typeface="Calibri"/>
              </a:rPr>
              <a:t>The </a:t>
            </a:r>
            <a:r>
              <a:rPr sz="2200" spc="-10" dirty="0">
                <a:latin typeface="Lub Dub Medium" panose="020B0603030403020204" pitchFamily="34" charset="0"/>
                <a:cs typeface="Calibri"/>
              </a:rPr>
              <a:t>links</a:t>
            </a:r>
            <a:r>
              <a:rPr sz="2200" spc="114" dirty="0">
                <a:latin typeface="Lub Dub Medium" panose="020B0603030403020204" pitchFamily="34" charset="0"/>
                <a:cs typeface="Calibri"/>
              </a:rPr>
              <a:t> </a:t>
            </a:r>
            <a:r>
              <a:rPr sz="2200" spc="-5" dirty="0">
                <a:latin typeface="Lub Dub Medium" panose="020B0603030403020204" pitchFamily="34" charset="0"/>
                <a:cs typeface="Calibri"/>
              </a:rPr>
              <a:t>include:</a:t>
            </a:r>
            <a:endParaRPr sz="2200" dirty="0">
              <a:latin typeface="Lub Dub Medium" panose="020B0603030403020204" pitchFamily="34" charset="0"/>
              <a:cs typeface="Calibri"/>
            </a:endParaRPr>
          </a:p>
          <a:p>
            <a:pPr marL="457200" marR="278130" indent="-286385">
              <a:lnSpc>
                <a:spcPts val="2400"/>
              </a:lnSpc>
              <a:spcBef>
                <a:spcPts val="1000"/>
              </a:spcBef>
              <a:buFont typeface="Arial"/>
              <a:buChar char="•"/>
              <a:tabLst>
                <a:tab pos="756285" algn="l"/>
                <a:tab pos="756920" algn="l"/>
              </a:tabLst>
            </a:pPr>
            <a:r>
              <a:rPr sz="2200" spc="-10" dirty="0">
                <a:latin typeface="Lub Dub Medium" panose="020B0603030403020204" pitchFamily="34" charset="0"/>
                <a:cs typeface="Calibri"/>
              </a:rPr>
              <a:t>Family </a:t>
            </a:r>
            <a:r>
              <a:rPr sz="2200" spc="-25" dirty="0">
                <a:latin typeface="Lub Dub Medium" panose="020B0603030403020204" pitchFamily="34" charset="0"/>
                <a:cs typeface="Calibri"/>
              </a:rPr>
              <a:t>member, </a:t>
            </a:r>
            <a:r>
              <a:rPr sz="2200" spc="-5" dirty="0">
                <a:latin typeface="Lub Dub Medium" panose="020B0603030403020204" pitchFamily="34" charset="0"/>
                <a:cs typeface="Calibri"/>
              </a:rPr>
              <a:t>friend or </a:t>
            </a:r>
            <a:r>
              <a:rPr sz="2200" spc="-10" dirty="0">
                <a:latin typeface="Lub Dub Medium" panose="020B0603030403020204" pitchFamily="34" charset="0"/>
                <a:cs typeface="Calibri"/>
              </a:rPr>
              <a:t>bystander recognizes </a:t>
            </a:r>
            <a:r>
              <a:rPr sz="2200" spc="-25" dirty="0">
                <a:latin typeface="Lub Dub Medium" panose="020B0603030403020204" pitchFamily="34" charset="0"/>
                <a:cs typeface="Calibri"/>
              </a:rPr>
              <a:t>stroke </a:t>
            </a:r>
            <a:r>
              <a:rPr sz="2200" spc="-10" dirty="0">
                <a:latin typeface="Lub Dub Medium" panose="020B0603030403020204" pitchFamily="34" charset="0"/>
                <a:cs typeface="Calibri"/>
              </a:rPr>
              <a:t>warning </a:t>
            </a:r>
            <a:r>
              <a:rPr sz="2200" spc="-5" dirty="0">
                <a:latin typeface="Lub Dub Medium" panose="020B0603030403020204" pitchFamily="34" charset="0"/>
                <a:cs typeface="Calibri"/>
              </a:rPr>
              <a:t>signs </a:t>
            </a:r>
            <a:r>
              <a:rPr sz="2200" dirty="0">
                <a:latin typeface="Lub Dub Medium" panose="020B0603030403020204" pitchFamily="34" charset="0"/>
                <a:cs typeface="Calibri"/>
              </a:rPr>
              <a:t>and </a:t>
            </a:r>
            <a:r>
              <a:rPr sz="2200" spc="-10" dirty="0">
                <a:latin typeface="Lub Dub Medium" panose="020B0603030403020204" pitchFamily="34" charset="0"/>
                <a:cs typeface="Calibri"/>
              </a:rPr>
              <a:t>rapidly calls</a:t>
            </a:r>
            <a:r>
              <a:rPr sz="2200" spc="25" dirty="0">
                <a:latin typeface="Lub Dub Medium" panose="020B0603030403020204" pitchFamily="34" charset="0"/>
                <a:cs typeface="Calibri"/>
              </a:rPr>
              <a:t> </a:t>
            </a:r>
            <a:r>
              <a:rPr sz="2200" spc="-5" dirty="0">
                <a:latin typeface="Lub Dub Medium" panose="020B0603030403020204" pitchFamily="34" charset="0"/>
                <a:cs typeface="Calibri"/>
              </a:rPr>
              <a:t>9-1-1</a:t>
            </a:r>
            <a:endParaRPr sz="2200" dirty="0">
              <a:latin typeface="Lub Dub Medium" panose="020B0603030403020204" pitchFamily="34" charset="0"/>
              <a:cs typeface="Calibri"/>
            </a:endParaRPr>
          </a:p>
          <a:p>
            <a:pPr marL="457200" indent="-286385">
              <a:lnSpc>
                <a:spcPts val="2400"/>
              </a:lnSpc>
              <a:spcBef>
                <a:spcPts val="1000"/>
              </a:spcBef>
              <a:buFont typeface="Arial"/>
              <a:buChar char="•"/>
              <a:tabLst>
                <a:tab pos="756285" algn="l"/>
                <a:tab pos="756920" algn="l"/>
              </a:tabLst>
            </a:pPr>
            <a:r>
              <a:rPr sz="2200" spc="-5" dirty="0">
                <a:latin typeface="Lub Dub Medium" panose="020B0603030403020204" pitchFamily="34" charset="0"/>
                <a:cs typeface="Calibri"/>
              </a:rPr>
              <a:t>EMS </a:t>
            </a:r>
            <a:r>
              <a:rPr sz="2200" spc="-10" dirty="0">
                <a:latin typeface="Lub Dub Medium" panose="020B0603030403020204" pitchFamily="34" charset="0"/>
                <a:cs typeface="Calibri"/>
              </a:rPr>
              <a:t>rapidly </a:t>
            </a:r>
            <a:r>
              <a:rPr sz="2200" spc="-5" dirty="0">
                <a:latin typeface="Lub Dub Medium" panose="020B0603030403020204" pitchFamily="34" charset="0"/>
                <a:cs typeface="Calibri"/>
              </a:rPr>
              <a:t>arrives </a:t>
            </a:r>
            <a:r>
              <a:rPr sz="2200" spc="-10" dirty="0">
                <a:latin typeface="Lub Dub Medium" panose="020B0603030403020204" pitchFamily="34" charset="0"/>
                <a:cs typeface="Calibri"/>
              </a:rPr>
              <a:t>at </a:t>
            </a:r>
            <a:r>
              <a:rPr sz="2200" spc="-5" dirty="0">
                <a:latin typeface="Lub Dub Medium" panose="020B0603030403020204" pitchFamily="34" charset="0"/>
                <a:cs typeface="Calibri"/>
              </a:rPr>
              <a:t>scene and </a:t>
            </a:r>
            <a:r>
              <a:rPr sz="2200" spc="-10" dirty="0">
                <a:latin typeface="Lub Dub Medium" panose="020B0603030403020204" pitchFamily="34" charset="0"/>
                <a:cs typeface="Calibri"/>
              </a:rPr>
              <a:t>performs </a:t>
            </a:r>
            <a:r>
              <a:rPr sz="2200" spc="-25" dirty="0">
                <a:latin typeface="Lub Dub Medium" panose="020B0603030403020204" pitchFamily="34" charset="0"/>
                <a:cs typeface="Calibri"/>
              </a:rPr>
              <a:t>stroke</a:t>
            </a:r>
            <a:r>
              <a:rPr sz="2200" spc="60" dirty="0">
                <a:latin typeface="Lub Dub Medium" panose="020B0603030403020204" pitchFamily="34" charset="0"/>
                <a:cs typeface="Calibri"/>
              </a:rPr>
              <a:t> </a:t>
            </a:r>
            <a:r>
              <a:rPr sz="2200" spc="-5" dirty="0">
                <a:latin typeface="Lub Dub Medium" panose="020B0603030403020204" pitchFamily="34" charset="0"/>
                <a:cs typeface="Calibri"/>
              </a:rPr>
              <a:t>assessment</a:t>
            </a:r>
            <a:endParaRPr sz="2200" dirty="0">
              <a:latin typeface="Lub Dub Medium" panose="020B0603030403020204" pitchFamily="34" charset="0"/>
              <a:cs typeface="Calibri"/>
            </a:endParaRPr>
          </a:p>
          <a:p>
            <a:pPr marL="457200" marR="5080" indent="-286385">
              <a:lnSpc>
                <a:spcPts val="2400"/>
              </a:lnSpc>
              <a:spcBef>
                <a:spcPts val="1000"/>
              </a:spcBef>
              <a:buFont typeface="Arial"/>
              <a:buChar char="•"/>
              <a:tabLst>
                <a:tab pos="756285" algn="l"/>
                <a:tab pos="756920" algn="l"/>
              </a:tabLst>
            </a:pPr>
            <a:r>
              <a:rPr sz="2200" spc="-5" dirty="0">
                <a:latin typeface="Lub Dub Medium" panose="020B0603030403020204" pitchFamily="34" charset="0"/>
                <a:cs typeface="Calibri"/>
              </a:rPr>
              <a:t>EMS </a:t>
            </a:r>
            <a:r>
              <a:rPr sz="2200" spc="-10" dirty="0">
                <a:latin typeface="Lub Dub Medium" panose="020B0603030403020204" pitchFamily="34" charset="0"/>
                <a:cs typeface="Calibri"/>
              </a:rPr>
              <a:t>rapidly </a:t>
            </a:r>
            <a:r>
              <a:rPr sz="2200" spc="-5" dirty="0">
                <a:latin typeface="Lub Dub Medium" panose="020B0603030403020204" pitchFamily="34" charset="0"/>
                <a:cs typeface="Calibri"/>
              </a:rPr>
              <a:t>notifies receiving </a:t>
            </a:r>
            <a:r>
              <a:rPr sz="2200" spc="-10" dirty="0">
                <a:latin typeface="Lub Dub Medium" panose="020B0603030403020204" pitchFamily="34" charset="0"/>
                <a:cs typeface="Calibri"/>
              </a:rPr>
              <a:t>hospital </a:t>
            </a:r>
            <a:r>
              <a:rPr sz="2200" spc="-5" dirty="0">
                <a:latin typeface="Lub Dub Medium" panose="020B0603030403020204" pitchFamily="34" charset="0"/>
                <a:cs typeface="Calibri"/>
              </a:rPr>
              <a:t>that patient will be arriving </a:t>
            </a:r>
            <a:r>
              <a:rPr sz="2200" dirty="0">
                <a:latin typeface="Lub Dub Medium" panose="020B0603030403020204" pitchFamily="34" charset="0"/>
                <a:cs typeface="Calibri"/>
              </a:rPr>
              <a:t>and </a:t>
            </a:r>
            <a:r>
              <a:rPr sz="2200" spc="-5" dirty="0">
                <a:latin typeface="Lub Dub Medium" panose="020B0603030403020204" pitchFamily="34" charset="0"/>
                <a:cs typeface="Calibri"/>
              </a:rPr>
              <a:t>EMS </a:t>
            </a:r>
            <a:r>
              <a:rPr sz="2200" spc="-10" dirty="0">
                <a:latin typeface="Lub Dub Medium" panose="020B0603030403020204" pitchFamily="34" charset="0"/>
                <a:cs typeface="Calibri"/>
              </a:rPr>
              <a:t>transports </a:t>
            </a:r>
            <a:r>
              <a:rPr sz="2200" spc="-5" dirty="0">
                <a:latin typeface="Lub Dub Medium" panose="020B0603030403020204" pitchFamily="34" charset="0"/>
                <a:cs typeface="Calibri"/>
              </a:rPr>
              <a:t>patient </a:t>
            </a:r>
            <a:r>
              <a:rPr sz="2200" spc="-10" dirty="0">
                <a:latin typeface="Lub Dub Medium" panose="020B0603030403020204" pitchFamily="34" charset="0"/>
                <a:cs typeface="Calibri"/>
              </a:rPr>
              <a:t>to </a:t>
            </a:r>
            <a:r>
              <a:rPr sz="2200" dirty="0">
                <a:latin typeface="Lub Dub Medium" panose="020B0603030403020204" pitchFamily="34" charset="0"/>
                <a:cs typeface="Calibri"/>
              </a:rPr>
              <a:t>the </a:t>
            </a:r>
            <a:r>
              <a:rPr sz="2200" spc="-5" dirty="0">
                <a:latin typeface="Lub Dub Medium" panose="020B0603030403020204" pitchFamily="34" charset="0"/>
                <a:cs typeface="Calibri"/>
              </a:rPr>
              <a:t>receiving</a:t>
            </a:r>
            <a:r>
              <a:rPr sz="2200" spc="25" dirty="0">
                <a:latin typeface="Lub Dub Medium" panose="020B0603030403020204" pitchFamily="34" charset="0"/>
                <a:cs typeface="Calibri"/>
              </a:rPr>
              <a:t> </a:t>
            </a:r>
            <a:r>
              <a:rPr sz="2200" spc="-10" dirty="0">
                <a:latin typeface="Lub Dub Medium" panose="020B0603030403020204" pitchFamily="34" charset="0"/>
                <a:cs typeface="Calibri"/>
              </a:rPr>
              <a:t>hospital</a:t>
            </a:r>
            <a:endParaRPr sz="2200" dirty="0">
              <a:latin typeface="Lub Dub Medium" panose="020B0603030403020204" pitchFamily="34" charset="0"/>
              <a:cs typeface="Calibri"/>
            </a:endParaRPr>
          </a:p>
          <a:p>
            <a:pPr marL="457200" indent="-286385">
              <a:lnSpc>
                <a:spcPts val="2400"/>
              </a:lnSpc>
              <a:spcBef>
                <a:spcPts val="1000"/>
              </a:spcBef>
              <a:buFont typeface="Arial"/>
              <a:buChar char="•"/>
              <a:tabLst>
                <a:tab pos="756285" algn="l"/>
                <a:tab pos="756920" algn="l"/>
              </a:tabLst>
            </a:pPr>
            <a:r>
              <a:rPr sz="2200" spc="-10" dirty="0">
                <a:latin typeface="Lub Dub Medium" panose="020B0603030403020204" pitchFamily="34" charset="0"/>
                <a:cs typeface="Calibri"/>
              </a:rPr>
              <a:t>Hospital rapidly </a:t>
            </a:r>
            <a:r>
              <a:rPr sz="2200" spc="-5" dirty="0">
                <a:latin typeface="Lub Dub Medium" panose="020B0603030403020204" pitchFamily="34" charset="0"/>
                <a:cs typeface="Calibri"/>
              </a:rPr>
              <a:t>diagnoses </a:t>
            </a:r>
            <a:r>
              <a:rPr sz="2200" dirty="0">
                <a:latin typeface="Lub Dub Medium" panose="020B0603030403020204" pitchFamily="34" charset="0"/>
                <a:cs typeface="Calibri"/>
              </a:rPr>
              <a:t>and </a:t>
            </a:r>
            <a:r>
              <a:rPr sz="2200" spc="-10" dirty="0">
                <a:latin typeface="Lub Dub Medium" panose="020B0603030403020204" pitchFamily="34" charset="0"/>
                <a:cs typeface="Calibri"/>
              </a:rPr>
              <a:t>treats</a:t>
            </a:r>
            <a:r>
              <a:rPr sz="2200" spc="35" dirty="0">
                <a:latin typeface="Lub Dub Medium" panose="020B0603030403020204" pitchFamily="34" charset="0"/>
                <a:cs typeface="Calibri"/>
              </a:rPr>
              <a:t> </a:t>
            </a:r>
            <a:r>
              <a:rPr sz="2200" spc="-5" dirty="0">
                <a:latin typeface="Lub Dub Medium" panose="020B0603030403020204" pitchFamily="34" charset="0"/>
                <a:cs typeface="Calibri"/>
              </a:rPr>
              <a:t>patient</a:t>
            </a:r>
            <a:endParaRPr sz="2200" dirty="0">
              <a:latin typeface="Lub Dub Medium" panose="020B0603030403020204" pitchFamily="34" charset="0"/>
              <a:cs typeface="Calibri"/>
            </a:endParaRPr>
          </a:p>
        </p:txBody>
      </p:sp>
      <p:sp>
        <p:nvSpPr>
          <p:cNvPr id="9" name="object 5">
            <a:extLst>
              <a:ext uri="{FF2B5EF4-FFF2-40B4-BE49-F238E27FC236}">
                <a16:creationId xmlns:a16="http://schemas.microsoft.com/office/drawing/2014/main" id="{31F4EF3F-51ED-4A27-BA4E-813BF40020A9}"/>
              </a:ext>
              <a:ext uri="{C183D7F6-B498-43B3-948B-1728B52AA6E4}">
                <adec:decorative xmlns:adec="http://schemas.microsoft.com/office/drawing/2017/decorative" val="1"/>
              </a:ext>
            </a:extLst>
          </p:cNvPr>
          <p:cNvSpPr/>
          <p:nvPr/>
        </p:nvSpPr>
        <p:spPr>
          <a:xfrm>
            <a:off x="4800600" y="5791200"/>
            <a:ext cx="5673851" cy="14782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3387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Hospital Levels of Care</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5" y="2286000"/>
            <a:ext cx="9060725" cy="3603690"/>
          </a:xfrm>
        </p:spPr>
        <p:txBody>
          <a:bodyPr/>
          <a:lstStyle/>
          <a:p>
            <a:pPr marL="12700">
              <a:spcBef>
                <a:spcPts val="105"/>
              </a:spcBef>
            </a:pPr>
            <a:r>
              <a:rPr lang="en-US" sz="2400" b="1" dirty="0"/>
              <a:t>Acute Stroke Ready Hospital (ASRH)</a:t>
            </a:r>
          </a:p>
          <a:p>
            <a:pPr marL="457200" indent="-285750" algn="l">
              <a:lnSpc>
                <a:spcPts val="2400"/>
              </a:lnSpc>
              <a:spcBef>
                <a:spcPts val="1000"/>
              </a:spcBef>
              <a:buFont typeface="Arial" panose="020B0604020202020204" pitchFamily="34" charset="0"/>
              <a:buChar char="•"/>
            </a:pPr>
            <a:r>
              <a:rPr lang="en-US" sz="2200" b="0" i="0" u="none" strike="noStrike" baseline="0" dirty="0">
                <a:latin typeface="Lub Dub Medium" panose="020B0603030403020204" pitchFamily="34" charset="0"/>
              </a:rPr>
              <a:t>Stabilize the patient &amp; provide IV thrombolysis if appropriate</a:t>
            </a:r>
          </a:p>
          <a:p>
            <a:pPr marL="457200" indent="-285750" algn="l">
              <a:lnSpc>
                <a:spcPts val="2400"/>
              </a:lnSpc>
              <a:spcBef>
                <a:spcPts val="1000"/>
              </a:spcBef>
              <a:buFont typeface="Arial" panose="020B0604020202020204" pitchFamily="34" charset="0"/>
              <a:buChar char="•"/>
            </a:pPr>
            <a:r>
              <a:rPr lang="en-US" sz="2200" dirty="0">
                <a:latin typeface="Lub Dub Medium" panose="020B0603030403020204" pitchFamily="34" charset="0"/>
              </a:rPr>
              <a:t>T</a:t>
            </a:r>
            <a:r>
              <a:rPr lang="en-US" sz="2200" b="0" i="0" u="none" strike="noStrike" baseline="0" dirty="0">
                <a:latin typeface="Lub Dub Medium" panose="020B0603030403020204" pitchFamily="34" charset="0"/>
              </a:rPr>
              <a:t>ransfer most patients to a CSC, TSC or PSC</a:t>
            </a:r>
          </a:p>
          <a:p>
            <a:pPr marL="457200" indent="-285750" algn="l">
              <a:lnSpc>
                <a:spcPts val="2400"/>
              </a:lnSpc>
              <a:spcBef>
                <a:spcPts val="1000"/>
              </a:spcBef>
              <a:buFont typeface="Arial" panose="020B0604020202020204" pitchFamily="34" charset="0"/>
              <a:buChar char="•"/>
            </a:pPr>
            <a:r>
              <a:rPr lang="en-US" sz="2200" dirty="0">
                <a:latin typeface="Lub Dub Medium" panose="020B0603030403020204" pitchFamily="34" charset="0"/>
              </a:rPr>
              <a:t>Frequently rely on telestroke for neurology expertise</a:t>
            </a:r>
            <a:endParaRPr lang="en-US" sz="2200" b="1" dirty="0">
              <a:latin typeface="Lub Dub Medium" panose="020B0603030403020204" pitchFamily="34" charset="0"/>
            </a:endParaRPr>
          </a:p>
          <a:p>
            <a:pPr marL="12700">
              <a:lnSpc>
                <a:spcPct val="100000"/>
              </a:lnSpc>
              <a:spcBef>
                <a:spcPts val="105"/>
              </a:spcBef>
            </a:pPr>
            <a:endParaRPr lang="en-US" sz="2400" b="1" spc="-5" dirty="0">
              <a:latin typeface="Lub Dub Medium" panose="020B0603030403020204" pitchFamily="34" charset="0"/>
              <a:cs typeface="Calibri"/>
            </a:endParaRPr>
          </a:p>
          <a:p>
            <a:pPr marL="12700">
              <a:lnSpc>
                <a:spcPct val="100000"/>
              </a:lnSpc>
              <a:spcBef>
                <a:spcPts val="105"/>
              </a:spcBef>
            </a:pPr>
            <a:r>
              <a:rPr lang="en-US" sz="2400" b="1" spc="-5" dirty="0">
                <a:latin typeface="Lub Dub Medium" panose="020B0603030403020204" pitchFamily="34" charset="0"/>
                <a:cs typeface="Calibri"/>
              </a:rPr>
              <a:t>Primary </a:t>
            </a:r>
            <a:r>
              <a:rPr lang="en-US" sz="2400" b="1" spc="-15" dirty="0">
                <a:latin typeface="Lub Dub Medium" panose="020B0603030403020204" pitchFamily="34" charset="0"/>
                <a:cs typeface="Calibri"/>
              </a:rPr>
              <a:t>Stroke </a:t>
            </a:r>
            <a:r>
              <a:rPr lang="en-US" sz="2400" b="1" spc="-10" dirty="0">
                <a:latin typeface="Lub Dub Medium" panose="020B0603030403020204" pitchFamily="34" charset="0"/>
                <a:cs typeface="Calibri"/>
              </a:rPr>
              <a:t>Center</a:t>
            </a:r>
            <a:r>
              <a:rPr lang="en-US" sz="2400" b="1" spc="0" dirty="0">
                <a:latin typeface="Lub Dub Medium" panose="020B0603030403020204" pitchFamily="34" charset="0"/>
                <a:cs typeface="Calibri"/>
              </a:rPr>
              <a:t> </a:t>
            </a:r>
            <a:r>
              <a:rPr lang="en-US" sz="2400" b="1" dirty="0">
                <a:latin typeface="Lub Dub Medium" panose="020B0603030403020204" pitchFamily="34" charset="0"/>
                <a:cs typeface="Calibri"/>
              </a:rPr>
              <a:t>(PSC)</a:t>
            </a:r>
            <a:endParaRPr lang="en-US" sz="2400" dirty="0">
              <a:latin typeface="Lub Dub Medium" panose="020B0603030403020204" pitchFamily="34" charset="0"/>
              <a:cs typeface="Calibri"/>
            </a:endParaRPr>
          </a:p>
          <a:p>
            <a:pPr marL="457200" marR="86995" indent="-286385">
              <a:lnSpc>
                <a:spcPts val="2400"/>
              </a:lnSpc>
              <a:spcBef>
                <a:spcPts val="1000"/>
              </a:spcBef>
              <a:buFont typeface="Arial"/>
              <a:buChar char="•"/>
              <a:tabLst>
                <a:tab pos="756285" algn="l"/>
                <a:tab pos="756920" algn="l"/>
              </a:tabLst>
            </a:pPr>
            <a:r>
              <a:rPr lang="en-US" sz="2200" spc="-10" dirty="0">
                <a:latin typeface="Lub Dub Medium" panose="020B0603030403020204" pitchFamily="34" charset="0"/>
                <a:cs typeface="Calibri"/>
              </a:rPr>
              <a:t>Stabilize </a:t>
            </a:r>
            <a:r>
              <a:rPr lang="en-US" sz="2200" spc="-5" dirty="0">
                <a:latin typeface="Lub Dub Medium" panose="020B0603030403020204" pitchFamily="34" charset="0"/>
                <a:cs typeface="Calibri"/>
              </a:rPr>
              <a:t>patient and provide IV thrombolysis if appropriate</a:t>
            </a:r>
            <a:endParaRPr lang="en-US" sz="2200" dirty="0">
              <a:latin typeface="Lub Dub Medium" panose="020B0603030403020204" pitchFamily="34" charset="0"/>
              <a:cs typeface="Calibri"/>
            </a:endParaRPr>
          </a:p>
          <a:p>
            <a:pPr marL="457200" indent="-286385">
              <a:lnSpc>
                <a:spcPts val="2400"/>
              </a:lnSpc>
              <a:spcBef>
                <a:spcPts val="1000"/>
              </a:spcBef>
              <a:buFont typeface="Arial"/>
              <a:buChar char="•"/>
              <a:tabLst>
                <a:tab pos="756285" algn="l"/>
                <a:tab pos="756920" algn="l"/>
              </a:tabLst>
            </a:pPr>
            <a:r>
              <a:rPr lang="en-US" sz="2200" dirty="0">
                <a:latin typeface="Lub Dub Medium" panose="020B0603030403020204" pitchFamily="34" charset="0"/>
                <a:cs typeface="Calibri"/>
              </a:rPr>
              <a:t>Either </a:t>
            </a:r>
            <a:r>
              <a:rPr lang="en-US" sz="2200" spc="-5" dirty="0">
                <a:latin typeface="Lub Dub Medium" panose="020B0603030403020204" pitchFamily="34" charset="0"/>
                <a:cs typeface="Calibri"/>
              </a:rPr>
              <a:t>admit </a:t>
            </a:r>
            <a:r>
              <a:rPr lang="en-US" sz="2200" dirty="0">
                <a:latin typeface="Lub Dub Medium" panose="020B0603030403020204" pitchFamily="34" charset="0"/>
                <a:cs typeface="Calibri"/>
              </a:rPr>
              <a:t>or </a:t>
            </a:r>
            <a:r>
              <a:rPr lang="en-US" sz="2200" spc="-15" dirty="0">
                <a:latin typeface="Lub Dub Medium" panose="020B0603030403020204" pitchFamily="34" charset="0"/>
                <a:cs typeface="Calibri"/>
              </a:rPr>
              <a:t>transfer to </a:t>
            </a:r>
            <a:r>
              <a:rPr lang="en-US" sz="2200" dirty="0">
                <a:latin typeface="Lub Dub Medium" panose="020B0603030403020204" pitchFamily="34" charset="0"/>
                <a:cs typeface="Calibri"/>
              </a:rPr>
              <a:t>a</a:t>
            </a:r>
            <a:r>
              <a:rPr lang="en-US" sz="2200" spc="10" dirty="0">
                <a:latin typeface="Lub Dub Medium" panose="020B0603030403020204" pitchFamily="34" charset="0"/>
                <a:cs typeface="Calibri"/>
              </a:rPr>
              <a:t> </a:t>
            </a:r>
            <a:r>
              <a:rPr lang="en-US" sz="2200" dirty="0">
                <a:latin typeface="Lub Dub Medium" panose="020B0603030403020204" pitchFamily="34" charset="0"/>
                <a:cs typeface="Calibri"/>
              </a:rPr>
              <a:t>CSC</a:t>
            </a:r>
          </a:p>
          <a:p>
            <a:pPr marL="457200" indent="-286385">
              <a:lnSpc>
                <a:spcPts val="2400"/>
              </a:lnSpc>
              <a:spcBef>
                <a:spcPts val="1000"/>
              </a:spcBef>
              <a:buFont typeface="Arial"/>
              <a:buChar char="•"/>
              <a:tabLst>
                <a:tab pos="756285" algn="l"/>
                <a:tab pos="756920" algn="l"/>
              </a:tabLst>
            </a:pPr>
            <a:r>
              <a:rPr lang="en-US" sz="2200" spc="-10" dirty="0">
                <a:latin typeface="Lub Dub Medium" panose="020B0603030403020204" pitchFamily="34" charset="0"/>
                <a:cs typeface="Calibri"/>
              </a:rPr>
              <a:t>Most common type of stroke center</a:t>
            </a:r>
            <a:endParaRPr lang="en-US" sz="2200" dirty="0">
              <a:latin typeface="Lub Dub Medium" panose="020B0603030403020204" pitchFamily="34" charset="0"/>
              <a:cs typeface="Calibri"/>
            </a:endParaRPr>
          </a:p>
          <a:p>
            <a:endParaRPr lang="en-US" dirty="0"/>
          </a:p>
        </p:txBody>
      </p:sp>
      <p:graphicFrame>
        <p:nvGraphicFramePr>
          <p:cNvPr id="2" name="Table 5">
            <a:extLst>
              <a:ext uri="{FF2B5EF4-FFF2-40B4-BE49-F238E27FC236}">
                <a16:creationId xmlns:a16="http://schemas.microsoft.com/office/drawing/2014/main" id="{DF53EE7B-BBD6-524B-9F47-60C678943053}"/>
              </a:ext>
            </a:extLst>
          </p:cNvPr>
          <p:cNvGraphicFramePr>
            <a:graphicFrameLocks noGrp="1"/>
          </p:cNvGraphicFramePr>
          <p:nvPr>
            <p:extLst>
              <p:ext uri="{D42A27DB-BD31-4B8C-83A1-F6EECF244321}">
                <p14:modId xmlns:p14="http://schemas.microsoft.com/office/powerpoint/2010/main" val="157542229"/>
              </p:ext>
            </p:extLst>
          </p:nvPr>
        </p:nvGraphicFramePr>
        <p:xfrm>
          <a:off x="9601200" y="2438400"/>
          <a:ext cx="4648200" cy="1483360"/>
        </p:xfrm>
        <a:graphic>
          <a:graphicData uri="http://schemas.openxmlformats.org/drawingml/2006/table">
            <a:tbl>
              <a:tblPr>
                <a:tableStyleId>{18603FDC-E32A-4AB5-989C-0864C3EAD2B8}</a:tableStyleId>
              </a:tblPr>
              <a:tblGrid>
                <a:gridCol w="728142">
                  <a:extLst>
                    <a:ext uri="{9D8B030D-6E8A-4147-A177-3AD203B41FA5}">
                      <a16:colId xmlns:a16="http://schemas.microsoft.com/office/drawing/2014/main" val="2824656333"/>
                    </a:ext>
                  </a:extLst>
                </a:gridCol>
                <a:gridCol w="3920058">
                  <a:extLst>
                    <a:ext uri="{9D8B030D-6E8A-4147-A177-3AD203B41FA5}">
                      <a16:colId xmlns:a16="http://schemas.microsoft.com/office/drawing/2014/main" val="1705924398"/>
                    </a:ext>
                  </a:extLst>
                </a:gridCol>
              </a:tblGrid>
              <a:tr h="370840">
                <a:tc>
                  <a:txBody>
                    <a:bodyPr/>
                    <a:lstStyle/>
                    <a:p>
                      <a:r>
                        <a:rPr lang="en-US" sz="1800" b="1" i="0" dirty="0">
                          <a:latin typeface="Lub Dub Condensed" panose="020B0506030403020204" pitchFamily="34" charset="77"/>
                        </a:rPr>
                        <a:t>ASRH</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dirty="0">
                          <a:solidFill>
                            <a:schemeClr val="bg1"/>
                          </a:solidFill>
                          <a:effectLst/>
                          <a:latin typeface="Lub Dub Condensed" panose="020B0506030403020204" pitchFamily="34" charset="77"/>
                        </a:rPr>
                        <a:t>Acute Stroke Ready Hospital</a:t>
                      </a:r>
                      <a:endParaRPr lang="en-US" sz="1800" b="0" i="0" dirty="0">
                        <a:solidFill>
                          <a:schemeClr val="bg1"/>
                        </a:solidFill>
                        <a:effectLst/>
                        <a:latin typeface="Lub Dub Condensed" panose="020B0506030403020204" pitchFamily="34" charset="77"/>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2341488"/>
                  </a:ext>
                </a:extLst>
              </a:tr>
              <a:tr h="370840">
                <a:tc>
                  <a:txBody>
                    <a:bodyPr/>
                    <a:lstStyle/>
                    <a:p>
                      <a:r>
                        <a:rPr lang="en-US" sz="1800" b="1" i="0" dirty="0">
                          <a:latin typeface="Lub Dub Condensed" panose="020B0506030403020204" pitchFamily="34" charset="77"/>
                        </a:rPr>
                        <a:t>PSC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dirty="0">
                          <a:latin typeface="Lub Dub Condensed" panose="020B0506030403020204" pitchFamily="34" charset="77"/>
                        </a:rPr>
                        <a:t>Primary Stroke Center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2429579"/>
                  </a:ext>
                </a:extLst>
              </a:tr>
              <a:tr h="370840">
                <a:tc>
                  <a:txBody>
                    <a:bodyPr/>
                    <a:lstStyle/>
                    <a:p>
                      <a:r>
                        <a:rPr lang="en-US" sz="1800" b="1" i="0" dirty="0">
                          <a:latin typeface="Lub Dub Condensed" panose="020B0506030403020204" pitchFamily="34" charset="77"/>
                        </a:rPr>
                        <a:t>CSC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dirty="0">
                          <a:latin typeface="Lub Dub Condensed" panose="020B0506030403020204" pitchFamily="34" charset="77"/>
                        </a:rPr>
                        <a:t>Comprehensive Stroke Center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9155298"/>
                  </a:ext>
                </a:extLst>
              </a:tr>
              <a:tr h="370840">
                <a:tc>
                  <a:txBody>
                    <a:bodyPr/>
                    <a:lstStyle/>
                    <a:p>
                      <a:r>
                        <a:rPr lang="en-US" sz="1800" b="1" i="0" dirty="0">
                          <a:latin typeface="Lub Dub Condensed" panose="020B0506030403020204" pitchFamily="34" charset="77"/>
                        </a:rPr>
                        <a:t>TSC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dirty="0">
                          <a:latin typeface="Lub Dub Condensed" panose="020B0506030403020204" pitchFamily="34" charset="77"/>
                        </a:rPr>
                        <a:t>Thrombectomy-Capable Stroke Center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207652"/>
                  </a:ext>
                </a:extLst>
              </a:tr>
            </a:tbl>
          </a:graphicData>
        </a:graphic>
      </p:graphicFrame>
      <p:sp>
        <p:nvSpPr>
          <p:cNvPr id="10" name="TextBox 9">
            <a:extLst>
              <a:ext uri="{FF2B5EF4-FFF2-40B4-BE49-F238E27FC236}">
                <a16:creationId xmlns:a16="http://schemas.microsoft.com/office/drawing/2014/main" id="{E148A64F-AFEC-3BED-1B17-BBE0CB713B51}"/>
              </a:ext>
              <a:ext uri="{C183D7F6-B498-43B3-948B-1728B52AA6E4}">
                <adec:decorative xmlns:adec="http://schemas.microsoft.com/office/drawing/2017/decorative" val="1"/>
              </a:ext>
            </a:extLst>
          </p:cNvPr>
          <p:cNvSpPr txBox="1"/>
          <p:nvPr/>
        </p:nvSpPr>
        <p:spPr>
          <a:xfrm>
            <a:off x="9601200" y="4267200"/>
            <a:ext cx="4648200" cy="1292662"/>
          </a:xfrm>
          <a:prstGeom prst="rect">
            <a:avLst/>
          </a:prstGeom>
          <a:solidFill>
            <a:srgbClr val="C00000"/>
          </a:solidFill>
        </p:spPr>
        <p:txBody>
          <a:bodyPr wrap="square" lIns="182880" tIns="91440" rIns="91440" bIns="91440" rtlCol="0">
            <a:spAutoFit/>
          </a:bodyPr>
          <a:lstStyle/>
          <a:p>
            <a:endParaRPr lang="en-US" dirty="0">
              <a:solidFill>
                <a:schemeClr val="bg1"/>
              </a:solidFill>
              <a:latin typeface="Lub Dub Condensed" panose="020B0506030403020204" pitchFamily="34" charset="77"/>
            </a:endParaRPr>
          </a:p>
          <a:p>
            <a:endParaRPr lang="en-US" dirty="0">
              <a:solidFill>
                <a:schemeClr val="bg1"/>
              </a:solidFill>
              <a:latin typeface="Lub Dub Condensed" panose="020B0506030403020204" pitchFamily="34" charset="77"/>
            </a:endParaRPr>
          </a:p>
          <a:p>
            <a:endParaRPr lang="en-US" dirty="0">
              <a:solidFill>
                <a:schemeClr val="bg1"/>
              </a:solidFill>
              <a:latin typeface="Lub Dub Condensed" panose="020B0506030403020204" pitchFamily="34" charset="77"/>
            </a:endParaRPr>
          </a:p>
          <a:p>
            <a:endParaRPr lang="en-US" dirty="0">
              <a:solidFill>
                <a:schemeClr val="bg1"/>
              </a:solidFill>
              <a:latin typeface="Lub Dub Condensed" panose="020B0506030403020204" pitchFamily="34" charset="77"/>
            </a:endParaRPr>
          </a:p>
        </p:txBody>
      </p:sp>
      <p:sp>
        <p:nvSpPr>
          <p:cNvPr id="11" name="TextBox 10">
            <a:extLst>
              <a:ext uri="{FF2B5EF4-FFF2-40B4-BE49-F238E27FC236}">
                <a16:creationId xmlns:a16="http://schemas.microsoft.com/office/drawing/2014/main" id="{84466C17-AB6F-ABE8-31F3-69BF72366175}"/>
              </a:ext>
            </a:extLst>
          </p:cNvPr>
          <p:cNvSpPr txBox="1"/>
          <p:nvPr/>
        </p:nvSpPr>
        <p:spPr>
          <a:xfrm>
            <a:off x="9601200" y="4267200"/>
            <a:ext cx="4648200" cy="1292662"/>
          </a:xfrm>
          <a:prstGeom prst="rect">
            <a:avLst/>
          </a:prstGeom>
          <a:noFill/>
        </p:spPr>
        <p:txBody>
          <a:bodyPr wrap="square" lIns="182880" tIns="91440" rIns="91440" bIns="91440" rtlCol="0">
            <a:spAutoFit/>
          </a:bodyPr>
          <a:lstStyle/>
          <a:p>
            <a:r>
              <a:rPr lang="en-US" dirty="0">
                <a:solidFill>
                  <a:schemeClr val="bg1"/>
                </a:solidFill>
                <a:latin typeface="Lub Dub Condensed" panose="020B0506030403020204" pitchFamily="34" charset="77"/>
              </a:rPr>
              <a:t>To find certified stroke centers in your area, check out the American Heart Association map here: </a:t>
            </a:r>
            <a:r>
              <a:rPr lang="en-US" dirty="0">
                <a:solidFill>
                  <a:schemeClr val="bg1"/>
                </a:solidFill>
                <a:latin typeface="Lub Dub Condensed" panose="020B0506030403020204" pitchFamily="34" charset="77"/>
                <a:hlinkClick r:id="rId3">
                  <a:extLst>
                    <a:ext uri="{A12FA001-AC4F-418D-AE19-62706E023703}">
                      <ahyp:hlinkClr xmlns:ahyp="http://schemas.microsoft.com/office/drawing/2018/hyperlinkcolor" val="tx"/>
                    </a:ext>
                  </a:extLst>
                </a:hlinkClick>
              </a:rPr>
              <a:t>heart.org/</a:t>
            </a:r>
            <a:r>
              <a:rPr lang="en-US" dirty="0" err="1">
                <a:solidFill>
                  <a:schemeClr val="bg1"/>
                </a:solidFill>
                <a:latin typeface="Lub Dub Condensed" panose="020B0506030403020204" pitchFamily="34" charset="77"/>
                <a:hlinkClick r:id="rId3">
                  <a:extLst>
                    <a:ext uri="{A12FA001-AC4F-418D-AE19-62706E023703}">
                      <ahyp:hlinkClr xmlns:ahyp="http://schemas.microsoft.com/office/drawing/2018/hyperlinkcolor" val="tx"/>
                    </a:ext>
                  </a:extLst>
                </a:hlinkClick>
              </a:rPr>
              <a:t>en</a:t>
            </a:r>
            <a:r>
              <a:rPr lang="en-US" dirty="0">
                <a:solidFill>
                  <a:schemeClr val="bg1"/>
                </a:solidFill>
                <a:latin typeface="Lub Dub Condensed" panose="020B0506030403020204" pitchFamily="34" charset="77"/>
                <a:hlinkClick r:id="rId3">
                  <a:extLst>
                    <a:ext uri="{A12FA001-AC4F-418D-AE19-62706E023703}">
                      <ahyp:hlinkClr xmlns:ahyp="http://schemas.microsoft.com/office/drawing/2018/hyperlinkcolor" val="tx"/>
                    </a:ext>
                  </a:extLst>
                </a:hlinkClick>
              </a:rPr>
              <a:t>/professional/quality-improvement/hospital-maps</a:t>
            </a:r>
            <a:endParaRPr lang="en-US" dirty="0">
              <a:solidFill>
                <a:schemeClr val="bg1"/>
              </a:solidFill>
              <a:latin typeface="Lub Dub Condensed" panose="020B0506030403020204" pitchFamily="34" charset="77"/>
            </a:endParaRPr>
          </a:p>
        </p:txBody>
      </p:sp>
      <p:sp>
        <p:nvSpPr>
          <p:cNvPr id="8" name="TextBox 7">
            <a:extLst>
              <a:ext uri="{FF2B5EF4-FFF2-40B4-BE49-F238E27FC236}">
                <a16:creationId xmlns:a16="http://schemas.microsoft.com/office/drawing/2014/main" id="{51E8727C-A8EE-4401-B9E0-B54B0F5D4DAD}"/>
              </a:ext>
            </a:extLst>
          </p:cNvPr>
          <p:cNvSpPr txBox="1"/>
          <p:nvPr/>
        </p:nvSpPr>
        <p:spPr>
          <a:xfrm>
            <a:off x="457200" y="7426696"/>
            <a:ext cx="10932930" cy="646331"/>
          </a:xfrm>
          <a:prstGeom prst="rect">
            <a:avLst/>
          </a:prstGeom>
          <a:noFill/>
        </p:spPr>
        <p:txBody>
          <a:bodyPr wrap="square">
            <a:spAutoFit/>
          </a:bodyPr>
          <a:lstStyle/>
          <a:p>
            <a:pPr marL="228600" indent="-228600">
              <a:buAutoNum type="arabicPeriod"/>
            </a:pPr>
            <a:r>
              <a:rPr lang="fr-FR" sz="1200" dirty="0">
                <a:latin typeface="Lub Dub Medium" panose="020B0603030403020204" pitchFamily="34" charset="0"/>
                <a:cs typeface="Arial"/>
              </a:rPr>
              <a:t>ASA </a:t>
            </a:r>
            <a:r>
              <a:rPr lang="fr-FR" sz="1200" dirty="0" err="1">
                <a:latin typeface="Lub Dub Medium" panose="020B0603030403020204" pitchFamily="34" charset="0"/>
                <a:cs typeface="Arial"/>
              </a:rPr>
              <a:t>Mission:Lifeline</a:t>
            </a:r>
            <a:r>
              <a:rPr lang="fr-FR" sz="1200" dirty="0">
                <a:latin typeface="Lub Dub Medium" panose="020B0603030403020204" pitchFamily="34" charset="0"/>
                <a:cs typeface="Arial"/>
              </a:rPr>
              <a:t> Stroke Committee. Emergency Medical Services Acute Stroke Triage and </a:t>
            </a:r>
            <a:r>
              <a:rPr lang="fr-FR" sz="1200" dirty="0" err="1">
                <a:latin typeface="Lub Dub Medium" panose="020B0603030403020204" pitchFamily="34" charset="0"/>
                <a:cs typeface="Arial"/>
              </a:rPr>
              <a:t>Routing</a:t>
            </a:r>
            <a:r>
              <a:rPr lang="fr-FR" sz="1200" dirty="0">
                <a:latin typeface="Lub Dub Medium" panose="020B0603030403020204" pitchFamily="34" charset="0"/>
                <a:cs typeface="Arial"/>
              </a:rPr>
              <a:t>. (2020)</a:t>
            </a:r>
          </a:p>
          <a:p>
            <a:pPr marL="228600" indent="-228600">
              <a:buAutoNum type="arabicPeriod"/>
            </a:pPr>
            <a:r>
              <a:rPr lang="fr-FR" sz="1200" dirty="0">
                <a:latin typeface="Lub Dub Medium" panose="020B0603030403020204" pitchFamily="34" charset="0"/>
                <a:cs typeface="Arial"/>
              </a:rPr>
              <a:t>Jauch EC, et al. </a:t>
            </a:r>
            <a:r>
              <a:rPr lang="fr-FR" sz="1200" dirty="0" err="1">
                <a:latin typeface="Lub Dub Medium" panose="020B0603030403020204" pitchFamily="34" charset="0"/>
                <a:cs typeface="Arial"/>
              </a:rPr>
              <a:t>Recommendations</a:t>
            </a:r>
            <a:r>
              <a:rPr lang="fr-FR" sz="1200" dirty="0">
                <a:latin typeface="Lub Dub Medium" panose="020B0603030403020204" pitchFamily="34" charset="0"/>
                <a:cs typeface="Arial"/>
              </a:rPr>
              <a:t> for </a:t>
            </a:r>
            <a:r>
              <a:rPr lang="fr-FR" sz="1200" dirty="0" err="1">
                <a:latin typeface="Lub Dub Medium" panose="020B0603030403020204" pitchFamily="34" charset="0"/>
                <a:cs typeface="Arial"/>
              </a:rPr>
              <a:t>Regional</a:t>
            </a:r>
            <a:r>
              <a:rPr lang="fr-FR" sz="1200" dirty="0">
                <a:latin typeface="Lub Dub Medium" panose="020B0603030403020204" pitchFamily="34" charset="0"/>
                <a:cs typeface="Arial"/>
              </a:rPr>
              <a:t> Stroke Destination Plans in Rural, </a:t>
            </a:r>
            <a:r>
              <a:rPr lang="fr-FR" sz="1200" dirty="0" err="1">
                <a:latin typeface="Lub Dub Medium" panose="020B0603030403020204" pitchFamily="34" charset="0"/>
                <a:cs typeface="Arial"/>
              </a:rPr>
              <a:t>Suburban</a:t>
            </a:r>
            <a:r>
              <a:rPr lang="fr-FR" sz="1200" dirty="0">
                <a:latin typeface="Lub Dub Medium" panose="020B0603030403020204" pitchFamily="34" charset="0"/>
                <a:cs typeface="Arial"/>
              </a:rPr>
              <a:t>, and Urban </a:t>
            </a:r>
            <a:r>
              <a:rPr lang="fr-FR" sz="1200" dirty="0" err="1">
                <a:latin typeface="Lub Dub Medium" panose="020B0603030403020204" pitchFamily="34" charset="0"/>
                <a:cs typeface="Arial"/>
              </a:rPr>
              <a:t>Communities</a:t>
            </a:r>
            <a:r>
              <a:rPr lang="fr-FR" sz="1200" dirty="0">
                <a:latin typeface="Lub Dub Medium" panose="020B0603030403020204" pitchFamily="34" charset="0"/>
                <a:cs typeface="Arial"/>
              </a:rPr>
              <a:t>. (2021) </a:t>
            </a:r>
            <a:r>
              <a:rPr lang="fr-FR" sz="1200" i="1" dirty="0">
                <a:latin typeface="Lub Dub Medium" panose="020B0603030403020204" pitchFamily="34" charset="0"/>
                <a:cs typeface="Arial"/>
              </a:rPr>
              <a:t>Stroke</a:t>
            </a:r>
          </a:p>
          <a:p>
            <a:pPr marL="228600" indent="-228600">
              <a:buAutoNum type="arabicPeriod"/>
            </a:pPr>
            <a:endParaRPr lang="en-US" sz="1200" dirty="0"/>
          </a:p>
        </p:txBody>
      </p:sp>
    </p:spTree>
    <p:extLst>
      <p:ext uri="{BB962C8B-B14F-4D97-AF65-F5344CB8AC3E}">
        <p14:creationId xmlns:p14="http://schemas.microsoft.com/office/powerpoint/2010/main" val="22126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0CFDB9-FFBA-4FC3-8511-AB87C042B1EC}"/>
              </a:ext>
            </a:extLst>
          </p:cNvPr>
          <p:cNvSpPr>
            <a:spLocks noGrp="1"/>
          </p:cNvSpPr>
          <p:nvPr>
            <p:ph type="sldNum" sz="quarter" idx="4294967295"/>
          </p:nvPr>
        </p:nvSpPr>
        <p:spPr>
          <a:xfrm>
            <a:off x="13898881" y="7641771"/>
            <a:ext cx="564968" cy="431257"/>
          </a:xfrm>
          <a:prstGeom prst="rect">
            <a:avLst/>
          </a:prstGeom>
        </p:spPr>
        <p:txBody>
          <a:bodyPr/>
          <a:lstStyle/>
          <a:p>
            <a:fld id="{01CD3B2E-BC1C-6C4D-9D91-A67B950EE325}" type="slidenum">
              <a:rPr lang="en-US" smtClean="0"/>
              <a:pPr/>
              <a:t>2</a:t>
            </a:fld>
            <a:endParaRPr lang="en-US" dirty="0"/>
          </a:p>
        </p:txBody>
      </p:sp>
      <p:sp>
        <p:nvSpPr>
          <p:cNvPr id="12" name="Rectangle 11">
            <a:extLst>
              <a:ext uri="{FF2B5EF4-FFF2-40B4-BE49-F238E27FC236}">
                <a16:creationId xmlns:a16="http://schemas.microsoft.com/office/drawing/2014/main" id="{5B4EE216-6835-46B9-8587-67C90D1EC9CC}"/>
              </a:ext>
            </a:extLst>
          </p:cNvPr>
          <p:cNvSpPr/>
          <p:nvPr/>
        </p:nvSpPr>
        <p:spPr>
          <a:xfrm>
            <a:off x="228600" y="228600"/>
            <a:ext cx="2286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Course Objectives</a:t>
            </a:r>
          </a:p>
        </p:txBody>
      </p:sp>
      <p:sp>
        <p:nvSpPr>
          <p:cNvPr id="20" name="object 26">
            <a:extLst>
              <a:ext uri="{FF2B5EF4-FFF2-40B4-BE49-F238E27FC236}">
                <a16:creationId xmlns:a16="http://schemas.microsoft.com/office/drawing/2014/main" id="{9C69DABB-C805-4F80-8D91-48C77D4C5018}"/>
              </a:ext>
              <a:ext uri="{C183D7F6-B498-43B3-948B-1728B52AA6E4}">
                <adec:decorative xmlns:adec="http://schemas.microsoft.com/office/drawing/2017/decorative" val="1"/>
              </a:ext>
            </a:extLst>
          </p:cNvPr>
          <p:cNvSpPr/>
          <p:nvPr/>
        </p:nvSpPr>
        <p:spPr>
          <a:xfrm>
            <a:off x="806194" y="994823"/>
            <a:ext cx="1813825" cy="1294213"/>
          </a:xfrm>
          <a:prstGeom prst="rect">
            <a:avLst/>
          </a:prstGeom>
          <a:blipFill>
            <a:blip r:embed="rId2" cstate="print"/>
            <a:stretch>
              <a:fillRect/>
            </a:stretch>
          </a:blipFill>
        </p:spPr>
        <p:txBody>
          <a:bodyPr wrap="square" lIns="0" tIns="0" rIns="0" bIns="0" rtlCol="0"/>
          <a:lstStyle/>
          <a:p>
            <a:endParaRPr/>
          </a:p>
        </p:txBody>
      </p:sp>
      <p:sp>
        <p:nvSpPr>
          <p:cNvPr id="21" name="object 27">
            <a:extLst>
              <a:ext uri="{FF2B5EF4-FFF2-40B4-BE49-F238E27FC236}">
                <a16:creationId xmlns:a16="http://schemas.microsoft.com/office/drawing/2014/main" id="{006C06DD-8F03-4470-B9DE-5DAF1C4FD91D}"/>
              </a:ext>
              <a:ext uri="{C183D7F6-B498-43B3-948B-1728B52AA6E4}">
                <adec:decorative xmlns:adec="http://schemas.microsoft.com/office/drawing/2017/decorative" val="1"/>
              </a:ext>
            </a:extLst>
          </p:cNvPr>
          <p:cNvSpPr/>
          <p:nvPr/>
        </p:nvSpPr>
        <p:spPr>
          <a:xfrm>
            <a:off x="803890" y="3154900"/>
            <a:ext cx="1818429" cy="1323562"/>
          </a:xfrm>
          <a:prstGeom prst="rect">
            <a:avLst/>
          </a:prstGeom>
          <a:blipFill>
            <a:blip r:embed="rId3" cstate="print"/>
            <a:stretch>
              <a:fillRect/>
            </a:stretch>
          </a:blipFill>
        </p:spPr>
        <p:txBody>
          <a:bodyPr wrap="square" lIns="0" tIns="0" rIns="0" bIns="0" rtlCol="0"/>
          <a:lstStyle/>
          <a:p>
            <a:endParaRPr/>
          </a:p>
        </p:txBody>
      </p:sp>
      <p:sp>
        <p:nvSpPr>
          <p:cNvPr id="22" name="object 28">
            <a:extLst>
              <a:ext uri="{FF2B5EF4-FFF2-40B4-BE49-F238E27FC236}">
                <a16:creationId xmlns:a16="http://schemas.microsoft.com/office/drawing/2014/main" id="{9C11CF87-DE3B-41C8-902A-2DCFF6CD79EC}"/>
              </a:ext>
              <a:ext uri="{C183D7F6-B498-43B3-948B-1728B52AA6E4}">
                <adec:decorative xmlns:adec="http://schemas.microsoft.com/office/drawing/2017/decorative" val="1"/>
              </a:ext>
            </a:extLst>
          </p:cNvPr>
          <p:cNvSpPr/>
          <p:nvPr/>
        </p:nvSpPr>
        <p:spPr>
          <a:xfrm>
            <a:off x="797024" y="2037046"/>
            <a:ext cx="1825295" cy="1174535"/>
          </a:xfrm>
          <a:prstGeom prst="rect">
            <a:avLst/>
          </a:prstGeom>
          <a:blipFill>
            <a:blip r:embed="rId4" cstate="print"/>
            <a:stretch>
              <a:fillRect/>
            </a:stretch>
          </a:blipFill>
        </p:spPr>
        <p:txBody>
          <a:bodyPr wrap="square" lIns="0" tIns="0" rIns="0" bIns="0" rtlCol="0"/>
          <a:lstStyle/>
          <a:p>
            <a:endParaRPr/>
          </a:p>
        </p:txBody>
      </p:sp>
      <p:sp>
        <p:nvSpPr>
          <p:cNvPr id="23" name="object 29">
            <a:extLst>
              <a:ext uri="{FF2B5EF4-FFF2-40B4-BE49-F238E27FC236}">
                <a16:creationId xmlns:a16="http://schemas.microsoft.com/office/drawing/2014/main" id="{0B4BBA52-7F2F-4D62-91D1-18C79B7E268B}"/>
              </a:ext>
              <a:ext uri="{C183D7F6-B498-43B3-948B-1728B52AA6E4}">
                <adec:decorative xmlns:adec="http://schemas.microsoft.com/office/drawing/2017/decorative" val="1"/>
              </a:ext>
            </a:extLst>
          </p:cNvPr>
          <p:cNvSpPr/>
          <p:nvPr/>
        </p:nvSpPr>
        <p:spPr>
          <a:xfrm>
            <a:off x="806194" y="4460514"/>
            <a:ext cx="1813825" cy="1212043"/>
          </a:xfrm>
          <a:prstGeom prst="rect">
            <a:avLst/>
          </a:prstGeom>
          <a:blipFill>
            <a:blip r:embed="rId5" cstate="print"/>
            <a:stretch>
              <a:fillRect/>
            </a:stretch>
          </a:blipFill>
        </p:spPr>
        <p:txBody>
          <a:bodyPr wrap="square" lIns="0" tIns="0" rIns="0" bIns="0" rtlCol="0"/>
          <a:lstStyle/>
          <a:p>
            <a:endParaRPr/>
          </a:p>
        </p:txBody>
      </p:sp>
      <p:sp>
        <p:nvSpPr>
          <p:cNvPr id="24" name="object 30">
            <a:extLst>
              <a:ext uri="{FF2B5EF4-FFF2-40B4-BE49-F238E27FC236}">
                <a16:creationId xmlns:a16="http://schemas.microsoft.com/office/drawing/2014/main" id="{F336D565-06BE-49F7-9813-072C2D7B647B}"/>
              </a:ext>
              <a:ext uri="{C183D7F6-B498-43B3-948B-1728B52AA6E4}">
                <adec:decorative xmlns:adec="http://schemas.microsoft.com/office/drawing/2017/decorative" val="1"/>
              </a:ext>
            </a:extLst>
          </p:cNvPr>
          <p:cNvSpPr/>
          <p:nvPr/>
        </p:nvSpPr>
        <p:spPr>
          <a:xfrm>
            <a:off x="820954" y="5581709"/>
            <a:ext cx="1777434" cy="1212043"/>
          </a:xfrm>
          <a:prstGeom prst="rect">
            <a:avLst/>
          </a:prstGeom>
          <a:blipFill>
            <a:blip r:embed="rId6" cstate="print"/>
            <a:stretch>
              <a:fillRect/>
            </a:stretch>
          </a:blipFill>
        </p:spPr>
        <p:txBody>
          <a:bodyPr wrap="square" lIns="0" tIns="0" rIns="0" bIns="0" rtlCol="0"/>
          <a:lstStyle/>
          <a:p>
            <a:endParaRPr/>
          </a:p>
        </p:txBody>
      </p:sp>
      <p:sp>
        <p:nvSpPr>
          <p:cNvPr id="25" name="object 31">
            <a:extLst>
              <a:ext uri="{FF2B5EF4-FFF2-40B4-BE49-F238E27FC236}">
                <a16:creationId xmlns:a16="http://schemas.microsoft.com/office/drawing/2014/main" id="{7F6D564A-DB06-4DA2-AFA5-191B75D94DB4}"/>
              </a:ext>
              <a:ext uri="{C183D7F6-B498-43B3-948B-1728B52AA6E4}">
                <adec:decorative xmlns:adec="http://schemas.microsoft.com/office/drawing/2017/decorative" val="1"/>
              </a:ext>
            </a:extLst>
          </p:cNvPr>
          <p:cNvSpPr/>
          <p:nvPr/>
        </p:nvSpPr>
        <p:spPr>
          <a:xfrm>
            <a:off x="803890" y="6748272"/>
            <a:ext cx="1777434" cy="1252728"/>
          </a:xfrm>
          <a:prstGeom prst="rect">
            <a:avLst/>
          </a:prstGeom>
          <a:blipFill>
            <a:blip r:embed="rId7" cstate="print"/>
            <a:stretch>
              <a:fillRect/>
            </a:stretch>
          </a:blipFill>
        </p:spPr>
        <p:txBody>
          <a:bodyPr wrap="square" lIns="0" tIns="0" rIns="0" bIns="0" rtlCol="0"/>
          <a:lstStyle/>
          <a:p>
            <a:endParaRPr/>
          </a:p>
        </p:txBody>
      </p:sp>
      <p:sp>
        <p:nvSpPr>
          <p:cNvPr id="14" name="object 9">
            <a:extLst>
              <a:ext uri="{FF2B5EF4-FFF2-40B4-BE49-F238E27FC236}">
                <a16:creationId xmlns:a16="http://schemas.microsoft.com/office/drawing/2014/main" id="{098BA2FF-47DA-40F6-96D5-B6575CF899D4}"/>
              </a:ext>
              <a:ext uri="{C183D7F6-B498-43B3-948B-1728B52AA6E4}">
                <adec:decorative xmlns:adec="http://schemas.microsoft.com/office/drawing/2017/decorative" val="1"/>
              </a:ext>
            </a:extLst>
          </p:cNvPr>
          <p:cNvSpPr/>
          <p:nvPr/>
        </p:nvSpPr>
        <p:spPr>
          <a:xfrm>
            <a:off x="797024" y="994823"/>
            <a:ext cx="8721110" cy="1061274"/>
          </a:xfrm>
          <a:custGeom>
            <a:avLst/>
            <a:gdLst/>
            <a:ahLst/>
            <a:cxnLst/>
            <a:rect l="l" t="t" r="r" b="b"/>
            <a:pathLst>
              <a:path w="7988934" h="749935">
                <a:moveTo>
                  <a:pt x="7913878" y="0"/>
                </a:moveTo>
                <a:lnTo>
                  <a:pt x="74980" y="0"/>
                </a:lnTo>
                <a:lnTo>
                  <a:pt x="45793" y="5885"/>
                </a:lnTo>
                <a:lnTo>
                  <a:pt x="21959" y="21939"/>
                </a:lnTo>
                <a:lnTo>
                  <a:pt x="5891" y="45755"/>
                </a:lnTo>
                <a:lnTo>
                  <a:pt x="0" y="74929"/>
                </a:lnTo>
                <a:lnTo>
                  <a:pt x="0" y="674877"/>
                </a:lnTo>
                <a:lnTo>
                  <a:pt x="5891" y="704052"/>
                </a:lnTo>
                <a:lnTo>
                  <a:pt x="21959" y="727868"/>
                </a:lnTo>
                <a:lnTo>
                  <a:pt x="45793" y="743922"/>
                </a:lnTo>
                <a:lnTo>
                  <a:pt x="74980" y="749807"/>
                </a:lnTo>
                <a:lnTo>
                  <a:pt x="7913878" y="749807"/>
                </a:lnTo>
                <a:lnTo>
                  <a:pt x="7943052" y="743922"/>
                </a:lnTo>
                <a:lnTo>
                  <a:pt x="7966868" y="727868"/>
                </a:lnTo>
                <a:lnTo>
                  <a:pt x="7982922" y="704052"/>
                </a:lnTo>
                <a:lnTo>
                  <a:pt x="7988808" y="674877"/>
                </a:lnTo>
                <a:lnTo>
                  <a:pt x="7988808" y="74929"/>
                </a:lnTo>
                <a:lnTo>
                  <a:pt x="7982922" y="45755"/>
                </a:lnTo>
                <a:lnTo>
                  <a:pt x="7966868" y="21939"/>
                </a:lnTo>
                <a:lnTo>
                  <a:pt x="7943052" y="5885"/>
                </a:lnTo>
                <a:lnTo>
                  <a:pt x="791387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26" name="object 9">
            <a:extLst>
              <a:ext uri="{FF2B5EF4-FFF2-40B4-BE49-F238E27FC236}">
                <a16:creationId xmlns:a16="http://schemas.microsoft.com/office/drawing/2014/main" id="{A33BEB18-6420-4CEB-A327-2837D4A53DE1}"/>
              </a:ext>
              <a:ext uri="{C183D7F6-B498-43B3-948B-1728B52AA6E4}">
                <adec:decorative xmlns:adec="http://schemas.microsoft.com/office/drawing/2017/decorative" val="1"/>
              </a:ext>
            </a:extLst>
          </p:cNvPr>
          <p:cNvSpPr/>
          <p:nvPr/>
        </p:nvSpPr>
        <p:spPr>
          <a:xfrm>
            <a:off x="795869" y="3162167"/>
            <a:ext cx="8721110" cy="1224912"/>
          </a:xfrm>
          <a:custGeom>
            <a:avLst/>
            <a:gdLst/>
            <a:ahLst/>
            <a:cxnLst/>
            <a:rect l="l" t="t" r="r" b="b"/>
            <a:pathLst>
              <a:path w="7988934" h="749935">
                <a:moveTo>
                  <a:pt x="7913878" y="0"/>
                </a:moveTo>
                <a:lnTo>
                  <a:pt x="74980" y="0"/>
                </a:lnTo>
                <a:lnTo>
                  <a:pt x="45793" y="5885"/>
                </a:lnTo>
                <a:lnTo>
                  <a:pt x="21959" y="21939"/>
                </a:lnTo>
                <a:lnTo>
                  <a:pt x="5891" y="45755"/>
                </a:lnTo>
                <a:lnTo>
                  <a:pt x="0" y="74929"/>
                </a:lnTo>
                <a:lnTo>
                  <a:pt x="0" y="674877"/>
                </a:lnTo>
                <a:lnTo>
                  <a:pt x="5891" y="704052"/>
                </a:lnTo>
                <a:lnTo>
                  <a:pt x="21959" y="727868"/>
                </a:lnTo>
                <a:lnTo>
                  <a:pt x="45793" y="743922"/>
                </a:lnTo>
                <a:lnTo>
                  <a:pt x="74980" y="749807"/>
                </a:lnTo>
                <a:lnTo>
                  <a:pt x="7913878" y="749807"/>
                </a:lnTo>
                <a:lnTo>
                  <a:pt x="7943052" y="743922"/>
                </a:lnTo>
                <a:lnTo>
                  <a:pt x="7966868" y="727868"/>
                </a:lnTo>
                <a:lnTo>
                  <a:pt x="7982922" y="704052"/>
                </a:lnTo>
                <a:lnTo>
                  <a:pt x="7988808" y="674877"/>
                </a:lnTo>
                <a:lnTo>
                  <a:pt x="7988808" y="74929"/>
                </a:lnTo>
                <a:lnTo>
                  <a:pt x="7982922" y="45755"/>
                </a:lnTo>
                <a:lnTo>
                  <a:pt x="7966868" y="21939"/>
                </a:lnTo>
                <a:lnTo>
                  <a:pt x="7943052" y="5885"/>
                </a:lnTo>
                <a:lnTo>
                  <a:pt x="791387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27" name="object 9">
            <a:extLst>
              <a:ext uri="{FF2B5EF4-FFF2-40B4-BE49-F238E27FC236}">
                <a16:creationId xmlns:a16="http://schemas.microsoft.com/office/drawing/2014/main" id="{8E83BDE4-129F-4069-AAE4-FCE0C529088F}"/>
              </a:ext>
              <a:ext uri="{C183D7F6-B498-43B3-948B-1728B52AA6E4}">
                <adec:decorative xmlns:adec="http://schemas.microsoft.com/office/drawing/2017/decorative" val="1"/>
              </a:ext>
            </a:extLst>
          </p:cNvPr>
          <p:cNvSpPr/>
          <p:nvPr/>
        </p:nvSpPr>
        <p:spPr>
          <a:xfrm>
            <a:off x="783837" y="5656786"/>
            <a:ext cx="8721110" cy="1061274"/>
          </a:xfrm>
          <a:custGeom>
            <a:avLst/>
            <a:gdLst/>
            <a:ahLst/>
            <a:cxnLst/>
            <a:rect l="l" t="t" r="r" b="b"/>
            <a:pathLst>
              <a:path w="7988934" h="749935">
                <a:moveTo>
                  <a:pt x="7913878" y="0"/>
                </a:moveTo>
                <a:lnTo>
                  <a:pt x="74980" y="0"/>
                </a:lnTo>
                <a:lnTo>
                  <a:pt x="45793" y="5885"/>
                </a:lnTo>
                <a:lnTo>
                  <a:pt x="21959" y="21939"/>
                </a:lnTo>
                <a:lnTo>
                  <a:pt x="5891" y="45755"/>
                </a:lnTo>
                <a:lnTo>
                  <a:pt x="0" y="74929"/>
                </a:lnTo>
                <a:lnTo>
                  <a:pt x="0" y="674877"/>
                </a:lnTo>
                <a:lnTo>
                  <a:pt x="5891" y="704052"/>
                </a:lnTo>
                <a:lnTo>
                  <a:pt x="21959" y="727868"/>
                </a:lnTo>
                <a:lnTo>
                  <a:pt x="45793" y="743922"/>
                </a:lnTo>
                <a:lnTo>
                  <a:pt x="74980" y="749807"/>
                </a:lnTo>
                <a:lnTo>
                  <a:pt x="7913878" y="749807"/>
                </a:lnTo>
                <a:lnTo>
                  <a:pt x="7943052" y="743922"/>
                </a:lnTo>
                <a:lnTo>
                  <a:pt x="7966868" y="727868"/>
                </a:lnTo>
                <a:lnTo>
                  <a:pt x="7982922" y="704052"/>
                </a:lnTo>
                <a:lnTo>
                  <a:pt x="7988808" y="674877"/>
                </a:lnTo>
                <a:lnTo>
                  <a:pt x="7988808" y="74929"/>
                </a:lnTo>
                <a:lnTo>
                  <a:pt x="7982922" y="45755"/>
                </a:lnTo>
                <a:lnTo>
                  <a:pt x="7966868" y="21939"/>
                </a:lnTo>
                <a:lnTo>
                  <a:pt x="7943052" y="5885"/>
                </a:lnTo>
                <a:lnTo>
                  <a:pt x="791387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28" name="object 9">
            <a:extLst>
              <a:ext uri="{FF2B5EF4-FFF2-40B4-BE49-F238E27FC236}">
                <a16:creationId xmlns:a16="http://schemas.microsoft.com/office/drawing/2014/main" id="{ADCB4048-E426-4C93-B284-C69274157E64}"/>
              </a:ext>
              <a:ext uri="{C183D7F6-B498-43B3-948B-1728B52AA6E4}">
                <adec:decorative xmlns:adec="http://schemas.microsoft.com/office/drawing/2017/decorative" val="1"/>
              </a:ext>
            </a:extLst>
          </p:cNvPr>
          <p:cNvSpPr/>
          <p:nvPr/>
        </p:nvSpPr>
        <p:spPr>
          <a:xfrm>
            <a:off x="806490" y="4409477"/>
            <a:ext cx="8721110" cy="1224911"/>
          </a:xfrm>
          <a:custGeom>
            <a:avLst/>
            <a:gdLst/>
            <a:ahLst/>
            <a:cxnLst/>
            <a:rect l="l" t="t" r="r" b="b"/>
            <a:pathLst>
              <a:path w="7988934" h="749935">
                <a:moveTo>
                  <a:pt x="7913878" y="0"/>
                </a:moveTo>
                <a:lnTo>
                  <a:pt x="74980" y="0"/>
                </a:lnTo>
                <a:lnTo>
                  <a:pt x="45793" y="5885"/>
                </a:lnTo>
                <a:lnTo>
                  <a:pt x="21959" y="21939"/>
                </a:lnTo>
                <a:lnTo>
                  <a:pt x="5891" y="45755"/>
                </a:lnTo>
                <a:lnTo>
                  <a:pt x="0" y="74929"/>
                </a:lnTo>
                <a:lnTo>
                  <a:pt x="0" y="674877"/>
                </a:lnTo>
                <a:lnTo>
                  <a:pt x="5891" y="704052"/>
                </a:lnTo>
                <a:lnTo>
                  <a:pt x="21959" y="727868"/>
                </a:lnTo>
                <a:lnTo>
                  <a:pt x="45793" y="743922"/>
                </a:lnTo>
                <a:lnTo>
                  <a:pt x="74980" y="749807"/>
                </a:lnTo>
                <a:lnTo>
                  <a:pt x="7913878" y="749807"/>
                </a:lnTo>
                <a:lnTo>
                  <a:pt x="7943052" y="743922"/>
                </a:lnTo>
                <a:lnTo>
                  <a:pt x="7966868" y="727868"/>
                </a:lnTo>
                <a:lnTo>
                  <a:pt x="7982922" y="704052"/>
                </a:lnTo>
                <a:lnTo>
                  <a:pt x="7988808" y="674877"/>
                </a:lnTo>
                <a:lnTo>
                  <a:pt x="7988808" y="74929"/>
                </a:lnTo>
                <a:lnTo>
                  <a:pt x="7982922" y="45755"/>
                </a:lnTo>
                <a:lnTo>
                  <a:pt x="7966868" y="21939"/>
                </a:lnTo>
                <a:lnTo>
                  <a:pt x="7943052" y="5885"/>
                </a:lnTo>
                <a:lnTo>
                  <a:pt x="791387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29" name="object 9">
            <a:extLst>
              <a:ext uri="{FF2B5EF4-FFF2-40B4-BE49-F238E27FC236}">
                <a16:creationId xmlns:a16="http://schemas.microsoft.com/office/drawing/2014/main" id="{2B4CC433-90B2-4144-AD39-051D937E1239}"/>
              </a:ext>
              <a:ext uri="{C183D7F6-B498-43B3-948B-1728B52AA6E4}">
                <adec:decorative xmlns:adec="http://schemas.microsoft.com/office/drawing/2017/decorative" val="1"/>
              </a:ext>
            </a:extLst>
          </p:cNvPr>
          <p:cNvSpPr/>
          <p:nvPr/>
        </p:nvSpPr>
        <p:spPr>
          <a:xfrm>
            <a:off x="783837" y="2078495"/>
            <a:ext cx="8721110" cy="1061274"/>
          </a:xfrm>
          <a:custGeom>
            <a:avLst/>
            <a:gdLst/>
            <a:ahLst/>
            <a:cxnLst/>
            <a:rect l="l" t="t" r="r" b="b"/>
            <a:pathLst>
              <a:path w="7988934" h="749935">
                <a:moveTo>
                  <a:pt x="7913878" y="0"/>
                </a:moveTo>
                <a:lnTo>
                  <a:pt x="74980" y="0"/>
                </a:lnTo>
                <a:lnTo>
                  <a:pt x="45793" y="5885"/>
                </a:lnTo>
                <a:lnTo>
                  <a:pt x="21959" y="21939"/>
                </a:lnTo>
                <a:lnTo>
                  <a:pt x="5891" y="45755"/>
                </a:lnTo>
                <a:lnTo>
                  <a:pt x="0" y="74929"/>
                </a:lnTo>
                <a:lnTo>
                  <a:pt x="0" y="674877"/>
                </a:lnTo>
                <a:lnTo>
                  <a:pt x="5891" y="704052"/>
                </a:lnTo>
                <a:lnTo>
                  <a:pt x="21959" y="727868"/>
                </a:lnTo>
                <a:lnTo>
                  <a:pt x="45793" y="743922"/>
                </a:lnTo>
                <a:lnTo>
                  <a:pt x="74980" y="749807"/>
                </a:lnTo>
                <a:lnTo>
                  <a:pt x="7913878" y="749807"/>
                </a:lnTo>
                <a:lnTo>
                  <a:pt x="7943052" y="743922"/>
                </a:lnTo>
                <a:lnTo>
                  <a:pt x="7966868" y="727868"/>
                </a:lnTo>
                <a:lnTo>
                  <a:pt x="7982922" y="704052"/>
                </a:lnTo>
                <a:lnTo>
                  <a:pt x="7988808" y="674877"/>
                </a:lnTo>
                <a:lnTo>
                  <a:pt x="7988808" y="74929"/>
                </a:lnTo>
                <a:lnTo>
                  <a:pt x="7982922" y="45755"/>
                </a:lnTo>
                <a:lnTo>
                  <a:pt x="7966868" y="21939"/>
                </a:lnTo>
                <a:lnTo>
                  <a:pt x="7943052" y="5885"/>
                </a:lnTo>
                <a:lnTo>
                  <a:pt x="791387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30" name="object 9">
            <a:extLst>
              <a:ext uri="{FF2B5EF4-FFF2-40B4-BE49-F238E27FC236}">
                <a16:creationId xmlns:a16="http://schemas.microsoft.com/office/drawing/2014/main" id="{AA188B16-F859-46B2-A2AB-53B619143020}"/>
              </a:ext>
              <a:ext uri="{C183D7F6-B498-43B3-948B-1728B52AA6E4}">
                <adec:decorative xmlns:adec="http://schemas.microsoft.com/office/drawing/2017/decorative" val="1"/>
              </a:ext>
            </a:extLst>
          </p:cNvPr>
          <p:cNvSpPr/>
          <p:nvPr/>
        </p:nvSpPr>
        <p:spPr>
          <a:xfrm>
            <a:off x="803890" y="6740457"/>
            <a:ext cx="8721110" cy="1251648"/>
          </a:xfrm>
          <a:custGeom>
            <a:avLst/>
            <a:gdLst/>
            <a:ahLst/>
            <a:cxnLst/>
            <a:rect l="l" t="t" r="r" b="b"/>
            <a:pathLst>
              <a:path w="7988934" h="749935">
                <a:moveTo>
                  <a:pt x="7913878" y="0"/>
                </a:moveTo>
                <a:lnTo>
                  <a:pt x="74980" y="0"/>
                </a:lnTo>
                <a:lnTo>
                  <a:pt x="45793" y="5885"/>
                </a:lnTo>
                <a:lnTo>
                  <a:pt x="21959" y="21939"/>
                </a:lnTo>
                <a:lnTo>
                  <a:pt x="5891" y="45755"/>
                </a:lnTo>
                <a:lnTo>
                  <a:pt x="0" y="74929"/>
                </a:lnTo>
                <a:lnTo>
                  <a:pt x="0" y="674877"/>
                </a:lnTo>
                <a:lnTo>
                  <a:pt x="5891" y="704052"/>
                </a:lnTo>
                <a:lnTo>
                  <a:pt x="21959" y="727868"/>
                </a:lnTo>
                <a:lnTo>
                  <a:pt x="45793" y="743922"/>
                </a:lnTo>
                <a:lnTo>
                  <a:pt x="74980" y="749807"/>
                </a:lnTo>
                <a:lnTo>
                  <a:pt x="7913878" y="749807"/>
                </a:lnTo>
                <a:lnTo>
                  <a:pt x="7943052" y="743922"/>
                </a:lnTo>
                <a:lnTo>
                  <a:pt x="7966868" y="727868"/>
                </a:lnTo>
                <a:lnTo>
                  <a:pt x="7982922" y="704052"/>
                </a:lnTo>
                <a:lnTo>
                  <a:pt x="7988808" y="674877"/>
                </a:lnTo>
                <a:lnTo>
                  <a:pt x="7988808" y="74929"/>
                </a:lnTo>
                <a:lnTo>
                  <a:pt x="7982922" y="45755"/>
                </a:lnTo>
                <a:lnTo>
                  <a:pt x="7966868" y="21939"/>
                </a:lnTo>
                <a:lnTo>
                  <a:pt x="7943052" y="5885"/>
                </a:lnTo>
                <a:lnTo>
                  <a:pt x="791387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31" name="TextBox 30">
            <a:extLst>
              <a:ext uri="{FF2B5EF4-FFF2-40B4-BE49-F238E27FC236}">
                <a16:creationId xmlns:a16="http://schemas.microsoft.com/office/drawing/2014/main" id="{637CDE4D-A59E-4AC1-8057-BDF10BE29139}"/>
              </a:ext>
            </a:extLst>
          </p:cNvPr>
          <p:cNvSpPr txBox="1"/>
          <p:nvPr/>
        </p:nvSpPr>
        <p:spPr>
          <a:xfrm>
            <a:off x="2895600" y="1274579"/>
            <a:ext cx="4648200" cy="523220"/>
          </a:xfrm>
          <a:prstGeom prst="rect">
            <a:avLst/>
          </a:prstGeom>
          <a:noFill/>
        </p:spPr>
        <p:txBody>
          <a:bodyPr wrap="square" rtlCol="0">
            <a:spAutoFit/>
          </a:bodyPr>
          <a:lstStyle/>
          <a:p>
            <a:r>
              <a:rPr lang="en-US" sz="2800" b="1" dirty="0">
                <a:latin typeface="Lub Dub Medium" panose="020B0603030403020204" pitchFamily="34" charset="0"/>
              </a:rPr>
              <a:t>About Stroke</a:t>
            </a:r>
          </a:p>
        </p:txBody>
      </p:sp>
      <p:sp>
        <p:nvSpPr>
          <p:cNvPr id="32" name="TextBox 31">
            <a:extLst>
              <a:ext uri="{FF2B5EF4-FFF2-40B4-BE49-F238E27FC236}">
                <a16:creationId xmlns:a16="http://schemas.microsoft.com/office/drawing/2014/main" id="{BD26495F-159F-46FC-986E-52069CFCBA2A}"/>
              </a:ext>
            </a:extLst>
          </p:cNvPr>
          <p:cNvSpPr txBox="1"/>
          <p:nvPr/>
        </p:nvSpPr>
        <p:spPr>
          <a:xfrm>
            <a:off x="2895599" y="2370499"/>
            <a:ext cx="6165879" cy="523220"/>
          </a:xfrm>
          <a:prstGeom prst="rect">
            <a:avLst/>
          </a:prstGeom>
          <a:noFill/>
        </p:spPr>
        <p:txBody>
          <a:bodyPr wrap="square" rtlCol="0">
            <a:spAutoFit/>
          </a:bodyPr>
          <a:lstStyle/>
          <a:p>
            <a:r>
              <a:rPr lang="en-US" sz="2800" b="1" dirty="0">
                <a:latin typeface="Lub Dub Medium" panose="020B0603030403020204" pitchFamily="34" charset="0"/>
              </a:rPr>
              <a:t>Stroke Policy Recommendations</a:t>
            </a:r>
          </a:p>
        </p:txBody>
      </p:sp>
      <p:sp>
        <p:nvSpPr>
          <p:cNvPr id="34" name="TextBox 33">
            <a:extLst>
              <a:ext uri="{FF2B5EF4-FFF2-40B4-BE49-F238E27FC236}">
                <a16:creationId xmlns:a16="http://schemas.microsoft.com/office/drawing/2014/main" id="{55A0A4AF-FD69-4BF5-8B80-23E38322B2E9}"/>
              </a:ext>
            </a:extLst>
          </p:cNvPr>
          <p:cNvSpPr txBox="1"/>
          <p:nvPr/>
        </p:nvSpPr>
        <p:spPr>
          <a:xfrm>
            <a:off x="2895599" y="3638232"/>
            <a:ext cx="7315200" cy="523220"/>
          </a:xfrm>
          <a:prstGeom prst="rect">
            <a:avLst/>
          </a:prstGeom>
          <a:noFill/>
        </p:spPr>
        <p:txBody>
          <a:bodyPr wrap="square">
            <a:spAutoFit/>
          </a:bodyPr>
          <a:lstStyle/>
          <a:p>
            <a:r>
              <a:rPr lang="en-US" sz="2800" b="1" dirty="0">
                <a:latin typeface="Lub Dub Medium" panose="020B0603030403020204" pitchFamily="34" charset="0"/>
              </a:rPr>
              <a:t>Stroke Protocols &amp; Hospital Care</a:t>
            </a:r>
          </a:p>
        </p:txBody>
      </p:sp>
      <p:sp>
        <p:nvSpPr>
          <p:cNvPr id="35" name="TextBox 34">
            <a:extLst>
              <a:ext uri="{FF2B5EF4-FFF2-40B4-BE49-F238E27FC236}">
                <a16:creationId xmlns:a16="http://schemas.microsoft.com/office/drawing/2014/main" id="{1C62FBE1-EED7-4CF0-A7AA-2C16071DE7B1}"/>
              </a:ext>
            </a:extLst>
          </p:cNvPr>
          <p:cNvSpPr txBox="1"/>
          <p:nvPr/>
        </p:nvSpPr>
        <p:spPr>
          <a:xfrm>
            <a:off x="2895599" y="4807990"/>
            <a:ext cx="7315200" cy="523220"/>
          </a:xfrm>
          <a:prstGeom prst="rect">
            <a:avLst/>
          </a:prstGeom>
          <a:noFill/>
        </p:spPr>
        <p:txBody>
          <a:bodyPr wrap="square">
            <a:spAutoFit/>
          </a:bodyPr>
          <a:lstStyle/>
          <a:p>
            <a:r>
              <a:rPr lang="en-US" sz="2800" b="1" dirty="0">
                <a:latin typeface="Lub Dub Medium" panose="020B0603030403020204" pitchFamily="34" charset="0"/>
              </a:rPr>
              <a:t>Stroke Assessment &amp; Severity Tools</a:t>
            </a:r>
          </a:p>
        </p:txBody>
      </p:sp>
      <p:sp>
        <p:nvSpPr>
          <p:cNvPr id="36" name="TextBox 35">
            <a:extLst>
              <a:ext uri="{FF2B5EF4-FFF2-40B4-BE49-F238E27FC236}">
                <a16:creationId xmlns:a16="http://schemas.microsoft.com/office/drawing/2014/main" id="{AE326D5B-4A02-43C2-B2A5-6F208C04F51E}"/>
              </a:ext>
            </a:extLst>
          </p:cNvPr>
          <p:cNvSpPr txBox="1"/>
          <p:nvPr/>
        </p:nvSpPr>
        <p:spPr>
          <a:xfrm>
            <a:off x="2895599" y="5968650"/>
            <a:ext cx="7315200" cy="523220"/>
          </a:xfrm>
          <a:prstGeom prst="rect">
            <a:avLst/>
          </a:prstGeom>
          <a:noFill/>
        </p:spPr>
        <p:txBody>
          <a:bodyPr wrap="square">
            <a:spAutoFit/>
          </a:bodyPr>
          <a:lstStyle/>
          <a:p>
            <a:r>
              <a:rPr lang="en-US" sz="2800" b="1" dirty="0">
                <a:latin typeface="Lub Dub Medium" panose="020B0603030403020204" pitchFamily="34" charset="0"/>
              </a:rPr>
              <a:t>Pre-Notification</a:t>
            </a:r>
          </a:p>
        </p:txBody>
      </p:sp>
      <p:sp>
        <p:nvSpPr>
          <p:cNvPr id="37" name="TextBox 36">
            <a:extLst>
              <a:ext uri="{FF2B5EF4-FFF2-40B4-BE49-F238E27FC236}">
                <a16:creationId xmlns:a16="http://schemas.microsoft.com/office/drawing/2014/main" id="{ACFC2A5C-7ABC-45B7-96D4-1A3A4948315B}"/>
              </a:ext>
            </a:extLst>
          </p:cNvPr>
          <p:cNvSpPr txBox="1"/>
          <p:nvPr/>
        </p:nvSpPr>
        <p:spPr>
          <a:xfrm>
            <a:off x="2895599" y="7136774"/>
            <a:ext cx="7315200" cy="523220"/>
          </a:xfrm>
          <a:prstGeom prst="rect">
            <a:avLst/>
          </a:prstGeom>
          <a:noFill/>
        </p:spPr>
        <p:txBody>
          <a:bodyPr wrap="square">
            <a:spAutoFit/>
          </a:bodyPr>
          <a:lstStyle/>
          <a:p>
            <a:r>
              <a:rPr lang="en-US" sz="2800" b="1" dirty="0">
                <a:latin typeface="Lub Dub Medium" panose="020B0603030403020204" pitchFamily="34" charset="0"/>
              </a:rPr>
              <a:t>Stroke Treatment</a:t>
            </a:r>
          </a:p>
        </p:txBody>
      </p:sp>
      <p:pic>
        <p:nvPicPr>
          <p:cNvPr id="3" name="Picture 2">
            <a:extLst>
              <a:ext uri="{FF2B5EF4-FFF2-40B4-BE49-F238E27FC236}">
                <a16:creationId xmlns:a16="http://schemas.microsoft.com/office/drawing/2014/main" id="{18293FE2-8AC7-4601-B777-3DD8E42B1E9F}"/>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462697" y="7013514"/>
            <a:ext cx="2066472" cy="1062628"/>
          </a:xfrm>
          <a:prstGeom prst="rect">
            <a:avLst/>
          </a:prstGeom>
        </p:spPr>
      </p:pic>
    </p:spTree>
    <p:extLst>
      <p:ext uri="{BB962C8B-B14F-4D97-AF65-F5344CB8AC3E}">
        <p14:creationId xmlns:p14="http://schemas.microsoft.com/office/powerpoint/2010/main" val="63076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849BE6D-40C5-BD36-4BAC-35897CC84A25}"/>
              </a:ext>
              <a:ext uri="{C183D7F6-B498-43B3-948B-1728B52AA6E4}">
                <adec:decorative xmlns:adec="http://schemas.microsoft.com/office/drawing/2017/decorative" val="1"/>
              </a:ext>
            </a:extLst>
          </p:cNvPr>
          <p:cNvSpPr txBox="1"/>
          <p:nvPr/>
        </p:nvSpPr>
        <p:spPr>
          <a:xfrm>
            <a:off x="9601200" y="4267200"/>
            <a:ext cx="4648200" cy="1292662"/>
          </a:xfrm>
          <a:prstGeom prst="rect">
            <a:avLst/>
          </a:prstGeom>
          <a:solidFill>
            <a:srgbClr val="C00000"/>
          </a:solidFill>
        </p:spPr>
        <p:txBody>
          <a:bodyPr wrap="square" lIns="182880" tIns="91440" rIns="91440" bIns="91440" rtlCol="0">
            <a:spAutoFit/>
          </a:bodyPr>
          <a:lstStyle/>
          <a:p>
            <a:endParaRPr lang="en-US" dirty="0">
              <a:solidFill>
                <a:schemeClr val="bg1"/>
              </a:solidFill>
              <a:latin typeface="Lub Dub Condensed" panose="020B0506030403020204" pitchFamily="34" charset="77"/>
            </a:endParaRPr>
          </a:p>
          <a:p>
            <a:endParaRPr lang="en-US" dirty="0">
              <a:solidFill>
                <a:schemeClr val="bg1"/>
              </a:solidFill>
              <a:latin typeface="Lub Dub Condensed" panose="020B0506030403020204" pitchFamily="34" charset="77"/>
            </a:endParaRPr>
          </a:p>
          <a:p>
            <a:endParaRPr lang="en-US" dirty="0">
              <a:solidFill>
                <a:schemeClr val="bg1"/>
              </a:solidFill>
              <a:latin typeface="Lub Dub Condensed" panose="020B0506030403020204" pitchFamily="34" charset="77"/>
            </a:endParaRPr>
          </a:p>
          <a:p>
            <a:endParaRPr lang="en-US" dirty="0">
              <a:solidFill>
                <a:schemeClr val="bg1"/>
              </a:solidFill>
              <a:latin typeface="Lub Dub Condensed" panose="020B0506030403020204" pitchFamily="34" charset="77"/>
            </a:endParaRPr>
          </a:p>
        </p:txBody>
      </p:sp>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Hospital Levels of Care</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5" y="1447800"/>
            <a:ext cx="8755925" cy="5280090"/>
          </a:xfrm>
        </p:spPr>
        <p:txBody>
          <a:bodyPr/>
          <a:lstStyle/>
          <a:p>
            <a:pPr marL="12700" fontAlgn="auto">
              <a:spcBef>
                <a:spcPts val="0"/>
              </a:spcBef>
              <a:spcAft>
                <a:spcPts val="0"/>
              </a:spcAft>
              <a:defRPr/>
            </a:pPr>
            <a:r>
              <a:rPr lang="en-US" sz="2400" b="1" dirty="0"/>
              <a:t>Thrombectomy-capable Stroke Center (TSC)</a:t>
            </a:r>
          </a:p>
          <a:p>
            <a:pPr marL="457200" indent="-287338" fontAlgn="auto">
              <a:lnSpc>
                <a:spcPts val="2400"/>
              </a:lnSpc>
              <a:spcBef>
                <a:spcPts val="1000"/>
              </a:spcBef>
              <a:spcAft>
                <a:spcPts val="0"/>
              </a:spcAft>
              <a:buFont typeface="Arial" panose="020B0604020202020204" pitchFamily="34" charset="0"/>
              <a:buChar char="•"/>
              <a:defRPr/>
            </a:pPr>
            <a:r>
              <a:rPr lang="en-US" sz="2200" dirty="0"/>
              <a:t>Meet all criteria of a PSC, including administering </a:t>
            </a:r>
            <a:br>
              <a:rPr lang="en-US" sz="2200" dirty="0"/>
            </a:br>
            <a:r>
              <a:rPr lang="en-US" sz="2200" dirty="0"/>
              <a:t>IV thrombolysis if appropriate</a:t>
            </a:r>
          </a:p>
          <a:p>
            <a:pPr marL="457200" indent="-287338" fontAlgn="auto">
              <a:lnSpc>
                <a:spcPts val="2400"/>
              </a:lnSpc>
              <a:spcBef>
                <a:spcPts val="1000"/>
              </a:spcBef>
              <a:spcAft>
                <a:spcPts val="0"/>
              </a:spcAft>
              <a:buFont typeface="Arial" panose="020B0604020202020204" pitchFamily="34" charset="0"/>
              <a:buChar char="•"/>
              <a:defRPr/>
            </a:pPr>
            <a:r>
              <a:rPr lang="en-US" sz="2200" dirty="0"/>
              <a:t>Also provide mechanical thrombectomy (MT) for stroke patients with large vessel occlusion (LVO)</a:t>
            </a:r>
          </a:p>
          <a:p>
            <a:pPr marL="12700" fontAlgn="auto">
              <a:spcBef>
                <a:spcPts val="0"/>
              </a:spcBef>
              <a:spcAft>
                <a:spcPts val="0"/>
              </a:spcAft>
              <a:defRPr/>
            </a:pPr>
            <a:endParaRPr lang="en-US" sz="2400" b="1" dirty="0"/>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Comprehensive </a:t>
            </a:r>
            <a:r>
              <a:rPr kumimoji="0" lang="en-US" sz="2400" b="1" i="0" u="none" strike="noStrike" kern="1200" cap="none" spc="-15" normalizeH="0" baseline="0" noProof="0" dirty="0">
                <a:ln>
                  <a:noFill/>
                </a:ln>
                <a:solidFill>
                  <a:prstClr val="black"/>
                </a:solidFill>
                <a:effectLst/>
                <a:uLnTx/>
                <a:uFillTx/>
                <a:latin typeface="Lub Dub Medium" panose="020B0603030403020204" pitchFamily="34" charset="0"/>
                <a:cs typeface="Calibri"/>
              </a:rPr>
              <a:t>Stroke </a:t>
            </a:r>
            <a:r>
              <a:rPr kumimoji="0" lang="en-US" sz="2400" b="1" i="0" u="none" strike="noStrike" kern="1200" cap="none" spc="-10" normalizeH="0" baseline="0" noProof="0" dirty="0">
                <a:ln>
                  <a:noFill/>
                </a:ln>
                <a:solidFill>
                  <a:prstClr val="black"/>
                </a:solidFill>
                <a:effectLst/>
                <a:uLnTx/>
                <a:uFillTx/>
                <a:latin typeface="Lub Dub Medium" panose="020B0603030403020204" pitchFamily="34" charset="0"/>
                <a:cs typeface="Calibri"/>
              </a:rPr>
              <a:t>Center</a:t>
            </a:r>
            <a:r>
              <a:rPr kumimoji="0" lang="en-US" sz="2400" b="1" i="0" u="none" strike="noStrike" kern="1200" cap="none" spc="10" normalizeH="0" baseline="0" noProof="0" dirty="0">
                <a:ln>
                  <a:noFill/>
                </a:ln>
                <a:solidFill>
                  <a:prstClr val="black"/>
                </a:solidFill>
                <a:effectLst/>
                <a:uLnTx/>
                <a:uFillTx/>
                <a:latin typeface="Lub Dub Medium" panose="020B0603030403020204" pitchFamily="34" charset="0"/>
                <a:cs typeface="Calibri"/>
              </a:rPr>
              <a:t> </a:t>
            </a:r>
            <a:r>
              <a:rPr kumimoji="0" lang="en-US" sz="24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(CSC)</a:t>
            </a:r>
            <a:endParaRPr kumimoji="0" lang="en-US" sz="24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457200" marR="5080" lvl="0" indent="-286385"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20" normalizeH="0" baseline="0" noProof="0" dirty="0">
                <a:ln>
                  <a:noFill/>
                </a:ln>
                <a:solidFill>
                  <a:prstClr val="black"/>
                </a:solidFill>
                <a:effectLst/>
                <a:uLnTx/>
                <a:uFillTx/>
                <a:latin typeface="Lub Dub Medium" panose="020B0603030403020204" pitchFamily="34" charset="0"/>
                <a:cs typeface="Calibri"/>
              </a:rPr>
              <a:t>Have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capability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to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support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all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needed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levels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of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care to all types of </a:t>
            </a:r>
            <a:r>
              <a:rPr kumimoji="0" lang="en-US" sz="2200" b="0" i="0" u="none" strike="noStrike" kern="1200" cap="none" spc="-25" normalizeH="0" baseline="0" noProof="0" dirty="0">
                <a:ln>
                  <a:noFill/>
                </a:ln>
                <a:solidFill>
                  <a:prstClr val="black"/>
                </a:solidFill>
                <a:effectLst/>
                <a:uLnTx/>
                <a:uFillTx/>
                <a:latin typeface="Lub Dub Medium" panose="020B0603030403020204" pitchFamily="34" charset="0"/>
                <a:cs typeface="Calibri"/>
              </a:rPr>
              <a:t>stroke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patients,</a:t>
            </a:r>
            <a:r>
              <a:rPr kumimoji="0" lang="en-US" sz="2200" b="0" i="0" u="none" strike="noStrike" kern="1200" cap="none" spc="110"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including hemorrhagic stroke:</a:t>
            </a:r>
          </a:p>
          <a:p>
            <a:pPr marL="795528" lvl="1" indent="-283464" algn="l">
              <a:spcBef>
                <a:spcPts val="1000"/>
              </a:spcBef>
              <a:buFont typeface="Courier New" panose="02070309020205020404" pitchFamily="49" charset="0"/>
              <a:buChar char="o"/>
              <a:tabLst>
                <a:tab pos="5826125" algn="l"/>
              </a:tabLst>
            </a:pPr>
            <a:r>
              <a:rPr lang="en-US" sz="2000" b="0" i="0" u="none" strike="noStrike" baseline="0" dirty="0">
                <a:latin typeface="Lub Dub Medium" panose="020B0603030403020204" pitchFamily="34" charset="0"/>
              </a:rPr>
              <a:t>Provide IV thrombolysis and/or MT for ischemic stroke </a:t>
            </a:r>
            <a:br>
              <a:rPr lang="en-US" sz="2000" b="0" i="0" u="none" strike="noStrike" baseline="0" dirty="0">
                <a:latin typeface="Lub Dub Medium" panose="020B0603030403020204" pitchFamily="34" charset="0"/>
              </a:rPr>
            </a:br>
            <a:r>
              <a:rPr lang="en-US" sz="2000" b="0" i="0" u="none" strike="noStrike" baseline="0" dirty="0">
                <a:latin typeface="Lub Dub Medium" panose="020B0603030403020204" pitchFamily="34" charset="0"/>
              </a:rPr>
              <a:t>patients when appropriate</a:t>
            </a:r>
          </a:p>
          <a:p>
            <a:pPr marL="795528" lvl="1" indent="-283464" algn="l">
              <a:spcBef>
                <a:spcPts val="1000"/>
              </a:spcBef>
              <a:buFont typeface="Courier New" panose="02070309020205020404" pitchFamily="49" charset="0"/>
              <a:buChar char="o"/>
              <a:tabLst>
                <a:tab pos="5826125" algn="l"/>
              </a:tabLst>
            </a:pPr>
            <a:r>
              <a:rPr lang="en-US" sz="2000" b="0" i="0" u="none" strike="noStrike" baseline="0" dirty="0">
                <a:latin typeface="Lub Dub Medium" panose="020B0603030403020204" pitchFamily="34" charset="0"/>
              </a:rPr>
              <a:t>Full complement of stroke neurology, critical care, &amp; neurosurgical personnel &amp; infrastructure</a:t>
            </a:r>
            <a:endPar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endParaRPr>
          </a:p>
          <a:p>
            <a:pPr marL="795528" marR="0" lvl="1" indent="-283464"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tab pos="1213485" algn="l"/>
                <a:tab pos="1214120" algn="l"/>
              </a:tabLst>
              <a:defRPr/>
            </a:pP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Special</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interventions</a:t>
            </a: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795528" marR="0" lvl="1" indent="-283464" algn="l" defTabSz="914400" rtl="0" eaLnBrk="1" fontAlgn="auto" latinLnBrk="0" hangingPunct="1">
              <a:lnSpc>
                <a:spcPct val="100000"/>
              </a:lnSpc>
              <a:spcBef>
                <a:spcPts val="1000"/>
              </a:spcBef>
              <a:spcAft>
                <a:spcPts val="0"/>
              </a:spcAft>
              <a:buClrTx/>
              <a:buSzTx/>
              <a:buFont typeface="Courier New" panose="02070309020205020404" pitchFamily="49" charset="0"/>
              <a:buChar char="o"/>
              <a:tabLst>
                <a:tab pos="1213485" algn="l"/>
                <a:tab pos="1214120" algn="l"/>
              </a:tabLst>
              <a:defRPr/>
            </a:pP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Highly technical</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 procedures</a:t>
            </a:r>
            <a:endParaRPr lang="en-US" dirty="0"/>
          </a:p>
        </p:txBody>
      </p:sp>
      <p:graphicFrame>
        <p:nvGraphicFramePr>
          <p:cNvPr id="11" name="Table 5">
            <a:extLst>
              <a:ext uri="{FF2B5EF4-FFF2-40B4-BE49-F238E27FC236}">
                <a16:creationId xmlns:a16="http://schemas.microsoft.com/office/drawing/2014/main" id="{AC31D4E2-3CD8-034E-908C-0C092955FBB6}"/>
              </a:ext>
            </a:extLst>
          </p:cNvPr>
          <p:cNvGraphicFramePr>
            <a:graphicFrameLocks noGrp="1"/>
          </p:cNvGraphicFramePr>
          <p:nvPr>
            <p:extLst>
              <p:ext uri="{D42A27DB-BD31-4B8C-83A1-F6EECF244321}">
                <p14:modId xmlns:p14="http://schemas.microsoft.com/office/powerpoint/2010/main" val="2181787081"/>
              </p:ext>
            </p:extLst>
          </p:nvPr>
        </p:nvGraphicFramePr>
        <p:xfrm>
          <a:off x="9601200" y="2438400"/>
          <a:ext cx="4648200" cy="1483360"/>
        </p:xfrm>
        <a:graphic>
          <a:graphicData uri="http://schemas.openxmlformats.org/drawingml/2006/table">
            <a:tbl>
              <a:tblPr>
                <a:tableStyleId>{18603FDC-E32A-4AB5-989C-0864C3EAD2B8}</a:tableStyleId>
              </a:tblPr>
              <a:tblGrid>
                <a:gridCol w="728142">
                  <a:extLst>
                    <a:ext uri="{9D8B030D-6E8A-4147-A177-3AD203B41FA5}">
                      <a16:colId xmlns:a16="http://schemas.microsoft.com/office/drawing/2014/main" val="2824656333"/>
                    </a:ext>
                  </a:extLst>
                </a:gridCol>
                <a:gridCol w="3920058">
                  <a:extLst>
                    <a:ext uri="{9D8B030D-6E8A-4147-A177-3AD203B41FA5}">
                      <a16:colId xmlns:a16="http://schemas.microsoft.com/office/drawing/2014/main" val="1705924398"/>
                    </a:ext>
                  </a:extLst>
                </a:gridCol>
              </a:tblGrid>
              <a:tr h="370840">
                <a:tc>
                  <a:txBody>
                    <a:bodyPr/>
                    <a:lstStyle/>
                    <a:p>
                      <a:r>
                        <a:rPr lang="en-US" sz="1800" b="1" i="0" dirty="0">
                          <a:latin typeface="Lub Dub Condensed" panose="020B0506030403020204" pitchFamily="34" charset="77"/>
                        </a:rPr>
                        <a:t>ASRH</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dirty="0">
                          <a:solidFill>
                            <a:schemeClr val="bg1"/>
                          </a:solidFill>
                          <a:effectLst/>
                          <a:latin typeface="Lub Dub Condensed" panose="020B0506030403020204" pitchFamily="34" charset="77"/>
                        </a:rPr>
                        <a:t>Acute Stroke Ready Hospital</a:t>
                      </a:r>
                      <a:endParaRPr lang="en-US" sz="1800" b="0" i="0" dirty="0">
                        <a:solidFill>
                          <a:schemeClr val="bg1"/>
                        </a:solidFill>
                        <a:effectLst/>
                        <a:latin typeface="Lub Dub Condensed" panose="020B0506030403020204" pitchFamily="34" charset="77"/>
                        <a:ea typeface="+mn-ea"/>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2341488"/>
                  </a:ext>
                </a:extLst>
              </a:tr>
              <a:tr h="370840">
                <a:tc>
                  <a:txBody>
                    <a:bodyPr/>
                    <a:lstStyle/>
                    <a:p>
                      <a:r>
                        <a:rPr lang="en-US" sz="1800" b="1" i="0" dirty="0">
                          <a:latin typeface="Lub Dub Condensed" panose="020B0506030403020204" pitchFamily="34" charset="77"/>
                        </a:rPr>
                        <a:t>PSC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dirty="0">
                          <a:latin typeface="Lub Dub Condensed" panose="020B0506030403020204" pitchFamily="34" charset="77"/>
                        </a:rPr>
                        <a:t>Primary Stroke Center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2429579"/>
                  </a:ext>
                </a:extLst>
              </a:tr>
              <a:tr h="370840">
                <a:tc>
                  <a:txBody>
                    <a:bodyPr/>
                    <a:lstStyle/>
                    <a:p>
                      <a:r>
                        <a:rPr lang="en-US" sz="1800" b="1" i="0" dirty="0">
                          <a:latin typeface="Lub Dub Condensed" panose="020B0506030403020204" pitchFamily="34" charset="77"/>
                        </a:rPr>
                        <a:t>CSC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dirty="0">
                          <a:latin typeface="Lub Dub Condensed" panose="020B0506030403020204" pitchFamily="34" charset="77"/>
                        </a:rPr>
                        <a:t>Comprehensive Stroke Center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9155298"/>
                  </a:ext>
                </a:extLst>
              </a:tr>
              <a:tr h="370840">
                <a:tc>
                  <a:txBody>
                    <a:bodyPr/>
                    <a:lstStyle/>
                    <a:p>
                      <a:r>
                        <a:rPr lang="en-US" sz="1800" b="1" i="0" dirty="0">
                          <a:latin typeface="Lub Dub Condensed" panose="020B0506030403020204" pitchFamily="34" charset="77"/>
                        </a:rPr>
                        <a:t>TSC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i="0" dirty="0">
                          <a:latin typeface="Lub Dub Condensed" panose="020B0506030403020204" pitchFamily="34" charset="77"/>
                        </a:rPr>
                        <a:t>Thrombectomy-Capable Stroke Center</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9207652"/>
                  </a:ext>
                </a:extLst>
              </a:tr>
            </a:tbl>
          </a:graphicData>
        </a:graphic>
      </p:graphicFrame>
      <p:sp>
        <p:nvSpPr>
          <p:cNvPr id="10" name="TextBox 9">
            <a:extLst>
              <a:ext uri="{FF2B5EF4-FFF2-40B4-BE49-F238E27FC236}">
                <a16:creationId xmlns:a16="http://schemas.microsoft.com/office/drawing/2014/main" id="{A220C989-3BD2-F7FC-AA7F-F0955B8753C1}"/>
              </a:ext>
            </a:extLst>
          </p:cNvPr>
          <p:cNvSpPr txBox="1"/>
          <p:nvPr/>
        </p:nvSpPr>
        <p:spPr>
          <a:xfrm>
            <a:off x="9601200" y="4267200"/>
            <a:ext cx="4648200" cy="1292662"/>
          </a:xfrm>
          <a:prstGeom prst="rect">
            <a:avLst/>
          </a:prstGeom>
          <a:noFill/>
        </p:spPr>
        <p:txBody>
          <a:bodyPr wrap="square" lIns="182880" tIns="91440" rIns="91440" bIns="91440" rtlCol="0">
            <a:spAutoFit/>
          </a:bodyPr>
          <a:lstStyle/>
          <a:p>
            <a:r>
              <a:rPr lang="en-US" dirty="0">
                <a:solidFill>
                  <a:schemeClr val="bg1"/>
                </a:solidFill>
                <a:latin typeface="Lub Dub Condensed" panose="020B0506030403020204" pitchFamily="34" charset="77"/>
              </a:rPr>
              <a:t>To find certified stroke centers in your area, check out the American Heart Association map here: </a:t>
            </a:r>
            <a:r>
              <a:rPr lang="en-US" dirty="0">
                <a:solidFill>
                  <a:schemeClr val="bg1"/>
                </a:solidFill>
                <a:latin typeface="Lub Dub Condensed" panose="020B0506030403020204" pitchFamily="34" charset="77"/>
                <a:hlinkClick r:id="rId2">
                  <a:extLst>
                    <a:ext uri="{A12FA001-AC4F-418D-AE19-62706E023703}">
                      <ahyp:hlinkClr xmlns:ahyp="http://schemas.microsoft.com/office/drawing/2018/hyperlinkcolor" val="tx"/>
                    </a:ext>
                  </a:extLst>
                </a:hlinkClick>
              </a:rPr>
              <a:t>heart.org/</a:t>
            </a:r>
            <a:r>
              <a:rPr lang="en-US" dirty="0" err="1">
                <a:solidFill>
                  <a:schemeClr val="bg1"/>
                </a:solidFill>
                <a:latin typeface="Lub Dub Condensed" panose="020B0506030403020204" pitchFamily="34" charset="77"/>
                <a:hlinkClick r:id="rId2">
                  <a:extLst>
                    <a:ext uri="{A12FA001-AC4F-418D-AE19-62706E023703}">
                      <ahyp:hlinkClr xmlns:ahyp="http://schemas.microsoft.com/office/drawing/2018/hyperlinkcolor" val="tx"/>
                    </a:ext>
                  </a:extLst>
                </a:hlinkClick>
              </a:rPr>
              <a:t>en</a:t>
            </a:r>
            <a:r>
              <a:rPr lang="en-US" dirty="0">
                <a:solidFill>
                  <a:schemeClr val="bg1"/>
                </a:solidFill>
                <a:latin typeface="Lub Dub Condensed" panose="020B0506030403020204" pitchFamily="34" charset="77"/>
                <a:hlinkClick r:id="rId2">
                  <a:extLst>
                    <a:ext uri="{A12FA001-AC4F-418D-AE19-62706E023703}">
                      <ahyp:hlinkClr xmlns:ahyp="http://schemas.microsoft.com/office/drawing/2018/hyperlinkcolor" val="tx"/>
                    </a:ext>
                  </a:extLst>
                </a:hlinkClick>
              </a:rPr>
              <a:t>/professional/quality-improvement/hospital-maps</a:t>
            </a:r>
            <a:endParaRPr lang="en-US" dirty="0">
              <a:solidFill>
                <a:schemeClr val="bg1"/>
              </a:solidFill>
              <a:latin typeface="Lub Dub Condensed" panose="020B0506030403020204" pitchFamily="34" charset="77"/>
            </a:endParaRPr>
          </a:p>
        </p:txBody>
      </p:sp>
      <p:sp>
        <p:nvSpPr>
          <p:cNvPr id="8" name="TextBox 7">
            <a:extLst>
              <a:ext uri="{FF2B5EF4-FFF2-40B4-BE49-F238E27FC236}">
                <a16:creationId xmlns:a16="http://schemas.microsoft.com/office/drawing/2014/main" id="{13BCA1F7-7263-41E5-ADA0-0CF67552A682}"/>
              </a:ext>
            </a:extLst>
          </p:cNvPr>
          <p:cNvSpPr txBox="1"/>
          <p:nvPr/>
        </p:nvSpPr>
        <p:spPr>
          <a:xfrm>
            <a:off x="457200" y="7678808"/>
            <a:ext cx="11429998" cy="276999"/>
          </a:xfrm>
          <a:prstGeom prst="rect">
            <a:avLst/>
          </a:prstGeom>
          <a:noFill/>
        </p:spPr>
        <p:txBody>
          <a:bodyPr wrap="square">
            <a:spAutoFit/>
          </a:bodyPr>
          <a:lstStyle/>
          <a:p>
            <a:r>
              <a:rPr lang="fr-FR" sz="1200" dirty="0">
                <a:latin typeface="Lub Dub Medium" panose="020B0603030403020204" pitchFamily="34" charset="0"/>
                <a:cs typeface="Arial"/>
              </a:rPr>
              <a:t>Jauch EC, et al. </a:t>
            </a:r>
            <a:r>
              <a:rPr lang="fr-FR" sz="1200" dirty="0" err="1">
                <a:latin typeface="Lub Dub Medium" panose="020B0603030403020204" pitchFamily="34" charset="0"/>
                <a:cs typeface="Arial"/>
              </a:rPr>
              <a:t>Recommendations</a:t>
            </a:r>
            <a:r>
              <a:rPr lang="fr-FR" sz="1200" dirty="0">
                <a:latin typeface="Lub Dub Medium" panose="020B0603030403020204" pitchFamily="34" charset="0"/>
                <a:cs typeface="Arial"/>
              </a:rPr>
              <a:t> for </a:t>
            </a:r>
            <a:r>
              <a:rPr lang="fr-FR" sz="1200" dirty="0" err="1">
                <a:latin typeface="Lub Dub Medium" panose="020B0603030403020204" pitchFamily="34" charset="0"/>
                <a:cs typeface="Arial"/>
              </a:rPr>
              <a:t>Regional</a:t>
            </a:r>
            <a:r>
              <a:rPr lang="fr-FR" sz="1200" dirty="0">
                <a:latin typeface="Lub Dub Medium" panose="020B0603030403020204" pitchFamily="34" charset="0"/>
                <a:cs typeface="Arial"/>
              </a:rPr>
              <a:t> Stroke Destination Plans in Rural, </a:t>
            </a:r>
            <a:r>
              <a:rPr lang="fr-FR" sz="1200" dirty="0" err="1">
                <a:latin typeface="Lub Dub Medium" panose="020B0603030403020204" pitchFamily="34" charset="0"/>
                <a:cs typeface="Arial"/>
              </a:rPr>
              <a:t>Suburban</a:t>
            </a:r>
            <a:r>
              <a:rPr lang="fr-FR" sz="1200" dirty="0">
                <a:latin typeface="Lub Dub Medium" panose="020B0603030403020204" pitchFamily="34" charset="0"/>
                <a:cs typeface="Arial"/>
              </a:rPr>
              <a:t>, and Urban </a:t>
            </a:r>
            <a:r>
              <a:rPr lang="fr-FR" sz="1200" dirty="0" err="1">
                <a:latin typeface="Lub Dub Medium" panose="020B0603030403020204" pitchFamily="34" charset="0"/>
                <a:cs typeface="Arial"/>
              </a:rPr>
              <a:t>Communities</a:t>
            </a:r>
            <a:r>
              <a:rPr lang="fr-FR" sz="1200" dirty="0">
                <a:latin typeface="Lub Dub Medium" panose="020B0603030403020204" pitchFamily="34" charset="0"/>
                <a:cs typeface="Arial"/>
              </a:rPr>
              <a:t>. (2021) </a:t>
            </a:r>
            <a:r>
              <a:rPr lang="fr-FR" sz="1200" i="1" dirty="0">
                <a:latin typeface="Lub Dub Medium" panose="020B0603030403020204" pitchFamily="34" charset="0"/>
                <a:cs typeface="Arial"/>
              </a:rPr>
              <a:t>Stroke</a:t>
            </a:r>
          </a:p>
        </p:txBody>
      </p:sp>
    </p:spTree>
    <p:extLst>
      <p:ext uri="{BB962C8B-B14F-4D97-AF65-F5344CB8AC3E}">
        <p14:creationId xmlns:p14="http://schemas.microsoft.com/office/powerpoint/2010/main" val="1591196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734814"/>
            <a:ext cx="12923520" cy="838881"/>
          </a:xfrm>
        </p:spPr>
        <p:txBody>
          <a:bodyPr/>
          <a:lstStyle/>
          <a:p>
            <a:r>
              <a:rPr lang="en-US" dirty="0"/>
              <a:t>Levels &amp; Capabilities of Hospital </a:t>
            </a:r>
            <a:br>
              <a:rPr lang="en-US" dirty="0"/>
            </a:br>
            <a:r>
              <a:rPr lang="en-US" dirty="0"/>
              <a:t>Stroke Certifications</a:t>
            </a:r>
          </a:p>
        </p:txBody>
      </p:sp>
      <p:sp>
        <p:nvSpPr>
          <p:cNvPr id="2" name="Rectangle 1">
            <a:extLst>
              <a:ext uri="{FF2B5EF4-FFF2-40B4-BE49-F238E27FC236}">
                <a16:creationId xmlns:a16="http://schemas.microsoft.com/office/drawing/2014/main" id="{5D1396E0-ED45-7E49-71F1-2049AD19E124}"/>
              </a:ext>
              <a:ext uri="{C183D7F6-B498-43B3-948B-1728B52AA6E4}">
                <adec:decorative xmlns:adec="http://schemas.microsoft.com/office/drawing/2017/decorative" val="1"/>
              </a:ext>
            </a:extLst>
          </p:cNvPr>
          <p:cNvSpPr/>
          <p:nvPr/>
        </p:nvSpPr>
        <p:spPr>
          <a:xfrm>
            <a:off x="11887200" y="6553200"/>
            <a:ext cx="27432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506F030B-F70B-40C3-96E2-BE49FBEEDD37}"/>
              </a:ext>
            </a:extLst>
          </p:cNvPr>
          <p:cNvGraphicFramePr>
            <a:graphicFrameLocks noGrp="1"/>
          </p:cNvGraphicFramePr>
          <p:nvPr>
            <p:extLst>
              <p:ext uri="{D42A27DB-BD31-4B8C-83A1-F6EECF244321}">
                <p14:modId xmlns:p14="http://schemas.microsoft.com/office/powerpoint/2010/main" val="3611973647"/>
              </p:ext>
            </p:extLst>
          </p:nvPr>
        </p:nvGraphicFramePr>
        <p:xfrm>
          <a:off x="1051562" y="1625907"/>
          <a:ext cx="11734796" cy="5547332"/>
        </p:xfrm>
        <a:graphic>
          <a:graphicData uri="http://schemas.openxmlformats.org/drawingml/2006/table">
            <a:tbl>
              <a:tblPr firstRow="1" firstCol="1" bandRow="1"/>
              <a:tblGrid>
                <a:gridCol w="4928592">
                  <a:extLst>
                    <a:ext uri="{9D8B030D-6E8A-4147-A177-3AD203B41FA5}">
                      <a16:colId xmlns:a16="http://schemas.microsoft.com/office/drawing/2014/main" val="803436174"/>
                    </a:ext>
                  </a:extLst>
                </a:gridCol>
                <a:gridCol w="1700943">
                  <a:extLst>
                    <a:ext uri="{9D8B030D-6E8A-4147-A177-3AD203B41FA5}">
                      <a16:colId xmlns:a16="http://schemas.microsoft.com/office/drawing/2014/main" val="203991576"/>
                    </a:ext>
                  </a:extLst>
                </a:gridCol>
                <a:gridCol w="1702159">
                  <a:extLst>
                    <a:ext uri="{9D8B030D-6E8A-4147-A177-3AD203B41FA5}">
                      <a16:colId xmlns:a16="http://schemas.microsoft.com/office/drawing/2014/main" val="1913866543"/>
                    </a:ext>
                  </a:extLst>
                </a:gridCol>
                <a:gridCol w="1700943">
                  <a:extLst>
                    <a:ext uri="{9D8B030D-6E8A-4147-A177-3AD203B41FA5}">
                      <a16:colId xmlns:a16="http://schemas.microsoft.com/office/drawing/2014/main" val="1538238436"/>
                    </a:ext>
                  </a:extLst>
                </a:gridCol>
                <a:gridCol w="1702159">
                  <a:extLst>
                    <a:ext uri="{9D8B030D-6E8A-4147-A177-3AD203B41FA5}">
                      <a16:colId xmlns:a16="http://schemas.microsoft.com/office/drawing/2014/main" val="4015830256"/>
                    </a:ext>
                  </a:extLst>
                </a:gridCol>
              </a:tblGrid>
              <a:tr h="194215">
                <a:tc>
                  <a:txBody>
                    <a:bodyPr/>
                    <a:lstStyle/>
                    <a:p>
                      <a:pPr marL="0" marR="0" hangingPunct="0">
                        <a:lnSpc>
                          <a:spcPct val="150000"/>
                        </a:lnSpc>
                        <a:spcBef>
                          <a:spcPts val="0"/>
                        </a:spcBef>
                        <a:spcAft>
                          <a:spcPts val="0"/>
                        </a:spcAft>
                        <a:tabLst>
                          <a:tab pos="2743200" algn="ctr"/>
                          <a:tab pos="5486400" algn="r"/>
                        </a:tabLst>
                      </a:pPr>
                      <a:r>
                        <a:rPr lang="en-US" sz="1600" b="1" dirty="0">
                          <a:effectLst/>
                          <a:latin typeface="Lub Dub Condensed" panose="020B0506030403020204" pitchFamily="34" charset="0"/>
                          <a:ea typeface="Times New Roman" panose="02020603050405020304" pitchFamily="18" charset="0"/>
                          <a:cs typeface="Arial" panose="020B0604020202020204" pitchFamily="34" charset="0"/>
                        </a:rPr>
                        <a:t>Characteristics</a:t>
                      </a:r>
                      <a:endParaRPr lang="en-US" sz="16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hangingPunct="0">
                        <a:lnSpc>
                          <a:spcPct val="150000"/>
                        </a:lnSpc>
                        <a:spcBef>
                          <a:spcPts val="0"/>
                        </a:spcBef>
                        <a:spcAft>
                          <a:spcPts val="0"/>
                        </a:spcAft>
                        <a:tabLst>
                          <a:tab pos="2743200" algn="ctr"/>
                          <a:tab pos="5486400" algn="r"/>
                        </a:tabLst>
                      </a:pPr>
                      <a:r>
                        <a:rPr lang="en-US" sz="1600" b="1">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ASRH</a:t>
                      </a:r>
                      <a:endParaRPr lang="en-US" sz="1600">
                        <a:effectLst/>
                        <a:latin typeface="Lub Dub Condensed" panose="020B0506030403020204" pitchFamily="34" charset="0"/>
                        <a:ea typeface="Times New Roman" panose="02020603050405020304" pitchFamily="18" charset="0"/>
                        <a:cs typeface="Arial" panose="020B0604020202020204" pitchFamily="34" charset="0"/>
                      </a:endParaRP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hangingPunct="0">
                        <a:lnSpc>
                          <a:spcPct val="150000"/>
                        </a:lnSpc>
                        <a:spcBef>
                          <a:spcPts val="0"/>
                        </a:spcBef>
                        <a:spcAft>
                          <a:spcPts val="0"/>
                        </a:spcAft>
                        <a:tabLst>
                          <a:tab pos="2743200" algn="ctr"/>
                          <a:tab pos="5486400" algn="r"/>
                        </a:tabLst>
                      </a:pPr>
                      <a:r>
                        <a:rPr lang="en-US" sz="1600" b="1">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PSC</a:t>
                      </a:r>
                      <a:endParaRPr lang="en-US" sz="1600">
                        <a:effectLst/>
                        <a:latin typeface="Lub Dub Condensed" panose="020B0506030403020204" pitchFamily="34" charset="0"/>
                        <a:ea typeface="Times New Roman" panose="02020603050405020304" pitchFamily="18" charset="0"/>
                        <a:cs typeface="Arial" panose="020B0604020202020204" pitchFamily="34" charset="0"/>
                      </a:endParaRP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hangingPunct="0">
                        <a:lnSpc>
                          <a:spcPct val="150000"/>
                        </a:lnSpc>
                        <a:spcBef>
                          <a:spcPts val="0"/>
                        </a:spcBef>
                        <a:spcAft>
                          <a:spcPts val="0"/>
                        </a:spcAft>
                        <a:tabLst>
                          <a:tab pos="2743200" algn="ctr"/>
                          <a:tab pos="5486400" algn="r"/>
                        </a:tabLst>
                      </a:pPr>
                      <a:r>
                        <a:rPr lang="en-US" sz="1600" b="1">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TSC</a:t>
                      </a:r>
                      <a:endParaRPr lang="en-US" sz="1600">
                        <a:effectLst/>
                        <a:latin typeface="Lub Dub Condensed" panose="020B0506030403020204" pitchFamily="34" charset="0"/>
                        <a:ea typeface="Times New Roman" panose="02020603050405020304" pitchFamily="18" charset="0"/>
                        <a:cs typeface="Arial" panose="020B0604020202020204" pitchFamily="34" charset="0"/>
                      </a:endParaRP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hangingPunct="0">
                        <a:lnSpc>
                          <a:spcPct val="150000"/>
                        </a:lnSpc>
                        <a:spcBef>
                          <a:spcPts val="0"/>
                        </a:spcBef>
                        <a:spcAft>
                          <a:spcPts val="0"/>
                        </a:spcAft>
                        <a:tabLst>
                          <a:tab pos="2743200" algn="ctr"/>
                          <a:tab pos="5486400" algn="r"/>
                        </a:tabLst>
                      </a:pPr>
                      <a:r>
                        <a:rPr lang="en-US" sz="1600" b="1">
                          <a:solidFill>
                            <a:srgbClr val="000000"/>
                          </a:solidFill>
                          <a:effectLst/>
                          <a:latin typeface="Lub Dub Condensed" panose="020B0506030403020204" pitchFamily="34" charset="0"/>
                          <a:ea typeface="Times New Roman" panose="02020603050405020304" pitchFamily="18" charset="0"/>
                          <a:cs typeface="Arial" panose="020B0604020202020204" pitchFamily="34" charset="0"/>
                        </a:rPr>
                        <a:t>CSC</a:t>
                      </a:r>
                      <a:endParaRPr lang="en-US" sz="1600">
                        <a:effectLst/>
                        <a:latin typeface="Lub Dub Condensed" panose="020B0506030403020204" pitchFamily="34" charset="0"/>
                        <a:ea typeface="Times New Roman" panose="02020603050405020304" pitchFamily="18" charset="0"/>
                        <a:cs typeface="Arial" panose="020B0604020202020204" pitchFamily="34" charset="0"/>
                      </a:endParaRP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8366052"/>
                  </a:ext>
                </a:extLst>
              </a:tr>
              <a:tr h="559340">
                <a:tc>
                  <a:txBody>
                    <a:bodyPr/>
                    <a:lstStyle/>
                    <a:p>
                      <a:pPr marL="0" marR="0" hangingPunct="0">
                        <a:lnSpc>
                          <a:spcPct val="150000"/>
                        </a:lnSpc>
                        <a:spcBef>
                          <a:spcPts val="0"/>
                        </a:spcBef>
                        <a:spcAft>
                          <a:spcPts val="0"/>
                        </a:spcAft>
                        <a:tabLst>
                          <a:tab pos="2743200" algn="ctr"/>
                          <a:tab pos="5486400" algn="r"/>
                        </a:tabLst>
                      </a:pPr>
                      <a:r>
                        <a:rPr lang="en-US" sz="1600" dirty="0">
                          <a:effectLst/>
                          <a:latin typeface="Lub Dub Condensed" panose="020B0506030403020204" pitchFamily="34" charset="0"/>
                          <a:ea typeface="Times New Roman" panose="02020603050405020304" pitchFamily="18" charset="0"/>
                          <a:cs typeface="Arial" panose="020B0604020202020204" pitchFamily="34" charset="0"/>
                        </a:rPr>
                        <a:t>Location</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Typically rural</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Often urban / suburban</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Often urban / suburban</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Typically urban</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81054"/>
                  </a:ext>
                </a:extLst>
              </a:tr>
              <a:tr h="394354">
                <a:tc>
                  <a:txBody>
                    <a:bodyPr/>
                    <a:lstStyle/>
                    <a:p>
                      <a:pPr marL="0" marR="0" hangingPunct="0">
                        <a:lnSpc>
                          <a:spcPct val="150000"/>
                        </a:lnSpc>
                        <a:spcBef>
                          <a:spcPts val="0"/>
                        </a:spcBef>
                        <a:spcAft>
                          <a:spcPts val="0"/>
                        </a:spcAft>
                        <a:tabLst>
                          <a:tab pos="2743200" algn="ctr"/>
                          <a:tab pos="5486400" algn="r"/>
                        </a:tabLst>
                      </a:pPr>
                      <a:r>
                        <a:rPr lang="en-US" sz="1600" dirty="0">
                          <a:effectLst/>
                          <a:latin typeface="Lub Dub Condensed" panose="020B0506030403020204" pitchFamily="34" charset="0"/>
                          <a:ea typeface="Times New Roman" panose="02020603050405020304" pitchFamily="18" charset="0"/>
                          <a:cs typeface="Arial" panose="020B0604020202020204" pitchFamily="34" charset="0"/>
                        </a:rPr>
                        <a:t>Stroke team accessible/available 24/7</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536527"/>
                  </a:ext>
                </a:extLst>
              </a:tr>
              <a:tr h="394354">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Non-contrast CT available 24/7</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033530"/>
                  </a:ext>
                </a:extLst>
              </a:tr>
              <a:tr h="699176">
                <a:tc>
                  <a:txBody>
                    <a:bodyPr/>
                    <a:lstStyle/>
                    <a:p>
                      <a:pPr marL="0" marR="0"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Advanced imaging available 24/7 </a:t>
                      </a:r>
                    </a:p>
                    <a:p>
                      <a:pPr marL="0" marR="0"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(e.g., CTA/CTP/MRI/MRA/MRP) </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dirty="0">
                          <a:effectLst/>
                          <a:latin typeface="Lub Dub Condensed" panose="020B0506030403020204" pitchFamily="34" charset="0"/>
                          <a:ea typeface="Times New Roman" panose="02020603050405020304" pitchFamily="18" charset="0"/>
                          <a:cs typeface="Arial" panose="020B0604020202020204" pitchFamily="34" charset="0"/>
                        </a:rPr>
                        <a:t>Typically 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80185"/>
                  </a:ext>
                </a:extLst>
              </a:tr>
              <a:tr h="394354">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Intravenous thrombolysis capable 24/7</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157377"/>
                  </a:ext>
                </a:extLst>
              </a:tr>
              <a:tr h="394354">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Thrombectomy capable 24/7</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dirty="0">
                          <a:effectLst/>
                          <a:latin typeface="Lub Dub Condensed" panose="020B0506030403020204" pitchFamily="34" charset="0"/>
                          <a:ea typeface="Times New Roman" panose="02020603050405020304" pitchFamily="18" charset="0"/>
                          <a:cs typeface="Arial" panose="020B0604020202020204" pitchFamily="34" charset="0"/>
                        </a:rPr>
                        <a:t>Typically 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315146"/>
                  </a:ext>
                </a:extLst>
              </a:tr>
              <a:tr h="419505">
                <a:tc>
                  <a:txBody>
                    <a:bodyPr/>
                    <a:lstStyle/>
                    <a:p>
                      <a:pPr marL="0" marR="0"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Diagnose stroke etiology and manage post-stroke complications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Unlikely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 Routine</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Complex </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 </a:t>
                      </a:r>
                    </a:p>
                    <a:p>
                      <a:pPr marL="0" marR="0" algn="ctr"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Complex </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839762"/>
                  </a:ext>
                </a:extLst>
              </a:tr>
              <a:tr h="394354">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Admit hemorrhagic stroke</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61019"/>
                  </a:ext>
                </a:extLst>
              </a:tr>
              <a:tr h="394354">
                <a:tc>
                  <a:txBody>
                    <a:bodyPr/>
                    <a:lstStyle/>
                    <a:p>
                      <a:pPr marL="0" marR="0" hangingPunct="0">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Clip/coil ruptured intracranial aneurysms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Unlikely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724643"/>
                  </a:ext>
                </a:extLst>
              </a:tr>
              <a:tr h="194215">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Dedicated stroke unit</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90595"/>
                  </a:ext>
                </a:extLst>
              </a:tr>
              <a:tr h="394354">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Neurocritical care unit and expertise</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No</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dirty="0">
                          <a:effectLst/>
                          <a:latin typeface="Lub Dub Condensed" panose="020B0506030403020204" pitchFamily="34" charset="0"/>
                          <a:ea typeface="Times New Roman" panose="02020603050405020304" pitchFamily="18" charset="0"/>
                          <a:cs typeface="Arial" panose="020B0604020202020204" pitchFamily="34" charset="0"/>
                        </a:rPr>
                        <a:t>Possibly</a:t>
                      </a:r>
                      <a:r>
                        <a:rPr lang="en-US" sz="1600" baseline="30000" dirty="0">
                          <a:effectLst/>
                          <a:latin typeface="Lub Dub Condensed" panose="020B0506030403020204" pitchFamily="34" charset="0"/>
                          <a:ea typeface="Times New Roman" panose="02020603050405020304" pitchFamily="18" charset="0"/>
                          <a:cs typeface="Arial" panose="020B0604020202020204" pitchFamily="34" charset="0"/>
                        </a:rPr>
                        <a:t>*</a:t>
                      </a:r>
                      <a:endParaRPr lang="en-US" sz="1600" dirty="0">
                        <a:effectLst/>
                        <a:latin typeface="Lub Dub Condensed" panose="020B0506030403020204" pitchFamily="34" charset="0"/>
                        <a:ea typeface="Times New Roman" panose="02020603050405020304" pitchFamily="18" charset="0"/>
                        <a:cs typeface="Arial" panose="020B0604020202020204" pitchFamily="34" charset="0"/>
                      </a:endParaRP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227553"/>
                  </a:ext>
                </a:extLst>
              </a:tr>
              <a:tr h="394354">
                <a:tc>
                  <a:txBody>
                    <a:bodyPr/>
                    <a:lstStyle/>
                    <a:p>
                      <a:pPr marL="0" marR="0"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Clinical stroke research performed</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Unlikely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a:effectLst/>
                          <a:latin typeface="Lub Dub Condensed" panose="020B0506030403020204" pitchFamily="34" charset="0"/>
                          <a:ea typeface="Times New Roman" panose="02020603050405020304" pitchFamily="18" charset="0"/>
                          <a:cs typeface="Arial" panose="020B0604020202020204" pitchFamily="34" charset="0"/>
                        </a:rPr>
                        <a:t>Possibly</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50000"/>
                        </a:lnSpc>
                        <a:spcBef>
                          <a:spcPts val="0"/>
                        </a:spcBef>
                        <a:spcAft>
                          <a:spcPts val="0"/>
                        </a:spcAft>
                        <a:tabLst>
                          <a:tab pos="2743200" algn="ctr"/>
                          <a:tab pos="5486400" algn="r"/>
                        </a:tabLst>
                      </a:pPr>
                      <a:r>
                        <a:rPr lang="en-US" sz="1600" dirty="0">
                          <a:effectLst/>
                          <a:latin typeface="Lub Dub Condensed" panose="020B0506030403020204" pitchFamily="34" charset="0"/>
                          <a:ea typeface="Times New Roman" panose="02020603050405020304" pitchFamily="18" charset="0"/>
                          <a:cs typeface="Arial" panose="020B0604020202020204" pitchFamily="34" charset="0"/>
                        </a:rPr>
                        <a:t>Yes</a:t>
                      </a:r>
                    </a:p>
                  </a:txBody>
                  <a:tcPr marL="52438" marR="524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543743"/>
                  </a:ext>
                </a:extLst>
              </a:tr>
            </a:tbl>
          </a:graphicData>
        </a:graphic>
      </p:graphicFrame>
      <p:sp>
        <p:nvSpPr>
          <p:cNvPr id="13" name="TextBox 12">
            <a:extLst>
              <a:ext uri="{FF2B5EF4-FFF2-40B4-BE49-F238E27FC236}">
                <a16:creationId xmlns:a16="http://schemas.microsoft.com/office/drawing/2014/main" id="{C99EF40A-43B3-481A-BFA2-DAED1B486E2C}"/>
              </a:ext>
            </a:extLst>
          </p:cNvPr>
          <p:cNvSpPr txBox="1"/>
          <p:nvPr/>
        </p:nvSpPr>
        <p:spPr>
          <a:xfrm>
            <a:off x="990600" y="7239000"/>
            <a:ext cx="6477000" cy="276999"/>
          </a:xfrm>
          <a:prstGeom prst="rect">
            <a:avLst/>
          </a:prstGeom>
          <a:noFill/>
        </p:spPr>
        <p:txBody>
          <a:bodyPr wrap="square" rtlCol="0">
            <a:spAutoFit/>
          </a:bodyPr>
          <a:lstStyle/>
          <a:p>
            <a:r>
              <a:rPr lang="en-US" sz="1200" dirty="0">
                <a:latin typeface="Lub Dub Condensed" panose="020B0506030403020204" pitchFamily="34" charset="0"/>
              </a:rPr>
              <a:t>*</a:t>
            </a:r>
            <a:r>
              <a:rPr lang="en-US" sz="1200" b="0" i="0" u="none" strike="noStrike" baseline="0" dirty="0">
                <a:latin typeface="Lub Dub Condensed" panose="020B0506030403020204" pitchFamily="34" charset="0"/>
              </a:rPr>
              <a:t>Access to neurocritical care expertise required and may be provided by telemedicine.</a:t>
            </a:r>
            <a:endParaRPr lang="en-US" sz="1200" dirty="0">
              <a:latin typeface="Lub Dub Condensed" panose="020B0506030403020204" pitchFamily="34" charset="0"/>
            </a:endParaRPr>
          </a:p>
        </p:txBody>
      </p:sp>
      <p:pic>
        <p:nvPicPr>
          <p:cNvPr id="14" name="Picture 13">
            <a:extLst>
              <a:ext uri="{FF2B5EF4-FFF2-40B4-BE49-F238E27FC236}">
                <a16:creationId xmlns:a16="http://schemas.microsoft.com/office/drawing/2014/main" id="{9CE3C178-0997-4E53-9E79-75FA8385DA6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73000" y="7225452"/>
            <a:ext cx="1890849" cy="972318"/>
          </a:xfrm>
          <a:prstGeom prst="rect">
            <a:avLst/>
          </a:prstGeom>
        </p:spPr>
      </p:pic>
      <p:sp>
        <p:nvSpPr>
          <p:cNvPr id="10" name="TextBox 9">
            <a:extLst>
              <a:ext uri="{FF2B5EF4-FFF2-40B4-BE49-F238E27FC236}">
                <a16:creationId xmlns:a16="http://schemas.microsoft.com/office/drawing/2014/main" id="{8BDA49BC-A3DE-46CF-8761-95FED25DEA24}"/>
              </a:ext>
            </a:extLst>
          </p:cNvPr>
          <p:cNvSpPr txBox="1"/>
          <p:nvPr/>
        </p:nvSpPr>
        <p:spPr>
          <a:xfrm>
            <a:off x="457200" y="7816332"/>
            <a:ext cx="11201400" cy="276999"/>
          </a:xfrm>
          <a:prstGeom prst="rect">
            <a:avLst/>
          </a:prstGeom>
          <a:noFill/>
        </p:spPr>
        <p:txBody>
          <a:bodyPr wrap="square">
            <a:spAutoFit/>
          </a:bodyPr>
          <a:lstStyle/>
          <a:p>
            <a:r>
              <a:rPr lang="fr-FR" sz="1200" dirty="0" err="1">
                <a:latin typeface="Lub Dub Medium" panose="020B0603030403020204" pitchFamily="34" charset="0"/>
                <a:cs typeface="Arial"/>
              </a:rPr>
              <a:t>Modified</a:t>
            </a:r>
            <a:r>
              <a:rPr lang="fr-FR" sz="1200" dirty="0">
                <a:latin typeface="Lub Dub Medium" panose="020B0603030403020204" pitchFamily="34" charset="0"/>
                <a:cs typeface="Arial"/>
              </a:rPr>
              <a:t> </a:t>
            </a:r>
            <a:r>
              <a:rPr lang="fr-FR" sz="1200" dirty="0" err="1">
                <a:latin typeface="Lub Dub Medium" panose="020B0603030403020204" pitchFamily="34" charset="0"/>
                <a:cs typeface="Arial"/>
              </a:rPr>
              <a:t>from</a:t>
            </a:r>
            <a:r>
              <a:rPr lang="fr-FR" sz="1200" dirty="0">
                <a:latin typeface="Lub Dub Medium" panose="020B0603030403020204" pitchFamily="34" charset="0"/>
                <a:cs typeface="Arial"/>
              </a:rPr>
              <a:t> Jauch EC, et al. </a:t>
            </a:r>
            <a:r>
              <a:rPr lang="fr-FR" sz="1200" dirty="0" err="1">
                <a:latin typeface="Lub Dub Medium" panose="020B0603030403020204" pitchFamily="34" charset="0"/>
                <a:cs typeface="Arial"/>
              </a:rPr>
              <a:t>Recommendations</a:t>
            </a:r>
            <a:r>
              <a:rPr lang="fr-FR" sz="1200" dirty="0">
                <a:latin typeface="Lub Dub Medium" panose="020B0603030403020204" pitchFamily="34" charset="0"/>
                <a:cs typeface="Arial"/>
              </a:rPr>
              <a:t> for </a:t>
            </a:r>
            <a:r>
              <a:rPr lang="fr-FR" sz="1200" dirty="0" err="1">
                <a:latin typeface="Lub Dub Medium" panose="020B0603030403020204" pitchFamily="34" charset="0"/>
                <a:cs typeface="Arial"/>
              </a:rPr>
              <a:t>Regional</a:t>
            </a:r>
            <a:r>
              <a:rPr lang="fr-FR" sz="1200" dirty="0">
                <a:latin typeface="Lub Dub Medium" panose="020B0603030403020204" pitchFamily="34" charset="0"/>
                <a:cs typeface="Arial"/>
              </a:rPr>
              <a:t> Stroke Destination Plans in Rural, </a:t>
            </a:r>
            <a:r>
              <a:rPr lang="fr-FR" sz="1200" dirty="0" err="1">
                <a:latin typeface="Lub Dub Medium" panose="020B0603030403020204" pitchFamily="34" charset="0"/>
                <a:cs typeface="Arial"/>
              </a:rPr>
              <a:t>Suburban</a:t>
            </a:r>
            <a:r>
              <a:rPr lang="fr-FR" sz="1200" dirty="0">
                <a:latin typeface="Lub Dub Medium" panose="020B0603030403020204" pitchFamily="34" charset="0"/>
                <a:cs typeface="Arial"/>
              </a:rPr>
              <a:t>, and Urban </a:t>
            </a:r>
            <a:r>
              <a:rPr lang="fr-FR" sz="1200" dirty="0" err="1">
                <a:latin typeface="Lub Dub Medium" panose="020B0603030403020204" pitchFamily="34" charset="0"/>
                <a:cs typeface="Arial"/>
              </a:rPr>
              <a:t>Communities</a:t>
            </a:r>
            <a:r>
              <a:rPr lang="fr-FR" sz="1200" dirty="0">
                <a:latin typeface="Lub Dub Medium" panose="020B0603030403020204" pitchFamily="34" charset="0"/>
                <a:cs typeface="Arial"/>
              </a:rPr>
              <a:t>. (2021) </a:t>
            </a:r>
            <a:r>
              <a:rPr lang="fr-FR" sz="1200" i="1" dirty="0">
                <a:latin typeface="Lub Dub Medium" panose="020B0603030403020204" pitchFamily="34" charset="0"/>
                <a:cs typeface="Arial"/>
              </a:rPr>
              <a:t>Stroke</a:t>
            </a:r>
          </a:p>
        </p:txBody>
      </p:sp>
    </p:spTree>
    <p:extLst>
      <p:ext uri="{BB962C8B-B14F-4D97-AF65-F5344CB8AC3E}">
        <p14:creationId xmlns:p14="http://schemas.microsoft.com/office/powerpoint/2010/main" val="260797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06395-3CFE-441F-B90A-A7E3AF925634}"/>
              </a:ext>
            </a:extLst>
          </p:cNvPr>
          <p:cNvSpPr>
            <a:spLocks noGrp="1"/>
          </p:cNvSpPr>
          <p:nvPr>
            <p:ph type="ctrTitle"/>
          </p:nvPr>
        </p:nvSpPr>
        <p:spPr>
          <a:xfrm>
            <a:off x="838200" y="4138749"/>
            <a:ext cx="12954000" cy="1311016"/>
          </a:xfrm>
        </p:spPr>
        <p:txBody>
          <a:bodyPr/>
          <a:lstStyle/>
          <a:p>
            <a:r>
              <a:rPr lang="en-US" sz="5400" cap="all" dirty="0"/>
              <a:t>Stroke policy recommendations</a:t>
            </a:r>
          </a:p>
        </p:txBody>
      </p:sp>
    </p:spTree>
    <p:extLst>
      <p:ext uri="{BB962C8B-B14F-4D97-AF65-F5344CB8AC3E}">
        <p14:creationId xmlns:p14="http://schemas.microsoft.com/office/powerpoint/2010/main" val="2024645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91282" y="369515"/>
            <a:ext cx="12923520" cy="838881"/>
          </a:xfrm>
        </p:spPr>
        <p:txBody>
          <a:bodyPr/>
          <a:lstStyle/>
          <a:p>
            <a:r>
              <a:rPr lang="en-US" dirty="0"/>
              <a:t>EMS Assessment &amp; Management</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4" y="1349310"/>
            <a:ext cx="13327926" cy="630689"/>
          </a:xfrm>
        </p:spPr>
        <p:txBody>
          <a:bodyPr/>
          <a:lstStyle/>
          <a:p>
            <a:pPr marL="457200" marR="2569210" lvl="0" indent="-283464" algn="l" defTabSz="914400" rtl="0" eaLnBrk="1" fontAlgn="auto" latinLnBrk="0" hangingPunct="1">
              <a:lnSpc>
                <a:spcPts val="2400"/>
              </a:lnSpc>
              <a:spcBef>
                <a:spcPts val="1000"/>
              </a:spcBef>
              <a:spcAft>
                <a:spcPts val="0"/>
              </a:spcAft>
              <a:buClrTx/>
              <a:buSzTx/>
              <a:buFont typeface="Arial"/>
              <a:buChar char="•"/>
              <a:tabLst>
                <a:tab pos="299085" algn="l"/>
                <a:tab pos="2997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Support ABCs: </a:t>
            </a:r>
            <a:r>
              <a:rPr kumimoji="0" lang="en-US" sz="2200" b="0" i="0" u="none" strike="noStrike" kern="1200" cap="none" spc="-30" normalizeH="0" baseline="0" noProof="0" dirty="0">
                <a:ln>
                  <a:noFill/>
                </a:ln>
                <a:solidFill>
                  <a:prstClr val="black"/>
                </a:solidFill>
                <a:effectLst/>
                <a:uLnTx/>
                <a:uFillTx/>
                <a:latin typeface="Lub Dub Medium" panose="020B0603030403020204" pitchFamily="34" charset="0"/>
                <a:cs typeface="Calibri"/>
              </a:rPr>
              <a:t>airway,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breathing,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circulation. G</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ive </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oxygen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if</a:t>
            </a:r>
            <a:r>
              <a:rPr lang="en-US" sz="2200" kern="1200" spc="10" dirty="0">
                <a:solidFill>
                  <a:prstClr val="black"/>
                </a:solidFill>
                <a:latin typeface="Lub Dub Medium" panose="020B0603030403020204" pitchFamily="34" charset="0"/>
                <a:cs typeface="Calibri"/>
              </a:rPr>
              <a:t>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needed.</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299085" algn="l"/>
                <a:tab pos="299720" algn="l"/>
              </a:tabLst>
              <a:defRPr/>
            </a:pP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Perform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prehospital </a:t>
            </a:r>
            <a:r>
              <a:rPr kumimoji="0" lang="en-US" sz="2200" b="0" i="0" u="none" strike="noStrike" kern="1200" cap="none" spc="-25" normalizeH="0" baseline="0" noProof="0" dirty="0">
                <a:ln>
                  <a:noFill/>
                </a:ln>
                <a:solidFill>
                  <a:prstClr val="black"/>
                </a:solidFill>
                <a:effectLst/>
                <a:uLnTx/>
                <a:uFillTx/>
                <a:latin typeface="Lub Dub Medium" panose="020B0603030403020204" pitchFamily="34" charset="0"/>
                <a:cs typeface="Calibri"/>
              </a:rPr>
              <a:t>stroke</a:t>
            </a:r>
            <a:r>
              <a:rPr kumimoji="0" lang="en-US" sz="2200" b="0" i="0" u="none" strike="noStrike" kern="1200" cap="none" spc="25"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assessment using a prehospital stroke screening tool.</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299085" algn="l"/>
                <a:tab pos="299720" algn="l"/>
              </a:tabLst>
              <a:defRPr/>
            </a:pP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Establish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time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when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patient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was last</a:t>
            </a:r>
            <a:r>
              <a:rPr kumimoji="0" lang="en-US" sz="2200" b="0" i="0" u="none" strike="noStrike" kern="1200" cap="none" spc="75"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normal; interview family members or </a:t>
            </a:r>
            <a:b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b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witnesses, if needed.</a:t>
            </a: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299085" algn="l"/>
                <a:tab pos="299720" algn="l"/>
              </a:tabLst>
              <a:defRPr/>
            </a:pPr>
            <a:r>
              <a:rPr lang="en-US" sz="2200" kern="1200" spc="-5" dirty="0">
                <a:solidFill>
                  <a:prstClr val="black"/>
                </a:solidFill>
                <a:latin typeface="Lub Dub Medium" panose="020B0603030403020204" pitchFamily="34" charset="0"/>
                <a:cs typeface="Calibri"/>
              </a:rPr>
              <a:t>Identify if patient has significant pre-stroke disability.</a:t>
            </a:r>
          </a:p>
          <a:p>
            <a:pPr marL="457200" indent="-283464" algn="l">
              <a:lnSpc>
                <a:spcPts val="2400"/>
              </a:lnSpc>
              <a:spcBef>
                <a:spcPts val="1000"/>
              </a:spcBef>
              <a:buFont typeface="Arial" panose="020B0604020202020204" pitchFamily="34" charset="0"/>
              <a:buChar char="•"/>
            </a:pPr>
            <a:r>
              <a:rPr lang="en-US" sz="2200" b="0" i="0" u="none" strike="noStrike" baseline="0" dirty="0">
                <a:latin typeface="Lub Dub Medium" panose="020B0603030403020204" pitchFamily="34" charset="0"/>
              </a:rPr>
              <a:t>Identify current medications, especially anticoagulants, and obtain patient </a:t>
            </a:r>
            <a:br>
              <a:rPr lang="en-US" sz="2200" b="0" i="0" u="none" strike="noStrike" baseline="0" dirty="0">
                <a:latin typeface="Lub Dub Medium" panose="020B0603030403020204" pitchFamily="34" charset="0"/>
              </a:rPr>
            </a:br>
            <a:r>
              <a:rPr lang="en-US" sz="2200" b="0" i="0" u="none" strike="noStrike" baseline="0" dirty="0">
                <a:latin typeface="Lub Dub Medium" panose="020B0603030403020204" pitchFamily="34" charset="0"/>
              </a:rPr>
              <a:t>history including co-morbid conditions (e.g. recent surgery, procedures or stroke) </a:t>
            </a:r>
            <a:br>
              <a:rPr lang="en-US" sz="2200" b="0" i="0" u="none" strike="noStrike" baseline="0" dirty="0">
                <a:latin typeface="Lub Dub Medium" panose="020B0603030403020204" pitchFamily="34" charset="0"/>
              </a:rPr>
            </a:br>
            <a:r>
              <a:rPr lang="en-US" sz="2200" b="0" i="0" u="none" strike="noStrike" baseline="0" dirty="0">
                <a:latin typeface="Lub Dub Medium" panose="020B0603030403020204" pitchFamily="34" charset="0"/>
              </a:rPr>
              <a:t>that may impact treatment decisions.</a:t>
            </a:r>
            <a:endParaRPr lang="en-US" sz="2200" kern="1200" dirty="0">
              <a:solidFill>
                <a:prstClr val="black"/>
              </a:solidFill>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299085" algn="l"/>
                <a:tab pos="299720" algn="l"/>
              </a:tabLst>
              <a:defRPr/>
            </a:pPr>
            <a:r>
              <a:rPr lang="en-US" sz="2200" kern="1200" dirty="0">
                <a:solidFill>
                  <a:prstClr val="black"/>
                </a:solidFill>
                <a:latin typeface="Lub Dub Medium" panose="020B0603030403020204" pitchFamily="34" charset="0"/>
                <a:cs typeface="Calibri"/>
              </a:rPr>
              <a:t>Provide advance notification to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receiving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hospital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as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soon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as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possible of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potential </a:t>
            </a:r>
            <a:r>
              <a:rPr kumimoji="0" lang="en-US" sz="2200" b="0" i="0" u="none" strike="noStrike" kern="1200" cap="none" spc="-25" normalizeH="0" baseline="0" noProof="0" dirty="0">
                <a:ln>
                  <a:noFill/>
                </a:ln>
                <a:solidFill>
                  <a:prstClr val="black"/>
                </a:solidFill>
                <a:effectLst/>
                <a:uLnTx/>
                <a:uFillTx/>
                <a:latin typeface="Lub Dub Medium" panose="020B0603030403020204" pitchFamily="34" charset="0"/>
                <a:cs typeface="Calibri"/>
              </a:rPr>
              <a:t>stroke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patient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“CODE STROKE.”</a:t>
            </a:r>
            <a:endParaRPr lang="en-US" sz="2200" kern="1200" dirty="0">
              <a:solidFill>
                <a:prstClr val="black"/>
              </a:solidFill>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299085" algn="l"/>
                <a:tab pos="2997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Check glucose level if</a:t>
            </a:r>
            <a:r>
              <a:rPr kumimoji="0" lang="en-US" sz="2200" b="0" i="0" u="none" strike="noStrike" kern="1200" cap="none" spc="40"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possible.</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p:txBody>
      </p:sp>
      <p:sp>
        <p:nvSpPr>
          <p:cNvPr id="8" name="TextBox 7">
            <a:extLst>
              <a:ext uri="{FF2B5EF4-FFF2-40B4-BE49-F238E27FC236}">
                <a16:creationId xmlns:a16="http://schemas.microsoft.com/office/drawing/2014/main" id="{49E274E5-3075-4240-9C18-0404C83A7685}"/>
              </a:ext>
            </a:extLst>
          </p:cNvPr>
          <p:cNvSpPr txBox="1"/>
          <p:nvPr/>
        </p:nvSpPr>
        <p:spPr>
          <a:xfrm>
            <a:off x="457200" y="7655275"/>
            <a:ext cx="9643318" cy="461665"/>
          </a:xfrm>
          <a:prstGeom prst="rect">
            <a:avLst/>
          </a:prstGeom>
          <a:noFill/>
        </p:spPr>
        <p:txBody>
          <a:bodyPr wrap="square">
            <a:spAutoFit/>
          </a:bodyPr>
          <a:lstStyle/>
          <a:p>
            <a:pPr marL="228600" indent="-228600">
              <a:buAutoNum type="arabicPeriod"/>
            </a:pPr>
            <a:r>
              <a:rPr lang="fr-FR" sz="1200" dirty="0">
                <a:latin typeface="Lub Dub Medium" panose="020B0603030403020204" pitchFamily="34" charset="0"/>
                <a:cs typeface="Arial"/>
              </a:rPr>
              <a:t>Powers WJ, et al. 2019 Update to 2018 Guidelines for </a:t>
            </a:r>
            <a:r>
              <a:rPr lang="fr-FR" sz="1200" dirty="0" err="1">
                <a:latin typeface="Lub Dub Medium" panose="020B0603030403020204" pitchFamily="34" charset="0"/>
                <a:cs typeface="Arial"/>
              </a:rPr>
              <a:t>Early</a:t>
            </a:r>
            <a:r>
              <a:rPr lang="fr-FR" sz="1200" dirty="0">
                <a:latin typeface="Lub Dub Medium" panose="020B0603030403020204" pitchFamily="34" charset="0"/>
                <a:cs typeface="Arial"/>
              </a:rPr>
              <a:t> Management of Acute </a:t>
            </a:r>
            <a:r>
              <a:rPr lang="fr-FR" sz="1200" dirty="0" err="1">
                <a:latin typeface="Lub Dub Medium" panose="020B0603030403020204" pitchFamily="34" charset="0"/>
                <a:cs typeface="Arial"/>
              </a:rPr>
              <a:t>Ischemic</a:t>
            </a:r>
            <a:r>
              <a:rPr lang="fr-FR" sz="1200" dirty="0">
                <a:latin typeface="Lub Dub Medium" panose="020B0603030403020204" pitchFamily="34" charset="0"/>
                <a:cs typeface="Arial"/>
              </a:rPr>
              <a:t> Stroke. (2019) </a:t>
            </a:r>
            <a:r>
              <a:rPr lang="fr-FR" sz="1200" i="1" dirty="0">
                <a:latin typeface="Lub Dub Medium" panose="020B0603030403020204" pitchFamily="34" charset="0"/>
                <a:cs typeface="Arial"/>
              </a:rPr>
              <a:t>Stroke.</a:t>
            </a:r>
          </a:p>
          <a:p>
            <a:pPr marL="228600" indent="-228600">
              <a:buAutoNum type="arabicPeriod"/>
            </a:pPr>
            <a:r>
              <a:rPr lang="fr-FR" sz="1200" dirty="0">
                <a:latin typeface="Lub Dub Medium" panose="020B0603030403020204" pitchFamily="34" charset="0"/>
                <a:cs typeface="Arial"/>
              </a:rPr>
              <a:t>ASA </a:t>
            </a:r>
            <a:r>
              <a:rPr lang="fr-FR" sz="1200" dirty="0" err="1">
                <a:latin typeface="Lub Dub Medium" panose="020B0603030403020204" pitchFamily="34" charset="0"/>
                <a:cs typeface="Arial"/>
              </a:rPr>
              <a:t>Mission:Lifeline</a:t>
            </a:r>
            <a:r>
              <a:rPr lang="fr-FR" sz="1200" dirty="0">
                <a:latin typeface="Lub Dub Medium" panose="020B0603030403020204" pitchFamily="34" charset="0"/>
                <a:cs typeface="Arial"/>
              </a:rPr>
              <a:t> Stroke Committee. Emergency Medical Services Acute Stroke Triage and </a:t>
            </a:r>
            <a:r>
              <a:rPr lang="fr-FR" sz="1200" dirty="0" err="1">
                <a:latin typeface="Lub Dub Medium" panose="020B0603030403020204" pitchFamily="34" charset="0"/>
                <a:cs typeface="Arial"/>
              </a:rPr>
              <a:t>Routing</a:t>
            </a:r>
            <a:r>
              <a:rPr lang="fr-FR" sz="1200" dirty="0">
                <a:latin typeface="Lub Dub Medium" panose="020B0603030403020204" pitchFamily="34" charset="0"/>
                <a:cs typeface="Arial"/>
              </a:rPr>
              <a:t>. (2020)</a:t>
            </a:r>
            <a:endParaRPr lang="en-US" sz="1200" dirty="0"/>
          </a:p>
        </p:txBody>
      </p:sp>
    </p:spTree>
    <p:extLst>
      <p:ext uri="{BB962C8B-B14F-4D97-AF65-F5344CB8AC3E}">
        <p14:creationId xmlns:p14="http://schemas.microsoft.com/office/powerpoint/2010/main" val="64707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EMS System Recommendations</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5" y="2400300"/>
            <a:ext cx="6850925" cy="3429000"/>
          </a:xfrm>
        </p:spPr>
        <p:txBody>
          <a:bodyPr/>
          <a:lstStyle/>
          <a:p>
            <a:pPr marL="457200" indent="-283464" algn="l">
              <a:lnSpc>
                <a:spcPts val="3000"/>
              </a:lnSpc>
              <a:spcBef>
                <a:spcPts val="1000"/>
              </a:spcBef>
              <a:buFont typeface="Arial" panose="020B0604020202020204" pitchFamily="34" charset="0"/>
              <a:buChar char="•"/>
            </a:pPr>
            <a:r>
              <a:rPr lang="en-US" sz="2200" i="0" u="none" strike="noStrike" baseline="0" dirty="0">
                <a:latin typeface="Lub Dub Medium" panose="020B0603030403020204" pitchFamily="34" charset="0"/>
              </a:rPr>
              <a:t>EMS leaders, in coordination with local, regional, &amp; state agencies &amp; in consultation with medical authorities &amp; local experts, should develop triage paradigms &amp; protocols to ensure that patients with known or suspected stroke are rapidly identified &amp; assessed by use of a validated, standardized tool for stroke screening.</a:t>
            </a:r>
            <a:r>
              <a:rPr lang="en-US" sz="2200" i="0" u="none" strike="noStrike" baseline="30000" dirty="0">
                <a:latin typeface="Lub Dub Medium" panose="020B0603030403020204" pitchFamily="34" charset="0"/>
              </a:rPr>
              <a:t>1,2</a:t>
            </a:r>
          </a:p>
        </p:txBody>
      </p:sp>
      <p:sp>
        <p:nvSpPr>
          <p:cNvPr id="8" name="TextBox 7">
            <a:extLst>
              <a:ext uri="{FF2B5EF4-FFF2-40B4-BE49-F238E27FC236}">
                <a16:creationId xmlns:a16="http://schemas.microsoft.com/office/drawing/2014/main" id="{EA19B869-8E54-4CBB-B843-20495161F076}"/>
              </a:ext>
            </a:extLst>
          </p:cNvPr>
          <p:cNvSpPr txBox="1"/>
          <p:nvPr/>
        </p:nvSpPr>
        <p:spPr>
          <a:xfrm>
            <a:off x="457200" y="7696200"/>
            <a:ext cx="8755926" cy="461665"/>
          </a:xfrm>
          <a:prstGeom prst="rect">
            <a:avLst/>
          </a:prstGeom>
          <a:noFill/>
        </p:spPr>
        <p:txBody>
          <a:bodyPr wrap="square">
            <a:spAutoFit/>
          </a:bodyPr>
          <a:lstStyle/>
          <a:p>
            <a:pPr marL="228600" indent="-228600">
              <a:buAutoNum type="arabicPeriod"/>
            </a:pPr>
            <a:r>
              <a:rPr lang="fr-FR" sz="1200" dirty="0">
                <a:latin typeface="Lub Dub Medium" panose="020B0603030403020204" pitchFamily="34" charset="0"/>
                <a:cs typeface="Arial"/>
              </a:rPr>
              <a:t>Powers WJ, et al. 2019 Update to 2018 Guidelines for </a:t>
            </a:r>
            <a:r>
              <a:rPr lang="fr-FR" sz="1200" dirty="0" err="1">
                <a:latin typeface="Lub Dub Medium" panose="020B0603030403020204" pitchFamily="34" charset="0"/>
                <a:cs typeface="Arial"/>
              </a:rPr>
              <a:t>Early</a:t>
            </a:r>
            <a:r>
              <a:rPr lang="fr-FR" sz="1200" dirty="0">
                <a:latin typeface="Lub Dub Medium" panose="020B0603030403020204" pitchFamily="34" charset="0"/>
                <a:cs typeface="Arial"/>
              </a:rPr>
              <a:t> Management of Acute </a:t>
            </a:r>
            <a:r>
              <a:rPr lang="fr-FR" sz="1200" dirty="0" err="1">
                <a:latin typeface="Lub Dub Medium" panose="020B0603030403020204" pitchFamily="34" charset="0"/>
                <a:cs typeface="Arial"/>
              </a:rPr>
              <a:t>Ischemic</a:t>
            </a:r>
            <a:r>
              <a:rPr lang="fr-FR" sz="1200" dirty="0">
                <a:latin typeface="Lub Dub Medium" panose="020B0603030403020204" pitchFamily="34" charset="0"/>
                <a:cs typeface="Arial"/>
              </a:rPr>
              <a:t> Stroke. (2019) </a:t>
            </a:r>
            <a:r>
              <a:rPr lang="fr-FR" sz="1200" i="1" dirty="0">
                <a:latin typeface="Lub Dub Medium" panose="020B0603030403020204" pitchFamily="34" charset="0"/>
                <a:cs typeface="Arial"/>
              </a:rPr>
              <a:t>Stroke</a:t>
            </a:r>
            <a:r>
              <a:rPr lang="fr-FR" sz="1200" dirty="0">
                <a:latin typeface="Lub Dub Medium" panose="020B0603030403020204" pitchFamily="34" charset="0"/>
                <a:cs typeface="Arial"/>
              </a:rPr>
              <a:t>.</a:t>
            </a:r>
          </a:p>
          <a:p>
            <a:pPr marL="228600" indent="-228600">
              <a:buFontTx/>
              <a:buAutoNum type="arabicPeriod"/>
            </a:pPr>
            <a:r>
              <a:rPr lang="fr-FR" sz="1200" dirty="0" err="1">
                <a:latin typeface="Lub Dub Medium" panose="020B0603030403020204" pitchFamily="34" charset="0"/>
                <a:cs typeface="Arial"/>
              </a:rPr>
              <a:t>Adeoye</a:t>
            </a:r>
            <a:r>
              <a:rPr lang="fr-FR" sz="1200" dirty="0">
                <a:latin typeface="Lub Dub Medium" panose="020B0603030403020204" pitchFamily="34" charset="0"/>
                <a:cs typeface="Arial"/>
              </a:rPr>
              <a:t> O, et al. </a:t>
            </a:r>
            <a:r>
              <a:rPr lang="fr-FR" sz="1200" dirty="0" err="1">
                <a:latin typeface="Lub Dub Medium" panose="020B0603030403020204" pitchFamily="34" charset="0"/>
                <a:cs typeface="Arial"/>
              </a:rPr>
              <a:t>Recommendations</a:t>
            </a:r>
            <a:r>
              <a:rPr lang="fr-FR" sz="1200" dirty="0">
                <a:latin typeface="Lub Dub Medium" panose="020B0603030403020204" pitchFamily="34" charset="0"/>
                <a:cs typeface="Arial"/>
              </a:rPr>
              <a:t> for the Establishment of Stroke </a:t>
            </a:r>
            <a:r>
              <a:rPr lang="fr-FR" sz="1200" dirty="0" err="1">
                <a:latin typeface="Lub Dub Medium" panose="020B0603030403020204" pitchFamily="34" charset="0"/>
                <a:cs typeface="Arial"/>
              </a:rPr>
              <a:t>Systems</a:t>
            </a:r>
            <a:r>
              <a:rPr lang="fr-FR" sz="1200" dirty="0">
                <a:latin typeface="Lub Dub Medium" panose="020B0603030403020204" pitchFamily="34" charset="0"/>
                <a:cs typeface="Arial"/>
              </a:rPr>
              <a:t> of Care. (2019) </a:t>
            </a:r>
            <a:r>
              <a:rPr lang="fr-FR" sz="1200" i="1" dirty="0">
                <a:latin typeface="Lub Dub Medium" panose="020B0603030403020204" pitchFamily="34" charset="0"/>
                <a:cs typeface="Arial"/>
              </a:rPr>
              <a:t>Stroke</a:t>
            </a:r>
            <a:r>
              <a:rPr lang="fr-FR" sz="1200" dirty="0">
                <a:latin typeface="Lub Dub Medium" panose="020B0603030403020204" pitchFamily="34" charset="0"/>
                <a:cs typeface="Arial"/>
              </a:rPr>
              <a:t>.</a:t>
            </a:r>
          </a:p>
        </p:txBody>
      </p:sp>
      <p:pic>
        <p:nvPicPr>
          <p:cNvPr id="7" name="Picture 6">
            <a:extLst>
              <a:ext uri="{FF2B5EF4-FFF2-40B4-BE49-F238E27FC236}">
                <a16:creationId xmlns:a16="http://schemas.microsoft.com/office/drawing/2014/main" id="{C4579D7E-EAFA-544E-BB4C-31FCB2441A0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4507" y="2168012"/>
            <a:ext cx="6845893" cy="3893575"/>
          </a:xfrm>
          <a:prstGeom prst="rect">
            <a:avLst/>
          </a:prstGeom>
        </p:spPr>
      </p:pic>
    </p:spTree>
    <p:extLst>
      <p:ext uri="{BB962C8B-B14F-4D97-AF65-F5344CB8AC3E}">
        <p14:creationId xmlns:p14="http://schemas.microsoft.com/office/powerpoint/2010/main" val="100195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EMS System Recommendations</a:t>
            </a:r>
          </a:p>
        </p:txBody>
      </p:sp>
      <p:sp>
        <p:nvSpPr>
          <p:cNvPr id="10" name="Subtitle 2">
            <a:extLst>
              <a:ext uri="{FF2B5EF4-FFF2-40B4-BE49-F238E27FC236}">
                <a16:creationId xmlns:a16="http://schemas.microsoft.com/office/drawing/2014/main" id="{AD16FABE-283A-B74D-A370-B56578C81ADA}"/>
              </a:ext>
            </a:extLst>
          </p:cNvPr>
          <p:cNvSpPr txBox="1">
            <a:spLocks/>
          </p:cNvSpPr>
          <p:nvPr/>
        </p:nvSpPr>
        <p:spPr>
          <a:xfrm>
            <a:off x="464275" y="1981200"/>
            <a:ext cx="6774725" cy="4114800"/>
          </a:xfrm>
          <a:prstGeom prst="rect">
            <a:avLst/>
          </a:prstGeom>
        </p:spPr>
        <p:txBody>
          <a:bodyPr/>
          <a:lstStyle>
            <a:lvl1pPr marL="0" indent="0" algn="l" rtl="0" eaLnBrk="1" fontAlgn="base" hangingPunct="1">
              <a:spcBef>
                <a:spcPct val="20000"/>
              </a:spcBef>
              <a:spcAft>
                <a:spcPct val="0"/>
              </a:spcAft>
              <a:buNone/>
              <a:defRPr sz="2314" b="0" i="0" spc="0">
                <a:solidFill>
                  <a:schemeClr val="tx1"/>
                </a:solidFill>
                <a:latin typeface="Lub Dub Medium" panose="020B0603030403020204" pitchFamily="34" charset="77"/>
                <a:ea typeface="+mn-ea"/>
                <a:cs typeface="+mn-cs"/>
              </a:defRPr>
            </a:lvl1pPr>
            <a:lvl2pPr marL="587822" indent="0" algn="ctr" rtl="0" eaLnBrk="1" fontAlgn="base" hangingPunct="1">
              <a:spcBef>
                <a:spcPct val="20000"/>
              </a:spcBef>
              <a:spcAft>
                <a:spcPct val="0"/>
              </a:spcAft>
              <a:buNone/>
              <a:defRPr sz="2571">
                <a:solidFill>
                  <a:schemeClr val="tx1"/>
                </a:solidFill>
                <a:latin typeface="+mn-lt"/>
                <a:ea typeface="+mn-ea"/>
                <a:cs typeface="+mn-cs"/>
              </a:defRPr>
            </a:lvl2pPr>
            <a:lvl3pPr marL="1175644" indent="0" algn="ctr" rtl="0" eaLnBrk="1" fontAlgn="base" hangingPunct="1">
              <a:spcBef>
                <a:spcPct val="20000"/>
              </a:spcBef>
              <a:spcAft>
                <a:spcPct val="0"/>
              </a:spcAft>
              <a:buNone/>
              <a:defRPr sz="2314">
                <a:solidFill>
                  <a:schemeClr val="tx1"/>
                </a:solidFill>
                <a:latin typeface="+mn-lt"/>
                <a:ea typeface="+mn-ea"/>
                <a:cs typeface="+mn-cs"/>
              </a:defRPr>
            </a:lvl3pPr>
            <a:lvl4pPr marL="1763466" indent="0" algn="ctr" rtl="0" eaLnBrk="1" fontAlgn="base" hangingPunct="1">
              <a:spcBef>
                <a:spcPct val="20000"/>
              </a:spcBef>
              <a:spcAft>
                <a:spcPct val="0"/>
              </a:spcAft>
              <a:buNone/>
              <a:defRPr sz="2057">
                <a:solidFill>
                  <a:schemeClr val="tx1"/>
                </a:solidFill>
                <a:latin typeface="+mn-lt"/>
                <a:ea typeface="+mn-ea"/>
                <a:cs typeface="+mn-cs"/>
              </a:defRPr>
            </a:lvl4pPr>
            <a:lvl5pPr marL="2351288" indent="0" algn="ctr" rtl="0" eaLnBrk="1" fontAlgn="base" hangingPunct="1">
              <a:spcBef>
                <a:spcPct val="20000"/>
              </a:spcBef>
              <a:spcAft>
                <a:spcPct val="0"/>
              </a:spcAft>
              <a:buNone/>
              <a:defRPr sz="2057">
                <a:solidFill>
                  <a:schemeClr val="tx1"/>
                </a:solidFill>
                <a:latin typeface="+mn-lt"/>
                <a:ea typeface="+mn-ea"/>
                <a:cs typeface="+mn-cs"/>
              </a:defRPr>
            </a:lvl5pPr>
            <a:lvl6pPr marL="2939110" indent="0" algn="ctr" eaLnBrk="1" hangingPunct="1">
              <a:buNone/>
              <a:defRPr sz="2057">
                <a:latin typeface="+mn-lt"/>
                <a:ea typeface="+mn-ea"/>
                <a:cs typeface="+mn-cs"/>
              </a:defRPr>
            </a:lvl6pPr>
            <a:lvl7pPr marL="3526932" indent="0" algn="ctr" eaLnBrk="1" hangingPunct="1">
              <a:buNone/>
              <a:defRPr sz="2057">
                <a:latin typeface="+mn-lt"/>
                <a:ea typeface="+mn-ea"/>
                <a:cs typeface="+mn-cs"/>
              </a:defRPr>
            </a:lvl7pPr>
            <a:lvl8pPr marL="4114754" indent="0" algn="ctr" eaLnBrk="1" hangingPunct="1">
              <a:buNone/>
              <a:defRPr sz="2057">
                <a:latin typeface="+mn-lt"/>
                <a:ea typeface="+mn-ea"/>
                <a:cs typeface="+mn-cs"/>
              </a:defRPr>
            </a:lvl8pPr>
            <a:lvl9pPr marL="4702576" indent="0" algn="ctr" eaLnBrk="1" hangingPunct="1">
              <a:buNone/>
              <a:defRPr sz="2057">
                <a:latin typeface="+mn-lt"/>
                <a:ea typeface="+mn-ea"/>
                <a:cs typeface="+mn-cs"/>
              </a:defRPr>
            </a:lvl9pPr>
          </a:lstStyle>
          <a:p>
            <a:pPr marL="457200" indent="-283464">
              <a:lnSpc>
                <a:spcPts val="3000"/>
              </a:lnSpc>
              <a:spcBef>
                <a:spcPts val="1000"/>
              </a:spcBef>
              <a:buFont typeface="Arial" panose="020B0604020202020204" pitchFamily="34" charset="0"/>
              <a:buChar char="•"/>
            </a:pPr>
            <a:r>
              <a:rPr lang="en-US" sz="2200" dirty="0">
                <a:latin typeface="Lub Dub Medium" panose="020B0603030403020204" pitchFamily="34" charset="0"/>
              </a:rPr>
              <a:t>In prehospital patients who screen positive for suspected stroke, a standard prehospital stroke severity assessment tool should be used to facilitate triage.</a:t>
            </a:r>
            <a:r>
              <a:rPr lang="en-US" sz="2200" baseline="30000" dirty="0">
                <a:latin typeface="Lub Dub Medium" panose="020B0603030403020204" pitchFamily="34" charset="0"/>
              </a:rPr>
              <a:t>1</a:t>
            </a:r>
          </a:p>
          <a:p>
            <a:pPr marL="457200" indent="-283464">
              <a:lnSpc>
                <a:spcPts val="3000"/>
              </a:lnSpc>
              <a:spcBef>
                <a:spcPts val="1000"/>
              </a:spcBef>
              <a:buFont typeface="Arial" panose="020B0604020202020204" pitchFamily="34" charset="0"/>
              <a:buChar char="•"/>
            </a:pPr>
            <a:r>
              <a:rPr lang="en-US" sz="2200" dirty="0">
                <a:latin typeface="Lub Dub Medium" panose="020B0603030403020204" pitchFamily="34" charset="0"/>
              </a:rPr>
              <a:t>Patients with a positive stroke screen or who are strongly suspected to have a stroke should be transported rapidly to the closest healthcare facility that is able to administer IV thrombolysis.</a:t>
            </a:r>
            <a:r>
              <a:rPr lang="en-US" sz="2200" baseline="30000" dirty="0">
                <a:latin typeface="Lub Dub Medium" panose="020B0603030403020204" pitchFamily="34" charset="0"/>
              </a:rPr>
              <a:t>2</a:t>
            </a:r>
          </a:p>
        </p:txBody>
      </p:sp>
      <p:sp>
        <p:nvSpPr>
          <p:cNvPr id="8" name="TextBox 7">
            <a:extLst>
              <a:ext uri="{FF2B5EF4-FFF2-40B4-BE49-F238E27FC236}">
                <a16:creationId xmlns:a16="http://schemas.microsoft.com/office/drawing/2014/main" id="{EA19B869-8E54-4CBB-B843-20495161F076}"/>
              </a:ext>
            </a:extLst>
          </p:cNvPr>
          <p:cNvSpPr txBox="1"/>
          <p:nvPr/>
        </p:nvSpPr>
        <p:spPr>
          <a:xfrm>
            <a:off x="457200" y="7696200"/>
            <a:ext cx="8755926" cy="461665"/>
          </a:xfrm>
          <a:prstGeom prst="rect">
            <a:avLst/>
          </a:prstGeom>
          <a:noFill/>
        </p:spPr>
        <p:txBody>
          <a:bodyPr wrap="square">
            <a:spAutoFit/>
          </a:bodyPr>
          <a:lstStyle/>
          <a:p>
            <a:pPr marL="228600" indent="-228600">
              <a:buFontTx/>
              <a:buAutoNum type="arabicPeriod"/>
            </a:pPr>
            <a:r>
              <a:rPr lang="fr-FR" sz="1200" dirty="0" err="1">
                <a:latin typeface="Lub Dub Medium" panose="020B0603030403020204" pitchFamily="34" charset="0"/>
                <a:cs typeface="Arial"/>
              </a:rPr>
              <a:t>Adeoye</a:t>
            </a:r>
            <a:r>
              <a:rPr lang="fr-FR" sz="1200" dirty="0">
                <a:latin typeface="Lub Dub Medium" panose="020B0603030403020204" pitchFamily="34" charset="0"/>
                <a:cs typeface="Arial"/>
              </a:rPr>
              <a:t> O, et al. </a:t>
            </a:r>
            <a:r>
              <a:rPr lang="fr-FR" sz="1200" dirty="0" err="1">
                <a:latin typeface="Lub Dub Medium" panose="020B0603030403020204" pitchFamily="34" charset="0"/>
                <a:cs typeface="Arial"/>
              </a:rPr>
              <a:t>Recommendations</a:t>
            </a:r>
            <a:r>
              <a:rPr lang="fr-FR" sz="1200" dirty="0">
                <a:latin typeface="Lub Dub Medium" panose="020B0603030403020204" pitchFamily="34" charset="0"/>
                <a:cs typeface="Arial"/>
              </a:rPr>
              <a:t> for the Establishment of Stroke </a:t>
            </a:r>
            <a:r>
              <a:rPr lang="fr-FR" sz="1200" dirty="0" err="1">
                <a:latin typeface="Lub Dub Medium" panose="020B0603030403020204" pitchFamily="34" charset="0"/>
                <a:cs typeface="Arial"/>
              </a:rPr>
              <a:t>Systems</a:t>
            </a:r>
            <a:r>
              <a:rPr lang="fr-FR" sz="1200" dirty="0">
                <a:latin typeface="Lub Dub Medium" panose="020B0603030403020204" pitchFamily="34" charset="0"/>
                <a:cs typeface="Arial"/>
              </a:rPr>
              <a:t> of Care. (2019) </a:t>
            </a:r>
            <a:r>
              <a:rPr lang="fr-FR" sz="1200" i="1" dirty="0">
                <a:latin typeface="Lub Dub Medium" panose="020B0603030403020204" pitchFamily="34" charset="0"/>
                <a:cs typeface="Arial"/>
              </a:rPr>
              <a:t>Stroke</a:t>
            </a:r>
            <a:r>
              <a:rPr lang="fr-FR" sz="1200" dirty="0">
                <a:latin typeface="Lub Dub Medium" panose="020B0603030403020204" pitchFamily="34" charset="0"/>
                <a:cs typeface="Arial"/>
              </a:rPr>
              <a:t>.</a:t>
            </a:r>
          </a:p>
          <a:p>
            <a:pPr marL="228600" indent="-228600">
              <a:buAutoNum type="arabicPeriod"/>
            </a:pPr>
            <a:r>
              <a:rPr lang="fr-FR" sz="1200" dirty="0" err="1">
                <a:latin typeface="Lub Dub Medium" panose="020B0603030403020204" pitchFamily="34" charset="0"/>
                <a:cs typeface="Arial"/>
              </a:rPr>
              <a:t>Powers</a:t>
            </a:r>
            <a:r>
              <a:rPr lang="fr-FR" sz="1200" dirty="0">
                <a:latin typeface="Lub Dub Medium" panose="020B0603030403020204" pitchFamily="34" charset="0"/>
                <a:cs typeface="Arial"/>
              </a:rPr>
              <a:t> WJ, et al. 2019 Update to 2018 Guidelines for </a:t>
            </a:r>
            <a:r>
              <a:rPr lang="fr-FR" sz="1200" dirty="0" err="1">
                <a:latin typeface="Lub Dub Medium" panose="020B0603030403020204" pitchFamily="34" charset="0"/>
                <a:cs typeface="Arial"/>
              </a:rPr>
              <a:t>Early</a:t>
            </a:r>
            <a:r>
              <a:rPr lang="fr-FR" sz="1200" dirty="0">
                <a:latin typeface="Lub Dub Medium" panose="020B0603030403020204" pitchFamily="34" charset="0"/>
                <a:cs typeface="Arial"/>
              </a:rPr>
              <a:t> Management of Acute </a:t>
            </a:r>
            <a:r>
              <a:rPr lang="fr-FR" sz="1200" dirty="0" err="1">
                <a:latin typeface="Lub Dub Medium" panose="020B0603030403020204" pitchFamily="34" charset="0"/>
                <a:cs typeface="Arial"/>
              </a:rPr>
              <a:t>Ischemic</a:t>
            </a:r>
            <a:r>
              <a:rPr lang="fr-FR" sz="1200" dirty="0">
                <a:latin typeface="Lub Dub Medium" panose="020B0603030403020204" pitchFamily="34" charset="0"/>
                <a:cs typeface="Arial"/>
              </a:rPr>
              <a:t> Stroke. (2019) </a:t>
            </a:r>
            <a:r>
              <a:rPr lang="fr-FR" sz="1200" i="1" dirty="0">
                <a:latin typeface="Lub Dub Medium" panose="020B0603030403020204" pitchFamily="34" charset="0"/>
                <a:cs typeface="Arial"/>
              </a:rPr>
              <a:t>Stroke</a:t>
            </a:r>
            <a:r>
              <a:rPr lang="fr-FR" sz="1200" dirty="0">
                <a:latin typeface="Lub Dub Medium" panose="020B0603030403020204" pitchFamily="34" charset="0"/>
                <a:cs typeface="Arial"/>
              </a:rPr>
              <a:t>.</a:t>
            </a:r>
          </a:p>
        </p:txBody>
      </p:sp>
      <p:pic>
        <p:nvPicPr>
          <p:cNvPr id="3" name="Picture 2">
            <a:extLst>
              <a:ext uri="{FF2B5EF4-FFF2-40B4-BE49-F238E27FC236}">
                <a16:creationId xmlns:a16="http://schemas.microsoft.com/office/drawing/2014/main" id="{CD4D624E-35E4-1F49-8FF4-30BCA624C7D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0514" y="1783147"/>
            <a:ext cx="6964970" cy="4663306"/>
          </a:xfrm>
          <a:prstGeom prst="rect">
            <a:avLst/>
          </a:prstGeom>
        </p:spPr>
      </p:pic>
    </p:spTree>
    <p:extLst>
      <p:ext uri="{BB962C8B-B14F-4D97-AF65-F5344CB8AC3E}">
        <p14:creationId xmlns:p14="http://schemas.microsoft.com/office/powerpoint/2010/main" val="362036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EMS System Recommendations</a:t>
            </a:r>
          </a:p>
        </p:txBody>
      </p:sp>
      <p:sp>
        <p:nvSpPr>
          <p:cNvPr id="11" name="Subtitle 2">
            <a:extLst>
              <a:ext uri="{FF2B5EF4-FFF2-40B4-BE49-F238E27FC236}">
                <a16:creationId xmlns:a16="http://schemas.microsoft.com/office/drawing/2014/main" id="{80556511-EFF8-AD44-991D-8039D1AE2C57}"/>
              </a:ext>
            </a:extLst>
          </p:cNvPr>
          <p:cNvSpPr txBox="1">
            <a:spLocks/>
          </p:cNvSpPr>
          <p:nvPr/>
        </p:nvSpPr>
        <p:spPr>
          <a:xfrm>
            <a:off x="464275" y="2209800"/>
            <a:ext cx="6469925" cy="3429000"/>
          </a:xfrm>
          <a:prstGeom prst="rect">
            <a:avLst/>
          </a:prstGeom>
        </p:spPr>
        <p:txBody>
          <a:bodyPr/>
          <a:lstStyle>
            <a:lvl1pPr marL="0" indent="0" algn="l" rtl="0" eaLnBrk="1" fontAlgn="base" hangingPunct="1">
              <a:spcBef>
                <a:spcPct val="20000"/>
              </a:spcBef>
              <a:spcAft>
                <a:spcPct val="0"/>
              </a:spcAft>
              <a:buNone/>
              <a:defRPr sz="2314" b="0" i="0" spc="0">
                <a:solidFill>
                  <a:schemeClr val="tx1"/>
                </a:solidFill>
                <a:latin typeface="Lub Dub Medium" panose="020B0603030403020204" pitchFamily="34" charset="77"/>
                <a:ea typeface="+mn-ea"/>
                <a:cs typeface="+mn-cs"/>
              </a:defRPr>
            </a:lvl1pPr>
            <a:lvl2pPr marL="587822" indent="0" algn="ctr" rtl="0" eaLnBrk="1" fontAlgn="base" hangingPunct="1">
              <a:spcBef>
                <a:spcPct val="20000"/>
              </a:spcBef>
              <a:spcAft>
                <a:spcPct val="0"/>
              </a:spcAft>
              <a:buNone/>
              <a:defRPr sz="2571">
                <a:solidFill>
                  <a:schemeClr val="tx1"/>
                </a:solidFill>
                <a:latin typeface="+mn-lt"/>
                <a:ea typeface="+mn-ea"/>
                <a:cs typeface="+mn-cs"/>
              </a:defRPr>
            </a:lvl2pPr>
            <a:lvl3pPr marL="1175644" indent="0" algn="ctr" rtl="0" eaLnBrk="1" fontAlgn="base" hangingPunct="1">
              <a:spcBef>
                <a:spcPct val="20000"/>
              </a:spcBef>
              <a:spcAft>
                <a:spcPct val="0"/>
              </a:spcAft>
              <a:buNone/>
              <a:defRPr sz="2314">
                <a:solidFill>
                  <a:schemeClr val="tx1"/>
                </a:solidFill>
                <a:latin typeface="+mn-lt"/>
                <a:ea typeface="+mn-ea"/>
                <a:cs typeface="+mn-cs"/>
              </a:defRPr>
            </a:lvl3pPr>
            <a:lvl4pPr marL="1763466" indent="0" algn="ctr" rtl="0" eaLnBrk="1" fontAlgn="base" hangingPunct="1">
              <a:spcBef>
                <a:spcPct val="20000"/>
              </a:spcBef>
              <a:spcAft>
                <a:spcPct val="0"/>
              </a:spcAft>
              <a:buNone/>
              <a:defRPr sz="2057">
                <a:solidFill>
                  <a:schemeClr val="tx1"/>
                </a:solidFill>
                <a:latin typeface="+mn-lt"/>
                <a:ea typeface="+mn-ea"/>
                <a:cs typeface="+mn-cs"/>
              </a:defRPr>
            </a:lvl4pPr>
            <a:lvl5pPr marL="2351288" indent="0" algn="ctr" rtl="0" eaLnBrk="1" fontAlgn="base" hangingPunct="1">
              <a:spcBef>
                <a:spcPct val="20000"/>
              </a:spcBef>
              <a:spcAft>
                <a:spcPct val="0"/>
              </a:spcAft>
              <a:buNone/>
              <a:defRPr sz="2057">
                <a:solidFill>
                  <a:schemeClr val="tx1"/>
                </a:solidFill>
                <a:latin typeface="+mn-lt"/>
                <a:ea typeface="+mn-ea"/>
                <a:cs typeface="+mn-cs"/>
              </a:defRPr>
            </a:lvl5pPr>
            <a:lvl6pPr marL="2939110" indent="0" algn="ctr" eaLnBrk="1" hangingPunct="1">
              <a:buNone/>
              <a:defRPr sz="2057">
                <a:latin typeface="+mn-lt"/>
                <a:ea typeface="+mn-ea"/>
                <a:cs typeface="+mn-cs"/>
              </a:defRPr>
            </a:lvl6pPr>
            <a:lvl7pPr marL="3526932" indent="0" algn="ctr" eaLnBrk="1" hangingPunct="1">
              <a:buNone/>
              <a:defRPr sz="2057">
                <a:latin typeface="+mn-lt"/>
                <a:ea typeface="+mn-ea"/>
                <a:cs typeface="+mn-cs"/>
              </a:defRPr>
            </a:lvl7pPr>
            <a:lvl8pPr marL="4114754" indent="0" algn="ctr" eaLnBrk="1" hangingPunct="1">
              <a:buNone/>
              <a:defRPr sz="2057">
                <a:latin typeface="+mn-lt"/>
                <a:ea typeface="+mn-ea"/>
                <a:cs typeface="+mn-cs"/>
              </a:defRPr>
            </a:lvl8pPr>
            <a:lvl9pPr marL="4702576" indent="0" algn="ctr" eaLnBrk="1" hangingPunct="1">
              <a:buNone/>
              <a:defRPr sz="2057">
                <a:latin typeface="+mn-lt"/>
                <a:ea typeface="+mn-ea"/>
                <a:cs typeface="+mn-cs"/>
              </a:defRPr>
            </a:lvl9pPr>
          </a:lstStyle>
          <a:p>
            <a:pPr marL="457200" indent="-283464">
              <a:lnSpc>
                <a:spcPts val="3000"/>
              </a:lnSpc>
              <a:spcBef>
                <a:spcPts val="1000"/>
              </a:spcBef>
              <a:buFont typeface="Arial" panose="020B0604020202020204" pitchFamily="34" charset="0"/>
              <a:buChar char="•"/>
            </a:pPr>
            <a:r>
              <a:rPr lang="en-US" sz="2200" dirty="0">
                <a:latin typeface="Lub Dub Medium" panose="020B0603030403020204" pitchFamily="34" charset="0"/>
              </a:rPr>
              <a:t>Effective prehospital procedures to identify patients who are ineligible for </a:t>
            </a:r>
            <a:br>
              <a:rPr lang="en-US" sz="2200" dirty="0">
                <a:latin typeface="Lub Dub Medium" panose="020B0603030403020204" pitchFamily="34" charset="0"/>
              </a:rPr>
            </a:br>
            <a:r>
              <a:rPr lang="en-US" sz="2200" dirty="0">
                <a:latin typeface="Lub Dub Medium" panose="020B0603030403020204" pitchFamily="34" charset="0"/>
              </a:rPr>
              <a:t>IV thrombolysis and have a strong probability of LVO stroke should be developed to facilitate rapid transport of patients potentially eligible for thrombectomy to the closest healthcare facilities that are able to perform MT.</a:t>
            </a:r>
            <a:r>
              <a:rPr lang="en-US" sz="2200" baseline="30000" dirty="0">
                <a:latin typeface="Lub Dub Medium" panose="020B0603030403020204" pitchFamily="34" charset="0"/>
              </a:rPr>
              <a:t>1</a:t>
            </a:r>
          </a:p>
        </p:txBody>
      </p:sp>
      <p:sp>
        <p:nvSpPr>
          <p:cNvPr id="8" name="TextBox 7">
            <a:extLst>
              <a:ext uri="{FF2B5EF4-FFF2-40B4-BE49-F238E27FC236}">
                <a16:creationId xmlns:a16="http://schemas.microsoft.com/office/drawing/2014/main" id="{EA19B869-8E54-4CBB-B843-20495161F076}"/>
              </a:ext>
            </a:extLst>
          </p:cNvPr>
          <p:cNvSpPr txBox="1"/>
          <p:nvPr/>
        </p:nvSpPr>
        <p:spPr>
          <a:xfrm>
            <a:off x="457200" y="7772400"/>
            <a:ext cx="8755926" cy="276999"/>
          </a:xfrm>
          <a:prstGeom prst="rect">
            <a:avLst/>
          </a:prstGeom>
          <a:noFill/>
        </p:spPr>
        <p:txBody>
          <a:bodyPr wrap="square">
            <a:spAutoFit/>
          </a:bodyPr>
          <a:lstStyle/>
          <a:p>
            <a:pPr marL="228600" indent="-228600">
              <a:buAutoNum type="arabicPeriod"/>
            </a:pPr>
            <a:r>
              <a:rPr lang="fr-FR" sz="1200" dirty="0">
                <a:latin typeface="Lub Dub Medium" panose="020B0603030403020204" pitchFamily="34" charset="0"/>
                <a:cs typeface="Arial"/>
              </a:rPr>
              <a:t>Powers WJ, et al. 2019 Update to 2018 Guidelines for </a:t>
            </a:r>
            <a:r>
              <a:rPr lang="fr-FR" sz="1200" dirty="0" err="1">
                <a:latin typeface="Lub Dub Medium" panose="020B0603030403020204" pitchFamily="34" charset="0"/>
                <a:cs typeface="Arial"/>
              </a:rPr>
              <a:t>Early</a:t>
            </a:r>
            <a:r>
              <a:rPr lang="fr-FR" sz="1200" dirty="0">
                <a:latin typeface="Lub Dub Medium" panose="020B0603030403020204" pitchFamily="34" charset="0"/>
                <a:cs typeface="Arial"/>
              </a:rPr>
              <a:t> Management of Acute </a:t>
            </a:r>
            <a:r>
              <a:rPr lang="fr-FR" sz="1200" dirty="0" err="1">
                <a:latin typeface="Lub Dub Medium" panose="020B0603030403020204" pitchFamily="34" charset="0"/>
                <a:cs typeface="Arial"/>
              </a:rPr>
              <a:t>Ischemic</a:t>
            </a:r>
            <a:r>
              <a:rPr lang="fr-FR" sz="1200" dirty="0">
                <a:latin typeface="Lub Dub Medium" panose="020B0603030403020204" pitchFamily="34" charset="0"/>
                <a:cs typeface="Arial"/>
              </a:rPr>
              <a:t> Stroke. (2019) </a:t>
            </a:r>
            <a:r>
              <a:rPr lang="fr-FR" sz="1200" i="1" dirty="0">
                <a:latin typeface="Lub Dub Medium" panose="020B0603030403020204" pitchFamily="34" charset="0"/>
                <a:cs typeface="Arial"/>
              </a:rPr>
              <a:t>Stroke</a:t>
            </a:r>
            <a:r>
              <a:rPr lang="fr-FR" sz="1200" dirty="0">
                <a:latin typeface="Lub Dub Medium" panose="020B0603030403020204" pitchFamily="34" charset="0"/>
                <a:cs typeface="Arial"/>
              </a:rPr>
              <a:t>.</a:t>
            </a:r>
          </a:p>
        </p:txBody>
      </p:sp>
      <p:pic>
        <p:nvPicPr>
          <p:cNvPr id="3" name="Picture 2">
            <a:extLst>
              <a:ext uri="{FF2B5EF4-FFF2-40B4-BE49-F238E27FC236}">
                <a16:creationId xmlns:a16="http://schemas.microsoft.com/office/drawing/2014/main" id="{E7646795-FD37-B04B-8C2B-B4FF6516E4C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8545" y="1600200"/>
            <a:ext cx="7086600" cy="4719759"/>
          </a:xfrm>
          <a:prstGeom prst="rect">
            <a:avLst/>
          </a:prstGeom>
        </p:spPr>
      </p:pic>
    </p:spTree>
    <p:extLst>
      <p:ext uri="{BB962C8B-B14F-4D97-AF65-F5344CB8AC3E}">
        <p14:creationId xmlns:p14="http://schemas.microsoft.com/office/powerpoint/2010/main" val="411924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5A54489-3C34-4784-B4ED-5F45E9C59D3D}"/>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819400" y="762000"/>
            <a:ext cx="9753600" cy="5892800"/>
          </a:xfrm>
        </p:spPr>
      </p:pic>
      <p:sp>
        <p:nvSpPr>
          <p:cNvPr id="3" name="Slide Number Placeholder 2">
            <a:extLst>
              <a:ext uri="{FF2B5EF4-FFF2-40B4-BE49-F238E27FC236}">
                <a16:creationId xmlns:a16="http://schemas.microsoft.com/office/drawing/2014/main" id="{C2D20A9E-F619-4EDF-A26B-2471A58837C5}"/>
              </a:ext>
              <a:ext uri="{C183D7F6-B498-43B3-948B-1728B52AA6E4}">
                <adec:decorative xmlns:adec="http://schemas.microsoft.com/office/drawing/2017/decorative" val="1"/>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6" name="TextBox 5">
            <a:extLst>
              <a:ext uri="{FF2B5EF4-FFF2-40B4-BE49-F238E27FC236}">
                <a16:creationId xmlns:a16="http://schemas.microsoft.com/office/drawing/2014/main" id="{BB972588-1841-49C0-BF76-8EF355F379AE}"/>
              </a:ext>
            </a:extLst>
          </p:cNvPr>
          <p:cNvSpPr txBox="1"/>
          <p:nvPr/>
        </p:nvSpPr>
        <p:spPr>
          <a:xfrm>
            <a:off x="457200" y="7391400"/>
            <a:ext cx="12954000" cy="646331"/>
          </a:xfrm>
          <a:prstGeom prst="rect">
            <a:avLst/>
          </a:prstGeom>
          <a:noFill/>
        </p:spPr>
        <p:txBody>
          <a:bodyPr wrap="square" rtlCol="0">
            <a:spAutoFit/>
          </a:bodyPr>
          <a:lstStyle/>
          <a:p>
            <a:r>
              <a:rPr lang="en-US" sz="1200" dirty="0">
                <a:hlinkClick r:id="rId4"/>
              </a:rPr>
              <a:t>Recommendations for Regional Stroke Destination Plans in Rural, Suburban, and Urban Communities From the Prehospital Stroke System of Care Consensus Conference: A Consensus Statement From the American Academy of Neurology, American Heart Association/American Stroke Association, American Society of Neuroradiology, National Association of EMS Physicians, National Association of State EMS Officials, Society of </a:t>
            </a:r>
            <a:r>
              <a:rPr lang="en-US" sz="1200" dirty="0" err="1">
                <a:hlinkClick r:id="rId4"/>
              </a:rPr>
              <a:t>NeuroInterventional</a:t>
            </a:r>
            <a:r>
              <a:rPr lang="en-US" sz="1200" dirty="0">
                <a:hlinkClick r:id="rId4"/>
              </a:rPr>
              <a:t> Surgery, and Society of Vascular and Interventional Neurology: Endorsed by the Neurocritical Care Society | Stroke (ahajournals.org)</a:t>
            </a:r>
            <a:endParaRPr lang="en-US" sz="1200" dirty="0"/>
          </a:p>
        </p:txBody>
      </p:sp>
    </p:spTree>
    <p:extLst>
      <p:ext uri="{BB962C8B-B14F-4D97-AF65-F5344CB8AC3E}">
        <p14:creationId xmlns:p14="http://schemas.microsoft.com/office/powerpoint/2010/main" val="110488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533400" y="280687"/>
            <a:ext cx="12923520" cy="838881"/>
          </a:xfrm>
        </p:spPr>
        <p:txBody>
          <a:bodyPr/>
          <a:lstStyle/>
          <a:p>
            <a:r>
              <a:rPr lang="en-US" dirty="0"/>
              <a:t>Overarching Principles</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533400" y="1600200"/>
            <a:ext cx="7391400" cy="4495800"/>
          </a:xfrm>
        </p:spPr>
        <p:txBody>
          <a:bodyPr/>
          <a:lstStyle/>
          <a:p>
            <a:r>
              <a:rPr lang="en-US" sz="2400" b="1" dirty="0">
                <a:effectLst/>
                <a:latin typeface="Lub Dub Medium" panose="020B0603030403020204" pitchFamily="34" charset="0"/>
                <a:ea typeface="Times New Roman" panose="02020603050405020304" pitchFamily="18" charset="0"/>
              </a:rPr>
              <a:t>Destination Plans</a:t>
            </a:r>
          </a:p>
          <a:p>
            <a:r>
              <a:rPr lang="en-US" sz="2000" dirty="0">
                <a:effectLst/>
                <a:latin typeface="Lub Dub Medium" panose="020B0603030403020204" pitchFamily="34" charset="0"/>
                <a:ea typeface="Times New Roman" panose="02020603050405020304" pitchFamily="18" charset="0"/>
              </a:rPr>
              <a:t>Ideal destination plans are complex, nuanced, &amp; factor in all available data sources including: </a:t>
            </a:r>
          </a:p>
          <a:p>
            <a:pPr marL="457200" indent="-283464">
              <a:lnSpc>
                <a:spcPts val="2400"/>
              </a:lnSpc>
              <a:spcBef>
                <a:spcPts val="1000"/>
              </a:spcBef>
              <a:buFont typeface="Arial" panose="020B0604020202020204" pitchFamily="34" charset="0"/>
              <a:buChar char="•"/>
            </a:pPr>
            <a:r>
              <a:rPr lang="en-US" sz="2000" dirty="0">
                <a:effectLst/>
                <a:latin typeface="Lub Dub Medium" panose="020B0603030403020204" pitchFamily="34" charset="0"/>
                <a:ea typeface="Times New Roman" panose="02020603050405020304" pitchFamily="18" charset="0"/>
              </a:rPr>
              <a:t>traffic patterns</a:t>
            </a:r>
          </a:p>
          <a:p>
            <a:pPr marL="457200" indent="-283464">
              <a:lnSpc>
                <a:spcPts val="2400"/>
              </a:lnSpc>
              <a:spcBef>
                <a:spcPts val="1000"/>
              </a:spcBef>
              <a:buFont typeface="Arial" panose="020B0604020202020204" pitchFamily="34" charset="0"/>
              <a:buChar char="•"/>
            </a:pPr>
            <a:r>
              <a:rPr lang="en-US" sz="2000" dirty="0">
                <a:effectLst/>
                <a:latin typeface="Lub Dub Medium" panose="020B0603030403020204" pitchFamily="34" charset="0"/>
                <a:ea typeface="Times New Roman" panose="02020603050405020304" pitchFamily="18" charset="0"/>
              </a:rPr>
              <a:t>site-specific performance data on the frequency of use, and </a:t>
            </a:r>
          </a:p>
          <a:p>
            <a:pPr marL="457200" indent="-283464">
              <a:lnSpc>
                <a:spcPts val="2400"/>
              </a:lnSpc>
              <a:spcBef>
                <a:spcPts val="1000"/>
              </a:spcBef>
              <a:buFont typeface="Arial" panose="020B0604020202020204" pitchFamily="34" charset="0"/>
              <a:buChar char="•"/>
            </a:pPr>
            <a:r>
              <a:rPr lang="en-US" sz="2000" dirty="0">
                <a:effectLst/>
                <a:latin typeface="Lub Dub Medium" panose="020B0603030403020204" pitchFamily="34" charset="0"/>
                <a:ea typeface="Times New Roman" panose="02020603050405020304" pitchFamily="18" charset="0"/>
              </a:rPr>
              <a:t>timeliness of IV thrombolytics and endovascular therapy, and their associated clinical outcomes</a:t>
            </a:r>
          </a:p>
          <a:p>
            <a:pPr>
              <a:spcBef>
                <a:spcPts val="2000"/>
              </a:spcBef>
            </a:pPr>
            <a:r>
              <a:rPr lang="en-US" sz="2000" dirty="0">
                <a:effectLst/>
                <a:latin typeface="Lub Dub Medium" panose="020B0603030403020204" pitchFamily="34" charset="0"/>
                <a:ea typeface="Times New Roman" panose="02020603050405020304" pitchFamily="18" charset="0"/>
              </a:rPr>
              <a:t>Regional destination plans should consider general eligibility for IV thrombolytics and for those patients with suspected large vessel stroke within 24 hours of last known well time, should prioritize a nearby Comprehensive Stroke Center over other centers of lower capability when available within acceptable transport times. </a:t>
            </a:r>
            <a:endParaRPr lang="en-US" dirty="0"/>
          </a:p>
        </p:txBody>
      </p:sp>
      <p:sp>
        <p:nvSpPr>
          <p:cNvPr id="8" name="Subtitle 2">
            <a:extLst>
              <a:ext uri="{FF2B5EF4-FFF2-40B4-BE49-F238E27FC236}">
                <a16:creationId xmlns:a16="http://schemas.microsoft.com/office/drawing/2014/main" id="{90696D28-88E4-E04B-9420-32A8C59B4796}"/>
              </a:ext>
            </a:extLst>
          </p:cNvPr>
          <p:cNvSpPr txBox="1">
            <a:spLocks/>
          </p:cNvSpPr>
          <p:nvPr/>
        </p:nvSpPr>
        <p:spPr>
          <a:xfrm>
            <a:off x="457200" y="7239000"/>
            <a:ext cx="8382000" cy="354105"/>
          </a:xfrm>
          <a:prstGeom prst="rect">
            <a:avLst/>
          </a:prstGeom>
        </p:spPr>
        <p:txBody>
          <a:bodyPr/>
          <a:lstStyle>
            <a:lvl1pPr marL="0" indent="0" algn="l" rtl="0" eaLnBrk="1" fontAlgn="base" hangingPunct="1">
              <a:spcBef>
                <a:spcPct val="20000"/>
              </a:spcBef>
              <a:spcAft>
                <a:spcPct val="0"/>
              </a:spcAft>
              <a:buNone/>
              <a:defRPr sz="2314" b="0" i="0" spc="0">
                <a:solidFill>
                  <a:schemeClr val="tx1"/>
                </a:solidFill>
                <a:latin typeface="Lub Dub Medium" panose="020B0603030403020204" pitchFamily="34" charset="77"/>
                <a:ea typeface="+mn-ea"/>
                <a:cs typeface="+mn-cs"/>
              </a:defRPr>
            </a:lvl1pPr>
            <a:lvl2pPr marL="587822" indent="0" algn="ctr" rtl="0" eaLnBrk="1" fontAlgn="base" hangingPunct="1">
              <a:spcBef>
                <a:spcPct val="20000"/>
              </a:spcBef>
              <a:spcAft>
                <a:spcPct val="0"/>
              </a:spcAft>
              <a:buNone/>
              <a:defRPr sz="2571">
                <a:solidFill>
                  <a:schemeClr val="tx1"/>
                </a:solidFill>
                <a:latin typeface="+mn-lt"/>
                <a:ea typeface="+mn-ea"/>
                <a:cs typeface="+mn-cs"/>
              </a:defRPr>
            </a:lvl2pPr>
            <a:lvl3pPr marL="1175644" indent="0" algn="ctr" rtl="0" eaLnBrk="1" fontAlgn="base" hangingPunct="1">
              <a:spcBef>
                <a:spcPct val="20000"/>
              </a:spcBef>
              <a:spcAft>
                <a:spcPct val="0"/>
              </a:spcAft>
              <a:buNone/>
              <a:defRPr sz="2314">
                <a:solidFill>
                  <a:schemeClr val="tx1"/>
                </a:solidFill>
                <a:latin typeface="+mn-lt"/>
                <a:ea typeface="+mn-ea"/>
                <a:cs typeface="+mn-cs"/>
              </a:defRPr>
            </a:lvl3pPr>
            <a:lvl4pPr marL="1763466" indent="0" algn="ctr" rtl="0" eaLnBrk="1" fontAlgn="base" hangingPunct="1">
              <a:spcBef>
                <a:spcPct val="20000"/>
              </a:spcBef>
              <a:spcAft>
                <a:spcPct val="0"/>
              </a:spcAft>
              <a:buNone/>
              <a:defRPr sz="2057">
                <a:solidFill>
                  <a:schemeClr val="tx1"/>
                </a:solidFill>
                <a:latin typeface="+mn-lt"/>
                <a:ea typeface="+mn-ea"/>
                <a:cs typeface="+mn-cs"/>
              </a:defRPr>
            </a:lvl4pPr>
            <a:lvl5pPr marL="2351288" indent="0" algn="ctr" rtl="0" eaLnBrk="1" fontAlgn="base" hangingPunct="1">
              <a:spcBef>
                <a:spcPct val="20000"/>
              </a:spcBef>
              <a:spcAft>
                <a:spcPct val="0"/>
              </a:spcAft>
              <a:buNone/>
              <a:defRPr sz="2057">
                <a:solidFill>
                  <a:schemeClr val="tx1"/>
                </a:solidFill>
                <a:latin typeface="+mn-lt"/>
                <a:ea typeface="+mn-ea"/>
                <a:cs typeface="+mn-cs"/>
              </a:defRPr>
            </a:lvl5pPr>
            <a:lvl6pPr marL="2939110" indent="0" algn="ctr" eaLnBrk="1" hangingPunct="1">
              <a:buNone/>
              <a:defRPr sz="2057">
                <a:latin typeface="+mn-lt"/>
                <a:ea typeface="+mn-ea"/>
                <a:cs typeface="+mn-cs"/>
              </a:defRPr>
            </a:lvl6pPr>
            <a:lvl7pPr marL="3526932" indent="0" algn="ctr" eaLnBrk="1" hangingPunct="1">
              <a:buNone/>
              <a:defRPr sz="2057">
                <a:latin typeface="+mn-lt"/>
                <a:ea typeface="+mn-ea"/>
                <a:cs typeface="+mn-cs"/>
              </a:defRPr>
            </a:lvl7pPr>
            <a:lvl8pPr marL="4114754" indent="0" algn="ctr" eaLnBrk="1" hangingPunct="1">
              <a:buNone/>
              <a:defRPr sz="2057">
                <a:latin typeface="+mn-lt"/>
                <a:ea typeface="+mn-ea"/>
                <a:cs typeface="+mn-cs"/>
              </a:defRPr>
            </a:lvl8pPr>
            <a:lvl9pPr marL="4702576" indent="0" algn="ctr" eaLnBrk="1" hangingPunct="1">
              <a:buNone/>
              <a:defRPr sz="2057">
                <a:latin typeface="+mn-lt"/>
                <a:ea typeface="+mn-ea"/>
                <a:cs typeface="+mn-cs"/>
              </a:defRPr>
            </a:lvl9pPr>
          </a:lstStyle>
          <a:p>
            <a:r>
              <a:rPr lang="en-US" sz="1800" kern="0" dirty="0">
                <a:latin typeface="Lub Dub Medium" panose="020B0603030403020204" pitchFamily="34" charset="0"/>
                <a:ea typeface="Times New Roman" panose="02020603050405020304" pitchFamily="18" charset="0"/>
              </a:rPr>
              <a:t>More information available at: </a:t>
            </a:r>
            <a:r>
              <a:rPr lang="en-US" sz="1800" kern="0" dirty="0">
                <a:latin typeface="Lub Dub Medium" panose="020B0603030403020204" pitchFamily="34" charset="0"/>
                <a:hlinkClick r:id="rId3"/>
              </a:rPr>
              <a:t>stroke.org/StrokeTransportPlans</a:t>
            </a:r>
            <a:endParaRPr lang="en-US" sz="1800" kern="0" dirty="0">
              <a:latin typeface="Lub Dub Medium" panose="020B0603030403020204" pitchFamily="34" charset="0"/>
            </a:endParaRPr>
          </a:p>
          <a:p>
            <a:pPr>
              <a:spcBef>
                <a:spcPts val="1000"/>
              </a:spcBef>
            </a:pPr>
            <a:r>
              <a:rPr lang="en-US" sz="1200" dirty="0" err="1"/>
              <a:t>Jauch</a:t>
            </a:r>
            <a:r>
              <a:rPr lang="en-US" sz="1200" dirty="0"/>
              <a:t> EC et al. Recommendations for Regional Stroke Destination Plans in Rural, Suburban, and Urban Communities From the Prehospital Stroke System of Care Consensus Conference. (2021) </a:t>
            </a:r>
            <a:r>
              <a:rPr lang="en-US" sz="1200" i="1" dirty="0"/>
              <a:t>Stroke</a:t>
            </a:r>
            <a:r>
              <a:rPr lang="en-US" sz="1200" dirty="0"/>
              <a:t>.</a:t>
            </a:r>
          </a:p>
        </p:txBody>
      </p:sp>
      <p:pic>
        <p:nvPicPr>
          <p:cNvPr id="9" name="Picture 8">
            <a:extLst>
              <a:ext uri="{FF2B5EF4-FFF2-40B4-BE49-F238E27FC236}">
                <a16:creationId xmlns:a16="http://schemas.microsoft.com/office/drawing/2014/main" id="{1E905854-8039-284F-B79C-59BBDB113B9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67483" y="1030941"/>
            <a:ext cx="5862917" cy="5634317"/>
          </a:xfrm>
          <a:prstGeom prst="rect">
            <a:avLst/>
          </a:prstGeom>
        </p:spPr>
      </p:pic>
    </p:spTree>
    <p:extLst>
      <p:ext uri="{BB962C8B-B14F-4D97-AF65-F5344CB8AC3E}">
        <p14:creationId xmlns:p14="http://schemas.microsoft.com/office/powerpoint/2010/main" val="3602129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533400" y="280687"/>
            <a:ext cx="12923520" cy="838881"/>
          </a:xfrm>
        </p:spPr>
        <p:txBody>
          <a:bodyPr/>
          <a:lstStyle/>
          <a:p>
            <a:r>
              <a:rPr lang="en-US" dirty="0"/>
              <a:t>Overarching Principles</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533400" y="1600201"/>
            <a:ext cx="6507480" cy="4876800"/>
          </a:xfrm>
        </p:spPr>
        <p:txBody>
          <a:bodyPr/>
          <a:lstStyle/>
          <a:p>
            <a:r>
              <a:rPr lang="en-US" sz="2400" b="1" dirty="0">
                <a:effectLst/>
                <a:latin typeface="Lub Dub Medium" panose="020B0603030403020204" pitchFamily="34" charset="0"/>
                <a:ea typeface="Times New Roman" panose="02020603050405020304" pitchFamily="18" charset="0"/>
              </a:rPr>
              <a:t>Rapid Access to Appropriate Level of Care</a:t>
            </a:r>
          </a:p>
          <a:p>
            <a:pPr>
              <a:lnSpc>
                <a:spcPts val="2400"/>
              </a:lnSpc>
            </a:pPr>
            <a:r>
              <a:rPr lang="en-US" sz="2000" dirty="0">
                <a:effectLst/>
                <a:latin typeface="Lub Dub Medium" panose="020B0603030403020204" pitchFamily="34" charset="0"/>
                <a:ea typeface="Times New Roman" panose="02020603050405020304" pitchFamily="18" charset="0"/>
              </a:rPr>
              <a:t>The regional stroke system of care should ensure rapid access to the appropriate level of care, during both the prehospital and hospital phases of care. In general, when more than one stroke center is within close proximity from the scene, transport to the highest level of care is preferable. </a:t>
            </a:r>
          </a:p>
          <a:p>
            <a:pPr>
              <a:spcBef>
                <a:spcPts val="2000"/>
              </a:spcBef>
            </a:pPr>
            <a:r>
              <a:rPr lang="en-US" sz="2400" b="1" dirty="0">
                <a:effectLst/>
                <a:latin typeface="Lub Dub Medium" panose="020B0603030403020204" pitchFamily="34" charset="0"/>
                <a:ea typeface="Times New Roman" panose="02020603050405020304" pitchFamily="18" charset="0"/>
              </a:rPr>
              <a:t>Coordinated Quality Improvement</a:t>
            </a:r>
          </a:p>
          <a:p>
            <a:pPr>
              <a:lnSpc>
                <a:spcPts val="2400"/>
              </a:lnSpc>
            </a:pPr>
            <a:r>
              <a:rPr lang="en-US" sz="2000" dirty="0">
                <a:effectLst/>
                <a:latin typeface="Lub Dub Medium" panose="020B0603030403020204" pitchFamily="34" charset="0"/>
                <a:ea typeface="Times New Roman" panose="02020603050405020304" pitchFamily="18" charset="0"/>
              </a:rPr>
              <a:t>All participating EMS agencies should engage in quality improvement programs coordinated with the stroke system of care as a whole, with emphasis on dispatch, response, field triage, and transitions of care. </a:t>
            </a:r>
            <a:endParaRPr lang="en-US" dirty="0"/>
          </a:p>
        </p:txBody>
      </p:sp>
      <p:pic>
        <p:nvPicPr>
          <p:cNvPr id="8" name="Picture 7">
            <a:extLst>
              <a:ext uri="{FF2B5EF4-FFF2-40B4-BE49-F238E27FC236}">
                <a16:creationId xmlns:a16="http://schemas.microsoft.com/office/drawing/2014/main" id="{4300D4E7-DD69-F646-B733-33505E393A4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4554" y="1600200"/>
            <a:ext cx="6355846" cy="4724400"/>
          </a:xfrm>
          <a:prstGeom prst="rect">
            <a:avLst/>
          </a:prstGeom>
        </p:spPr>
      </p:pic>
      <p:sp>
        <p:nvSpPr>
          <p:cNvPr id="9" name="Subtitle 2">
            <a:extLst>
              <a:ext uri="{FF2B5EF4-FFF2-40B4-BE49-F238E27FC236}">
                <a16:creationId xmlns:a16="http://schemas.microsoft.com/office/drawing/2014/main" id="{91FBA494-A12E-6140-BD49-5E3DF4B76B44}"/>
              </a:ext>
            </a:extLst>
          </p:cNvPr>
          <p:cNvSpPr txBox="1">
            <a:spLocks/>
          </p:cNvSpPr>
          <p:nvPr/>
        </p:nvSpPr>
        <p:spPr>
          <a:xfrm>
            <a:off x="457200" y="7620000"/>
            <a:ext cx="12755880" cy="354105"/>
          </a:xfrm>
          <a:prstGeom prst="rect">
            <a:avLst/>
          </a:prstGeom>
        </p:spPr>
        <p:txBody>
          <a:bodyPr/>
          <a:lstStyle>
            <a:lvl1pPr marL="0" indent="0" algn="l" rtl="0" eaLnBrk="1" fontAlgn="base" hangingPunct="1">
              <a:spcBef>
                <a:spcPct val="20000"/>
              </a:spcBef>
              <a:spcAft>
                <a:spcPct val="0"/>
              </a:spcAft>
              <a:buNone/>
              <a:defRPr sz="2314" b="0" i="0" spc="0">
                <a:solidFill>
                  <a:schemeClr val="tx1"/>
                </a:solidFill>
                <a:latin typeface="Lub Dub Medium" panose="020B0603030403020204" pitchFamily="34" charset="77"/>
                <a:ea typeface="+mn-ea"/>
                <a:cs typeface="+mn-cs"/>
              </a:defRPr>
            </a:lvl1pPr>
            <a:lvl2pPr marL="587822" indent="0" algn="ctr" rtl="0" eaLnBrk="1" fontAlgn="base" hangingPunct="1">
              <a:spcBef>
                <a:spcPct val="20000"/>
              </a:spcBef>
              <a:spcAft>
                <a:spcPct val="0"/>
              </a:spcAft>
              <a:buNone/>
              <a:defRPr sz="2571">
                <a:solidFill>
                  <a:schemeClr val="tx1"/>
                </a:solidFill>
                <a:latin typeface="+mn-lt"/>
                <a:ea typeface="+mn-ea"/>
                <a:cs typeface="+mn-cs"/>
              </a:defRPr>
            </a:lvl2pPr>
            <a:lvl3pPr marL="1175644" indent="0" algn="ctr" rtl="0" eaLnBrk="1" fontAlgn="base" hangingPunct="1">
              <a:spcBef>
                <a:spcPct val="20000"/>
              </a:spcBef>
              <a:spcAft>
                <a:spcPct val="0"/>
              </a:spcAft>
              <a:buNone/>
              <a:defRPr sz="2314">
                <a:solidFill>
                  <a:schemeClr val="tx1"/>
                </a:solidFill>
                <a:latin typeface="+mn-lt"/>
                <a:ea typeface="+mn-ea"/>
                <a:cs typeface="+mn-cs"/>
              </a:defRPr>
            </a:lvl3pPr>
            <a:lvl4pPr marL="1763466" indent="0" algn="ctr" rtl="0" eaLnBrk="1" fontAlgn="base" hangingPunct="1">
              <a:spcBef>
                <a:spcPct val="20000"/>
              </a:spcBef>
              <a:spcAft>
                <a:spcPct val="0"/>
              </a:spcAft>
              <a:buNone/>
              <a:defRPr sz="2057">
                <a:solidFill>
                  <a:schemeClr val="tx1"/>
                </a:solidFill>
                <a:latin typeface="+mn-lt"/>
                <a:ea typeface="+mn-ea"/>
                <a:cs typeface="+mn-cs"/>
              </a:defRPr>
            </a:lvl4pPr>
            <a:lvl5pPr marL="2351288" indent="0" algn="ctr" rtl="0" eaLnBrk="1" fontAlgn="base" hangingPunct="1">
              <a:spcBef>
                <a:spcPct val="20000"/>
              </a:spcBef>
              <a:spcAft>
                <a:spcPct val="0"/>
              </a:spcAft>
              <a:buNone/>
              <a:defRPr sz="2057">
                <a:solidFill>
                  <a:schemeClr val="tx1"/>
                </a:solidFill>
                <a:latin typeface="+mn-lt"/>
                <a:ea typeface="+mn-ea"/>
                <a:cs typeface="+mn-cs"/>
              </a:defRPr>
            </a:lvl5pPr>
            <a:lvl6pPr marL="2939110" indent="0" algn="ctr" eaLnBrk="1" hangingPunct="1">
              <a:buNone/>
              <a:defRPr sz="2057">
                <a:latin typeface="+mn-lt"/>
                <a:ea typeface="+mn-ea"/>
                <a:cs typeface="+mn-cs"/>
              </a:defRPr>
            </a:lvl6pPr>
            <a:lvl7pPr marL="3526932" indent="0" algn="ctr" eaLnBrk="1" hangingPunct="1">
              <a:buNone/>
              <a:defRPr sz="2057">
                <a:latin typeface="+mn-lt"/>
                <a:ea typeface="+mn-ea"/>
                <a:cs typeface="+mn-cs"/>
              </a:defRPr>
            </a:lvl7pPr>
            <a:lvl8pPr marL="4114754" indent="0" algn="ctr" eaLnBrk="1" hangingPunct="1">
              <a:buNone/>
              <a:defRPr sz="2057">
                <a:latin typeface="+mn-lt"/>
                <a:ea typeface="+mn-ea"/>
                <a:cs typeface="+mn-cs"/>
              </a:defRPr>
            </a:lvl8pPr>
            <a:lvl9pPr marL="4702576" indent="0" algn="ctr" eaLnBrk="1" hangingPunct="1">
              <a:buNone/>
              <a:defRPr sz="2057">
                <a:latin typeface="+mn-lt"/>
                <a:ea typeface="+mn-ea"/>
                <a:cs typeface="+mn-cs"/>
              </a:defRPr>
            </a:lvl9pPr>
          </a:lstStyle>
          <a:p>
            <a:r>
              <a:rPr lang="en-US" sz="1800" kern="0" dirty="0">
                <a:latin typeface="Lub Dub Medium" panose="020B0603030403020204" pitchFamily="34" charset="0"/>
                <a:ea typeface="Times New Roman" panose="02020603050405020304" pitchFamily="18" charset="0"/>
              </a:rPr>
              <a:t>More information available at: </a:t>
            </a:r>
            <a:r>
              <a:rPr lang="en-US" sz="1800" kern="0" dirty="0">
                <a:latin typeface="Lub Dub Medium" panose="020B0603030403020204" pitchFamily="34" charset="0"/>
                <a:hlinkClick r:id="rId4"/>
              </a:rPr>
              <a:t>stroke.org/StrokeTransportPlans</a:t>
            </a:r>
            <a:endParaRPr lang="en-US" sz="1800" kern="0" dirty="0">
              <a:latin typeface="Lub Dub Medium" panose="020B0603030403020204" pitchFamily="34" charset="0"/>
            </a:endParaRPr>
          </a:p>
        </p:txBody>
      </p:sp>
    </p:spTree>
    <p:extLst>
      <p:ext uri="{BB962C8B-B14F-4D97-AF65-F5344CB8AC3E}">
        <p14:creationId xmlns:p14="http://schemas.microsoft.com/office/powerpoint/2010/main" val="70120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06395-3CFE-441F-B90A-A7E3AF925634}"/>
              </a:ext>
            </a:extLst>
          </p:cNvPr>
          <p:cNvSpPr>
            <a:spLocks noGrp="1"/>
          </p:cNvSpPr>
          <p:nvPr>
            <p:ph type="ctrTitle"/>
          </p:nvPr>
        </p:nvSpPr>
        <p:spPr>
          <a:xfrm>
            <a:off x="838200" y="3733800"/>
            <a:ext cx="12954000" cy="1311016"/>
          </a:xfrm>
        </p:spPr>
        <p:txBody>
          <a:bodyPr/>
          <a:lstStyle/>
          <a:p>
            <a:r>
              <a:rPr lang="en-US" sz="5400" cap="all" dirty="0"/>
              <a:t>About Stroke</a:t>
            </a:r>
          </a:p>
        </p:txBody>
      </p:sp>
    </p:spTree>
    <p:extLst>
      <p:ext uri="{BB962C8B-B14F-4D97-AF65-F5344CB8AC3E}">
        <p14:creationId xmlns:p14="http://schemas.microsoft.com/office/powerpoint/2010/main" val="2665880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381000" y="250785"/>
            <a:ext cx="12923520" cy="838881"/>
          </a:xfrm>
        </p:spPr>
        <p:txBody>
          <a:bodyPr/>
          <a:lstStyle/>
          <a:p>
            <a:r>
              <a:rPr lang="en-US" dirty="0"/>
              <a:t>Rural Transport Recommendations</a:t>
            </a:r>
          </a:p>
        </p:txBody>
      </p:sp>
      <p:pic>
        <p:nvPicPr>
          <p:cNvPr id="9" name="Picture 8" descr="LVO Stroke Suspected? If no, transport to closet stroke center (Primary Stroke Center or Acute Stroke Ready Hospital).   If Yes, is there a Comprehensive Stroke Center (CSC) or Thrombectomy-capable Stroke Center (TSC) within 60 minutes max transport time?   If there isn't, transport to nearest Primary Stroke Center unless it is more than 30 minutes additional transport time past nearest ASRH.  If no stroke centers are available within 60 minutes consider air medical transport per regional point of entry plan.   If there is a CSC or TSC within 60 minutes then transport to CSC unless more than 30 minutes additional transport time past nearest TSC.">
            <a:extLst>
              <a:ext uri="{FF2B5EF4-FFF2-40B4-BE49-F238E27FC236}">
                <a16:creationId xmlns:a16="http://schemas.microsoft.com/office/drawing/2014/main" id="{1CFB3996-4557-49CA-924C-15DDCBDAA1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6400" y="1143000"/>
            <a:ext cx="9982200" cy="6520545"/>
          </a:xfrm>
          <a:prstGeom prst="rect">
            <a:avLst/>
          </a:prstGeom>
        </p:spPr>
      </p:pic>
      <p:sp>
        <p:nvSpPr>
          <p:cNvPr id="8" name="TextBox 7">
            <a:extLst>
              <a:ext uri="{FF2B5EF4-FFF2-40B4-BE49-F238E27FC236}">
                <a16:creationId xmlns:a16="http://schemas.microsoft.com/office/drawing/2014/main" id="{68BA1B42-2304-4F46-A8F1-C5A1E1A1D07F}"/>
              </a:ext>
            </a:extLst>
          </p:cNvPr>
          <p:cNvSpPr txBox="1"/>
          <p:nvPr/>
        </p:nvSpPr>
        <p:spPr>
          <a:xfrm>
            <a:off x="457200" y="7696200"/>
            <a:ext cx="7536726" cy="461665"/>
          </a:xfrm>
          <a:prstGeom prst="rect">
            <a:avLst/>
          </a:prstGeom>
          <a:noFill/>
        </p:spPr>
        <p:txBody>
          <a:bodyPr wrap="square">
            <a:spAutoFit/>
          </a:bodyPr>
          <a:lstStyle/>
          <a:p>
            <a:r>
              <a:rPr lang="en-US" sz="1200" dirty="0" err="1"/>
              <a:t>Jauch</a:t>
            </a:r>
            <a:r>
              <a:rPr lang="en-US" sz="1200" dirty="0"/>
              <a:t> EC et al. Recommendations for Regional Stroke Destination Plans in Rural, Suburban, and Urban Communities From the Prehospital Stroke System of Care Consensus Conference. (2021) </a:t>
            </a:r>
            <a:r>
              <a:rPr lang="en-US" sz="1200" i="1" dirty="0"/>
              <a:t>Stroke</a:t>
            </a:r>
            <a:r>
              <a:rPr lang="en-US" sz="1200" dirty="0"/>
              <a:t>.</a:t>
            </a:r>
          </a:p>
        </p:txBody>
      </p:sp>
    </p:spTree>
    <p:extLst>
      <p:ext uri="{BB962C8B-B14F-4D97-AF65-F5344CB8AC3E}">
        <p14:creationId xmlns:p14="http://schemas.microsoft.com/office/powerpoint/2010/main" val="83780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381000" y="250785"/>
            <a:ext cx="12923520" cy="838881"/>
          </a:xfrm>
        </p:spPr>
        <p:txBody>
          <a:bodyPr/>
          <a:lstStyle/>
          <a:p>
            <a:r>
              <a:rPr lang="en-US" dirty="0"/>
              <a:t>Suburban Transport Recommendations</a:t>
            </a:r>
          </a:p>
        </p:txBody>
      </p:sp>
      <p:pic>
        <p:nvPicPr>
          <p:cNvPr id="3" name="Picture 2" descr="LVO Stroke Suspected? If no, transport to closet stroke center (Primary Stroke Center or Acute Stroke Ready Hospital).   If Yes, is there a Comprehensive Stroke Center (CSC) or Thrombectomy-capable Stroke Center (TSC) within 45 minutes max transport time?   If there isnt, transport to nearest Primary Stroke Center or Acute Stroke Ready Hospital.  If there is a CSC or TSC within 45 minutes then transport to CSC unless more than 30 minutes additional transport time past nearest TSC.">
            <a:extLst>
              <a:ext uri="{FF2B5EF4-FFF2-40B4-BE49-F238E27FC236}">
                <a16:creationId xmlns:a16="http://schemas.microsoft.com/office/drawing/2014/main" id="{CD65EEA2-CE9C-40E4-929F-98E4A605AA15}"/>
              </a:ext>
            </a:extLst>
          </p:cNvPr>
          <p:cNvPicPr>
            <a:picLocks noChangeAspect="1"/>
          </p:cNvPicPr>
          <p:nvPr/>
        </p:nvPicPr>
        <p:blipFill>
          <a:blip r:embed="rId3"/>
          <a:stretch>
            <a:fillRect/>
          </a:stretch>
        </p:blipFill>
        <p:spPr>
          <a:xfrm>
            <a:off x="1600200" y="1066800"/>
            <a:ext cx="10241530" cy="6616631"/>
          </a:xfrm>
          <a:prstGeom prst="rect">
            <a:avLst/>
          </a:prstGeom>
        </p:spPr>
      </p:pic>
      <p:sp>
        <p:nvSpPr>
          <p:cNvPr id="10" name="TextBox 9">
            <a:extLst>
              <a:ext uri="{FF2B5EF4-FFF2-40B4-BE49-F238E27FC236}">
                <a16:creationId xmlns:a16="http://schemas.microsoft.com/office/drawing/2014/main" id="{32EC1249-4442-BE44-9E6F-0C9AFA7EA65F}"/>
              </a:ext>
            </a:extLst>
          </p:cNvPr>
          <p:cNvSpPr txBox="1"/>
          <p:nvPr/>
        </p:nvSpPr>
        <p:spPr>
          <a:xfrm>
            <a:off x="457200" y="7696200"/>
            <a:ext cx="7536726" cy="461665"/>
          </a:xfrm>
          <a:prstGeom prst="rect">
            <a:avLst/>
          </a:prstGeom>
          <a:noFill/>
        </p:spPr>
        <p:txBody>
          <a:bodyPr wrap="square">
            <a:spAutoFit/>
          </a:bodyPr>
          <a:lstStyle/>
          <a:p>
            <a:r>
              <a:rPr lang="en-US" sz="1200" dirty="0" err="1"/>
              <a:t>Jauch</a:t>
            </a:r>
            <a:r>
              <a:rPr lang="en-US" sz="1200" dirty="0"/>
              <a:t> EC et al. Recommendations for Regional Stroke Destination Plans in Rural, Suburban, and Urban Communities From the Prehospital Stroke System of Care Consensus Conference. (2021) </a:t>
            </a:r>
            <a:r>
              <a:rPr lang="en-US" sz="1200" i="1" dirty="0"/>
              <a:t>Stroke</a:t>
            </a:r>
            <a:r>
              <a:rPr lang="en-US" sz="1200" dirty="0"/>
              <a:t>.</a:t>
            </a:r>
          </a:p>
        </p:txBody>
      </p:sp>
    </p:spTree>
    <p:extLst>
      <p:ext uri="{BB962C8B-B14F-4D97-AF65-F5344CB8AC3E}">
        <p14:creationId xmlns:p14="http://schemas.microsoft.com/office/powerpoint/2010/main" val="109714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345303" y="239210"/>
            <a:ext cx="12923520" cy="838881"/>
          </a:xfrm>
        </p:spPr>
        <p:txBody>
          <a:bodyPr/>
          <a:lstStyle/>
          <a:p>
            <a:r>
              <a:rPr lang="en-US" dirty="0"/>
              <a:t>Urban Transport Recommendations</a:t>
            </a:r>
          </a:p>
        </p:txBody>
      </p:sp>
      <p:pic>
        <p:nvPicPr>
          <p:cNvPr id="6" name="Picture 5" descr="LVO Stroke Suspected? If no, transport to closet stroke center (Primary Stroke Center or Acute Stroke Ready Hospital).   If Yes, is there a Comprehensive Stroke Center (CSC) within 30 minutes max transport time?   If there isnt, transport to Thrombectomy-capable Stroke Center.  If no TSC is available, transport to nearest PSC or ASRH.  If there is a CSC within 30 minutes then transport to CSC.">
            <a:extLst>
              <a:ext uri="{FF2B5EF4-FFF2-40B4-BE49-F238E27FC236}">
                <a16:creationId xmlns:a16="http://schemas.microsoft.com/office/drawing/2014/main" id="{1FB38E33-1812-4D72-A401-26BF03FA2030}"/>
              </a:ext>
            </a:extLst>
          </p:cNvPr>
          <p:cNvPicPr>
            <a:picLocks noChangeAspect="1"/>
          </p:cNvPicPr>
          <p:nvPr/>
        </p:nvPicPr>
        <p:blipFill>
          <a:blip r:embed="rId3"/>
          <a:stretch>
            <a:fillRect/>
          </a:stretch>
        </p:blipFill>
        <p:spPr>
          <a:xfrm>
            <a:off x="1676400" y="1106681"/>
            <a:ext cx="9982200" cy="6437119"/>
          </a:xfrm>
          <a:prstGeom prst="rect">
            <a:avLst/>
          </a:prstGeom>
        </p:spPr>
      </p:pic>
      <p:sp>
        <p:nvSpPr>
          <p:cNvPr id="11" name="TextBox 10">
            <a:extLst>
              <a:ext uri="{FF2B5EF4-FFF2-40B4-BE49-F238E27FC236}">
                <a16:creationId xmlns:a16="http://schemas.microsoft.com/office/drawing/2014/main" id="{6C9FE274-F12D-4145-8432-97E586B16635}"/>
              </a:ext>
            </a:extLst>
          </p:cNvPr>
          <p:cNvSpPr txBox="1"/>
          <p:nvPr/>
        </p:nvSpPr>
        <p:spPr>
          <a:xfrm>
            <a:off x="457200" y="7696200"/>
            <a:ext cx="7536726" cy="461665"/>
          </a:xfrm>
          <a:prstGeom prst="rect">
            <a:avLst/>
          </a:prstGeom>
          <a:noFill/>
        </p:spPr>
        <p:txBody>
          <a:bodyPr wrap="square">
            <a:spAutoFit/>
          </a:bodyPr>
          <a:lstStyle/>
          <a:p>
            <a:r>
              <a:rPr lang="en-US" sz="1200" dirty="0" err="1"/>
              <a:t>Jauch</a:t>
            </a:r>
            <a:r>
              <a:rPr lang="en-US" sz="1200" dirty="0"/>
              <a:t> EC et al. Recommendations for Regional Stroke Destination Plans in Rural, Suburban, and Urban Communities From the Prehospital Stroke System of Care Consensus Conference. (2021) </a:t>
            </a:r>
            <a:r>
              <a:rPr lang="en-US" sz="1200" i="1" dirty="0"/>
              <a:t>Stroke</a:t>
            </a:r>
            <a:r>
              <a:rPr lang="en-US" sz="1200" dirty="0"/>
              <a:t>.</a:t>
            </a:r>
          </a:p>
        </p:txBody>
      </p:sp>
    </p:spTree>
    <p:extLst>
      <p:ext uri="{BB962C8B-B14F-4D97-AF65-F5344CB8AC3E}">
        <p14:creationId xmlns:p14="http://schemas.microsoft.com/office/powerpoint/2010/main" val="4237668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06395-3CFE-441F-B90A-A7E3AF925634}"/>
              </a:ext>
            </a:extLst>
          </p:cNvPr>
          <p:cNvSpPr>
            <a:spLocks noGrp="1"/>
          </p:cNvSpPr>
          <p:nvPr>
            <p:ph type="ctrTitle"/>
          </p:nvPr>
        </p:nvSpPr>
        <p:spPr>
          <a:xfrm>
            <a:off x="838200" y="4138749"/>
            <a:ext cx="12954000" cy="1311016"/>
          </a:xfrm>
        </p:spPr>
        <p:txBody>
          <a:bodyPr/>
          <a:lstStyle/>
          <a:p>
            <a:r>
              <a:rPr lang="en-US" sz="5400" cap="all" dirty="0"/>
              <a:t>Stroke assessment </a:t>
            </a:r>
            <a:br>
              <a:rPr lang="en-US" sz="5400" cap="all" dirty="0"/>
            </a:br>
            <a:r>
              <a:rPr lang="en-US" sz="5400" cap="all" dirty="0"/>
              <a:t>&amp; Severity tools</a:t>
            </a:r>
          </a:p>
        </p:txBody>
      </p:sp>
    </p:spTree>
    <p:extLst>
      <p:ext uri="{BB962C8B-B14F-4D97-AF65-F5344CB8AC3E}">
        <p14:creationId xmlns:p14="http://schemas.microsoft.com/office/powerpoint/2010/main" val="283744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a:extLst>
              <a:ext uri="{C183D7F6-B498-43B3-948B-1728B52AA6E4}">
                <adec:decorative xmlns:adec="http://schemas.microsoft.com/office/drawing/2017/decorative" val="1"/>
              </a:ext>
            </a:extLst>
          </p:cNvPr>
          <p:cNvSpPr/>
          <p:nvPr/>
        </p:nvSpPr>
        <p:spPr>
          <a:xfrm>
            <a:off x="8763000" y="383586"/>
            <a:ext cx="5471770" cy="1426464"/>
          </a:xfrm>
          <a:prstGeom prst="rect">
            <a:avLst/>
          </a:prstGeom>
          <a:blipFill>
            <a:blip r:embed="rId3" cstate="print"/>
            <a:stretch>
              <a:fillRect/>
            </a:stretch>
          </a:blip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0032187" y="354325"/>
            <a:ext cx="1623974" cy="1393546"/>
          </a:xfrm>
          <a:prstGeom prst="rect">
            <a:avLst/>
          </a:prstGeom>
          <a:blipFill>
            <a:blip r:embed="rId4" cstate="print"/>
            <a:stretch>
              <a:fillRect/>
            </a:stretch>
          </a:blip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0088651" y="382820"/>
            <a:ext cx="1511046" cy="1280160"/>
          </a:xfrm>
          <a:custGeom>
            <a:avLst/>
            <a:gdLst/>
            <a:ahLst/>
            <a:cxnLst/>
            <a:rect l="l" t="t" r="r" b="b"/>
            <a:pathLst>
              <a:path w="1259204" h="1066800">
                <a:moveTo>
                  <a:pt x="629412" y="0"/>
                </a:moveTo>
                <a:lnTo>
                  <a:pt x="577792" y="1767"/>
                </a:lnTo>
                <a:lnTo>
                  <a:pt x="527321" y="6979"/>
                </a:lnTo>
                <a:lnTo>
                  <a:pt x="478162" y="15499"/>
                </a:lnTo>
                <a:lnTo>
                  <a:pt x="430475" y="27188"/>
                </a:lnTo>
                <a:lnTo>
                  <a:pt x="384423" y="41910"/>
                </a:lnTo>
                <a:lnTo>
                  <a:pt x="340167" y="59527"/>
                </a:lnTo>
                <a:lnTo>
                  <a:pt x="297871" y="79903"/>
                </a:lnTo>
                <a:lnTo>
                  <a:pt x="257696" y="102900"/>
                </a:lnTo>
                <a:lnTo>
                  <a:pt x="219803" y="128381"/>
                </a:lnTo>
                <a:lnTo>
                  <a:pt x="184356" y="156210"/>
                </a:lnTo>
                <a:lnTo>
                  <a:pt x="151515" y="186248"/>
                </a:lnTo>
                <a:lnTo>
                  <a:pt x="121444" y="218358"/>
                </a:lnTo>
                <a:lnTo>
                  <a:pt x="94304" y="252404"/>
                </a:lnTo>
                <a:lnTo>
                  <a:pt x="70256" y="288249"/>
                </a:lnTo>
                <a:lnTo>
                  <a:pt x="49464" y="325755"/>
                </a:lnTo>
                <a:lnTo>
                  <a:pt x="32089" y="364784"/>
                </a:lnTo>
                <a:lnTo>
                  <a:pt x="18293" y="405201"/>
                </a:lnTo>
                <a:lnTo>
                  <a:pt x="8238" y="446867"/>
                </a:lnTo>
                <a:lnTo>
                  <a:pt x="2086" y="489645"/>
                </a:lnTo>
                <a:lnTo>
                  <a:pt x="0" y="533400"/>
                </a:lnTo>
                <a:lnTo>
                  <a:pt x="2086" y="577154"/>
                </a:lnTo>
                <a:lnTo>
                  <a:pt x="8238" y="619932"/>
                </a:lnTo>
                <a:lnTo>
                  <a:pt x="18293" y="661598"/>
                </a:lnTo>
                <a:lnTo>
                  <a:pt x="32089" y="702015"/>
                </a:lnTo>
                <a:lnTo>
                  <a:pt x="49464" y="741045"/>
                </a:lnTo>
                <a:lnTo>
                  <a:pt x="70256" y="778550"/>
                </a:lnTo>
                <a:lnTo>
                  <a:pt x="94304" y="814395"/>
                </a:lnTo>
                <a:lnTo>
                  <a:pt x="121444" y="848441"/>
                </a:lnTo>
                <a:lnTo>
                  <a:pt x="151515" y="880551"/>
                </a:lnTo>
                <a:lnTo>
                  <a:pt x="184356" y="910590"/>
                </a:lnTo>
                <a:lnTo>
                  <a:pt x="219803" y="938418"/>
                </a:lnTo>
                <a:lnTo>
                  <a:pt x="257696" y="963899"/>
                </a:lnTo>
                <a:lnTo>
                  <a:pt x="297871" y="986896"/>
                </a:lnTo>
                <a:lnTo>
                  <a:pt x="340167" y="1007272"/>
                </a:lnTo>
                <a:lnTo>
                  <a:pt x="384423" y="1024890"/>
                </a:lnTo>
                <a:lnTo>
                  <a:pt x="430475" y="1039611"/>
                </a:lnTo>
                <a:lnTo>
                  <a:pt x="478162" y="1051300"/>
                </a:lnTo>
                <a:lnTo>
                  <a:pt x="527321" y="1059820"/>
                </a:lnTo>
                <a:lnTo>
                  <a:pt x="577792" y="1065032"/>
                </a:lnTo>
                <a:lnTo>
                  <a:pt x="629412" y="1066800"/>
                </a:lnTo>
                <a:lnTo>
                  <a:pt x="681031" y="1065032"/>
                </a:lnTo>
                <a:lnTo>
                  <a:pt x="731502" y="1059820"/>
                </a:lnTo>
                <a:lnTo>
                  <a:pt x="780661" y="1051300"/>
                </a:lnTo>
                <a:lnTo>
                  <a:pt x="828348" y="1039611"/>
                </a:lnTo>
                <a:lnTo>
                  <a:pt x="874400" y="1024890"/>
                </a:lnTo>
                <a:lnTo>
                  <a:pt x="918656" y="1007272"/>
                </a:lnTo>
                <a:lnTo>
                  <a:pt x="960952" y="986896"/>
                </a:lnTo>
                <a:lnTo>
                  <a:pt x="987762" y="971550"/>
                </a:lnTo>
                <a:lnTo>
                  <a:pt x="629412" y="971550"/>
                </a:lnTo>
                <a:lnTo>
                  <a:pt x="577966" y="969545"/>
                </a:lnTo>
                <a:lnTo>
                  <a:pt x="527905" y="963652"/>
                </a:lnTo>
                <a:lnTo>
                  <a:pt x="479452" y="954055"/>
                </a:lnTo>
                <a:lnTo>
                  <a:pt x="432830" y="940937"/>
                </a:lnTo>
                <a:lnTo>
                  <a:pt x="388263" y="924481"/>
                </a:lnTo>
                <a:lnTo>
                  <a:pt x="345976" y="904871"/>
                </a:lnTo>
                <a:lnTo>
                  <a:pt x="306192" y="882289"/>
                </a:lnTo>
                <a:lnTo>
                  <a:pt x="269134" y="856920"/>
                </a:lnTo>
                <a:lnTo>
                  <a:pt x="235027" y="828947"/>
                </a:lnTo>
                <a:lnTo>
                  <a:pt x="204094" y="798552"/>
                </a:lnTo>
                <a:lnTo>
                  <a:pt x="176560" y="765920"/>
                </a:lnTo>
                <a:lnTo>
                  <a:pt x="152648" y="731233"/>
                </a:lnTo>
                <a:lnTo>
                  <a:pt x="132581" y="694675"/>
                </a:lnTo>
                <a:lnTo>
                  <a:pt x="116584" y="656430"/>
                </a:lnTo>
                <a:lnTo>
                  <a:pt x="104881" y="616680"/>
                </a:lnTo>
                <a:lnTo>
                  <a:pt x="97695" y="575609"/>
                </a:lnTo>
                <a:lnTo>
                  <a:pt x="95250" y="533400"/>
                </a:lnTo>
                <a:lnTo>
                  <a:pt x="97695" y="491190"/>
                </a:lnTo>
                <a:lnTo>
                  <a:pt x="104881" y="450119"/>
                </a:lnTo>
                <a:lnTo>
                  <a:pt x="116584" y="410369"/>
                </a:lnTo>
                <a:lnTo>
                  <a:pt x="132581" y="372124"/>
                </a:lnTo>
                <a:lnTo>
                  <a:pt x="152648" y="335566"/>
                </a:lnTo>
                <a:lnTo>
                  <a:pt x="176560" y="300879"/>
                </a:lnTo>
                <a:lnTo>
                  <a:pt x="204094" y="268247"/>
                </a:lnTo>
                <a:lnTo>
                  <a:pt x="235027" y="237852"/>
                </a:lnTo>
                <a:lnTo>
                  <a:pt x="269134" y="209879"/>
                </a:lnTo>
                <a:lnTo>
                  <a:pt x="306192" y="184510"/>
                </a:lnTo>
                <a:lnTo>
                  <a:pt x="345976" y="161928"/>
                </a:lnTo>
                <a:lnTo>
                  <a:pt x="388263" y="142318"/>
                </a:lnTo>
                <a:lnTo>
                  <a:pt x="432830" y="125862"/>
                </a:lnTo>
                <a:lnTo>
                  <a:pt x="479452" y="112744"/>
                </a:lnTo>
                <a:lnTo>
                  <a:pt x="527905" y="103147"/>
                </a:lnTo>
                <a:lnTo>
                  <a:pt x="577966" y="97254"/>
                </a:lnTo>
                <a:lnTo>
                  <a:pt x="629412" y="95250"/>
                </a:lnTo>
                <a:lnTo>
                  <a:pt x="987762" y="95250"/>
                </a:lnTo>
                <a:lnTo>
                  <a:pt x="960952" y="79903"/>
                </a:lnTo>
                <a:lnTo>
                  <a:pt x="918656" y="59527"/>
                </a:lnTo>
                <a:lnTo>
                  <a:pt x="874400" y="41910"/>
                </a:lnTo>
                <a:lnTo>
                  <a:pt x="828348" y="27188"/>
                </a:lnTo>
                <a:lnTo>
                  <a:pt x="780661" y="15499"/>
                </a:lnTo>
                <a:lnTo>
                  <a:pt x="731502" y="6979"/>
                </a:lnTo>
                <a:lnTo>
                  <a:pt x="681031" y="1767"/>
                </a:lnTo>
                <a:lnTo>
                  <a:pt x="629412" y="0"/>
                </a:lnTo>
                <a:close/>
              </a:path>
              <a:path w="1259204" h="1066800">
                <a:moveTo>
                  <a:pt x="987762" y="95250"/>
                </a:moveTo>
                <a:lnTo>
                  <a:pt x="629412" y="95250"/>
                </a:lnTo>
                <a:lnTo>
                  <a:pt x="680857" y="97254"/>
                </a:lnTo>
                <a:lnTo>
                  <a:pt x="730918" y="103147"/>
                </a:lnTo>
                <a:lnTo>
                  <a:pt x="779371" y="112744"/>
                </a:lnTo>
                <a:lnTo>
                  <a:pt x="825993" y="125862"/>
                </a:lnTo>
                <a:lnTo>
                  <a:pt x="870560" y="142318"/>
                </a:lnTo>
                <a:lnTo>
                  <a:pt x="912847" y="161928"/>
                </a:lnTo>
                <a:lnTo>
                  <a:pt x="952631" y="184510"/>
                </a:lnTo>
                <a:lnTo>
                  <a:pt x="989689" y="209879"/>
                </a:lnTo>
                <a:lnTo>
                  <a:pt x="1023796" y="237852"/>
                </a:lnTo>
                <a:lnTo>
                  <a:pt x="1054729" y="268247"/>
                </a:lnTo>
                <a:lnTo>
                  <a:pt x="1082263" y="300879"/>
                </a:lnTo>
                <a:lnTo>
                  <a:pt x="1106175" y="335566"/>
                </a:lnTo>
                <a:lnTo>
                  <a:pt x="1126242" y="372124"/>
                </a:lnTo>
                <a:lnTo>
                  <a:pt x="1142239" y="410369"/>
                </a:lnTo>
                <a:lnTo>
                  <a:pt x="1153942" y="450119"/>
                </a:lnTo>
                <a:lnTo>
                  <a:pt x="1161128" y="491190"/>
                </a:lnTo>
                <a:lnTo>
                  <a:pt x="1163574" y="533400"/>
                </a:lnTo>
                <a:lnTo>
                  <a:pt x="1161128" y="575609"/>
                </a:lnTo>
                <a:lnTo>
                  <a:pt x="1153942" y="616680"/>
                </a:lnTo>
                <a:lnTo>
                  <a:pt x="1142239" y="656430"/>
                </a:lnTo>
                <a:lnTo>
                  <a:pt x="1126242" y="694675"/>
                </a:lnTo>
                <a:lnTo>
                  <a:pt x="1106175" y="731233"/>
                </a:lnTo>
                <a:lnTo>
                  <a:pt x="1082263" y="765920"/>
                </a:lnTo>
                <a:lnTo>
                  <a:pt x="1054729" y="798552"/>
                </a:lnTo>
                <a:lnTo>
                  <a:pt x="1023796" y="828947"/>
                </a:lnTo>
                <a:lnTo>
                  <a:pt x="989689" y="856920"/>
                </a:lnTo>
                <a:lnTo>
                  <a:pt x="952631" y="882289"/>
                </a:lnTo>
                <a:lnTo>
                  <a:pt x="912847" y="904871"/>
                </a:lnTo>
                <a:lnTo>
                  <a:pt x="870560" y="924481"/>
                </a:lnTo>
                <a:lnTo>
                  <a:pt x="825993" y="940937"/>
                </a:lnTo>
                <a:lnTo>
                  <a:pt x="779371" y="954055"/>
                </a:lnTo>
                <a:lnTo>
                  <a:pt x="730918" y="963652"/>
                </a:lnTo>
                <a:lnTo>
                  <a:pt x="680857" y="969545"/>
                </a:lnTo>
                <a:lnTo>
                  <a:pt x="629412" y="971550"/>
                </a:lnTo>
                <a:lnTo>
                  <a:pt x="987762" y="971550"/>
                </a:lnTo>
                <a:lnTo>
                  <a:pt x="1039020" y="938418"/>
                </a:lnTo>
                <a:lnTo>
                  <a:pt x="1074467" y="910590"/>
                </a:lnTo>
                <a:lnTo>
                  <a:pt x="1107308" y="880551"/>
                </a:lnTo>
                <a:lnTo>
                  <a:pt x="1137379" y="848441"/>
                </a:lnTo>
                <a:lnTo>
                  <a:pt x="1164519" y="814395"/>
                </a:lnTo>
                <a:lnTo>
                  <a:pt x="1188567" y="778550"/>
                </a:lnTo>
                <a:lnTo>
                  <a:pt x="1209359" y="741045"/>
                </a:lnTo>
                <a:lnTo>
                  <a:pt x="1226734" y="702015"/>
                </a:lnTo>
                <a:lnTo>
                  <a:pt x="1240530" y="661598"/>
                </a:lnTo>
                <a:lnTo>
                  <a:pt x="1250585" y="619932"/>
                </a:lnTo>
                <a:lnTo>
                  <a:pt x="1256737" y="577154"/>
                </a:lnTo>
                <a:lnTo>
                  <a:pt x="1258824" y="533400"/>
                </a:lnTo>
                <a:lnTo>
                  <a:pt x="1256737" y="489645"/>
                </a:lnTo>
                <a:lnTo>
                  <a:pt x="1250585" y="446867"/>
                </a:lnTo>
                <a:lnTo>
                  <a:pt x="1240530" y="405201"/>
                </a:lnTo>
                <a:lnTo>
                  <a:pt x="1226734" y="364784"/>
                </a:lnTo>
                <a:lnTo>
                  <a:pt x="1209359" y="325755"/>
                </a:lnTo>
                <a:lnTo>
                  <a:pt x="1188567" y="288249"/>
                </a:lnTo>
                <a:lnTo>
                  <a:pt x="1164519" y="252404"/>
                </a:lnTo>
                <a:lnTo>
                  <a:pt x="1137379" y="218358"/>
                </a:lnTo>
                <a:lnTo>
                  <a:pt x="1107308" y="186248"/>
                </a:lnTo>
                <a:lnTo>
                  <a:pt x="1074467" y="156210"/>
                </a:lnTo>
                <a:lnTo>
                  <a:pt x="1039020" y="128381"/>
                </a:lnTo>
                <a:lnTo>
                  <a:pt x="1001127" y="102900"/>
                </a:lnTo>
                <a:lnTo>
                  <a:pt x="987762" y="95250"/>
                </a:lnTo>
                <a:close/>
              </a:path>
            </a:pathLst>
          </a:custGeom>
          <a:solidFill>
            <a:srgbClr val="FFFF00"/>
          </a:solidFill>
        </p:spPr>
        <p:txBody>
          <a:bodyPr wrap="square" lIns="0" tIns="0" rIns="0" bIns="0" rtlCol="0"/>
          <a:lstStyle/>
          <a:p>
            <a:endParaRPr/>
          </a:p>
        </p:txBody>
      </p:sp>
      <p:sp>
        <p:nvSpPr>
          <p:cNvPr id="2" name="object 2"/>
          <p:cNvSpPr txBox="1">
            <a:spLocks noGrp="1"/>
          </p:cNvSpPr>
          <p:nvPr>
            <p:ph type="title" idx="4294967295"/>
          </p:nvPr>
        </p:nvSpPr>
        <p:spPr>
          <a:xfrm>
            <a:off x="497927" y="330958"/>
            <a:ext cx="7824978" cy="1297150"/>
          </a:xfrm>
          <a:prstGeom prst="rect">
            <a:avLst/>
          </a:prstGeom>
        </p:spPr>
        <p:txBody>
          <a:bodyPr vert="horz" wrap="square" lIns="0" tIns="14478" rIns="0" bIns="0" rtlCol="0">
            <a:spAutoFit/>
          </a:bodyPr>
          <a:lstStyle/>
          <a:p>
            <a:pPr marL="15240" marR="6096">
              <a:spcBef>
                <a:spcPts val="114"/>
              </a:spcBef>
            </a:pPr>
            <a:r>
              <a:rPr lang="en-US" sz="4630" spc="-6" dirty="0">
                <a:solidFill>
                  <a:srgbClr val="C10E21"/>
                </a:solidFill>
                <a:latin typeface="Lub Dub Heavy" panose="020B0903030403020204" pitchFamily="34" charset="0"/>
                <a:cs typeface="Arial"/>
              </a:rPr>
              <a:t>Stroke Assessment &amp; Triage</a:t>
            </a:r>
            <a:endParaRPr sz="4630" dirty="0">
              <a:solidFill>
                <a:srgbClr val="C10E21"/>
              </a:solidFill>
              <a:latin typeface="Lub Dub Heavy" panose="020B0903030403020204" pitchFamily="34" charset="0"/>
              <a:cs typeface="Arial"/>
            </a:endParaRPr>
          </a:p>
        </p:txBody>
      </p:sp>
      <p:pic>
        <p:nvPicPr>
          <p:cNvPr id="33" name="Picture 32" descr="Screen for stroke using validated screening scale.  If positive, check for LVO stroke using stroke severity scale.  If LVO stroke is likely or possible, transport per local stroke center destination protocol.  If LVO stroke is unlikely, transport to closest stroke center.  If stroke is unlikely, treat per ABCs and local protocol. ">
            <a:extLst>
              <a:ext uri="{FF2B5EF4-FFF2-40B4-BE49-F238E27FC236}">
                <a16:creationId xmlns:a16="http://schemas.microsoft.com/office/drawing/2014/main" id="{502DC6A7-109F-6C48-84B6-0900793FBD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33600" y="2514600"/>
            <a:ext cx="9639300" cy="39751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97927" y="330958"/>
            <a:ext cx="7824978" cy="655885"/>
          </a:xfrm>
          <a:prstGeom prst="rect">
            <a:avLst/>
          </a:prstGeom>
        </p:spPr>
        <p:txBody>
          <a:bodyPr vert="horz" wrap="square" lIns="0" tIns="14478" rIns="0" bIns="0" rtlCol="0">
            <a:spAutoFit/>
          </a:bodyPr>
          <a:lstStyle/>
          <a:p>
            <a:pPr marL="15240" marR="6096">
              <a:spcBef>
                <a:spcPts val="114"/>
              </a:spcBef>
            </a:pPr>
            <a:r>
              <a:rPr lang="en-US" sz="4630" spc="-6" dirty="0">
                <a:solidFill>
                  <a:srgbClr val="C10E21"/>
                </a:solidFill>
                <a:latin typeface="Lub Dub Heavy" panose="020B0903030403020204" pitchFamily="34" charset="0"/>
                <a:cs typeface="Arial"/>
              </a:rPr>
              <a:t>Stroke Assessment Tools</a:t>
            </a:r>
            <a:endParaRPr sz="4630" dirty="0">
              <a:solidFill>
                <a:srgbClr val="C10E21"/>
              </a:solidFill>
              <a:latin typeface="Lub Dub Heavy" panose="020B0903030403020204" pitchFamily="34" charset="0"/>
              <a:cs typeface="Arial"/>
            </a:endParaRPr>
          </a:p>
        </p:txBody>
      </p:sp>
      <p:sp>
        <p:nvSpPr>
          <p:cNvPr id="3" name="object 3"/>
          <p:cNvSpPr txBox="1"/>
          <p:nvPr/>
        </p:nvSpPr>
        <p:spPr>
          <a:xfrm>
            <a:off x="497927" y="1905000"/>
            <a:ext cx="6477000" cy="3785652"/>
          </a:xfrm>
          <a:prstGeom prst="rect">
            <a:avLst/>
          </a:prstGeom>
        </p:spPr>
        <p:txBody>
          <a:bodyPr vert="horz" wrap="square" lIns="0" tIns="15240" rIns="0" bIns="0" rtlCol="0">
            <a:spAutoFit/>
          </a:bodyPr>
          <a:lstStyle/>
          <a:p>
            <a:pPr marL="457200" marR="6096" indent="-283464">
              <a:lnSpc>
                <a:spcPts val="2400"/>
              </a:lnSpc>
              <a:spcBef>
                <a:spcPts val="1000"/>
              </a:spcBef>
              <a:buFont typeface="Arial"/>
              <a:buChar char="•"/>
              <a:tabLst>
                <a:tab pos="426720" algn="l"/>
                <a:tab pos="427482" algn="l"/>
              </a:tabLst>
            </a:pPr>
            <a:r>
              <a:rPr lang="en-US" sz="2200" spc="-24" dirty="0">
                <a:latin typeface="Lub Dub Medium" panose="020B0603030403020204" pitchFamily="34" charset="0"/>
                <a:cs typeface="Calibri"/>
              </a:rPr>
              <a:t>Stroke </a:t>
            </a:r>
            <a:r>
              <a:rPr lang="en-US" sz="2200" spc="-6" dirty="0">
                <a:latin typeface="Lub Dub Medium" panose="020B0603030403020204" pitchFamily="34" charset="0"/>
                <a:cs typeface="Calibri"/>
              </a:rPr>
              <a:t>assessment </a:t>
            </a:r>
            <a:r>
              <a:rPr lang="en-US" sz="2200" spc="-12" dirty="0">
                <a:latin typeface="Lub Dub Medium" panose="020B0603030403020204" pitchFamily="34" charset="0"/>
                <a:cs typeface="Calibri"/>
              </a:rPr>
              <a:t>tools </a:t>
            </a:r>
            <a:r>
              <a:rPr lang="en-US" sz="2200" spc="-6" dirty="0">
                <a:latin typeface="Lub Dub Medium" panose="020B0603030403020204" pitchFamily="34" charset="0"/>
                <a:cs typeface="Calibri"/>
              </a:rPr>
              <a:t>help EMS identify </a:t>
            </a:r>
            <a:br>
              <a:rPr lang="en-US" sz="2200" spc="-6" dirty="0">
                <a:latin typeface="Lub Dub Medium" panose="020B0603030403020204" pitchFamily="34" charset="0"/>
                <a:cs typeface="Calibri"/>
              </a:rPr>
            </a:br>
            <a:r>
              <a:rPr lang="en-US" sz="2200" dirty="0">
                <a:latin typeface="Lub Dub Medium" panose="020B0603030403020204" pitchFamily="34" charset="0"/>
                <a:cs typeface="Calibri"/>
              </a:rPr>
              <a:t>a </a:t>
            </a:r>
            <a:r>
              <a:rPr lang="en-US" sz="2200" spc="-30" dirty="0">
                <a:latin typeface="Lub Dub Medium" panose="020B0603030403020204" pitchFamily="34" charset="0"/>
                <a:cs typeface="Calibri"/>
              </a:rPr>
              <a:t>stroke </a:t>
            </a:r>
            <a:r>
              <a:rPr lang="en-US" sz="2200" spc="-6" dirty="0">
                <a:latin typeface="Lub Dub Medium" panose="020B0603030403020204" pitchFamily="34" charset="0"/>
                <a:cs typeface="Calibri"/>
              </a:rPr>
              <a:t>quickly </a:t>
            </a:r>
            <a:r>
              <a:rPr lang="en-US" sz="2200" dirty="0">
                <a:latin typeface="Lub Dub Medium" panose="020B0603030403020204" pitchFamily="34" charset="0"/>
                <a:cs typeface="Calibri"/>
              </a:rPr>
              <a:t>and </a:t>
            </a:r>
            <a:r>
              <a:rPr lang="en-US" sz="2200" spc="-12" dirty="0">
                <a:latin typeface="Lub Dub Medium" panose="020B0603030403020204" pitchFamily="34" charset="0"/>
                <a:cs typeface="Calibri"/>
              </a:rPr>
              <a:t>transport </a:t>
            </a:r>
            <a:r>
              <a:rPr lang="en-US" sz="2200" dirty="0">
                <a:latin typeface="Lub Dub Medium" panose="020B0603030403020204" pitchFamily="34" charset="0"/>
                <a:cs typeface="Calibri"/>
              </a:rPr>
              <a:t>the </a:t>
            </a:r>
            <a:r>
              <a:rPr lang="en-US" sz="2200" spc="-6" dirty="0">
                <a:latin typeface="Lub Dub Medium" panose="020B0603030403020204" pitchFamily="34" charset="0"/>
                <a:cs typeface="Calibri"/>
              </a:rPr>
              <a:t>individual </a:t>
            </a:r>
            <a:r>
              <a:rPr lang="en-US" sz="2200" spc="-12" dirty="0">
                <a:latin typeface="Lub Dub Medium" panose="020B0603030403020204" pitchFamily="34" charset="0"/>
                <a:cs typeface="Calibri"/>
              </a:rPr>
              <a:t>to </a:t>
            </a:r>
            <a:r>
              <a:rPr lang="en-US" sz="2200" dirty="0">
                <a:latin typeface="Lub Dub Medium" panose="020B0603030403020204" pitchFamily="34" charset="0"/>
                <a:cs typeface="Calibri"/>
              </a:rPr>
              <a:t>the </a:t>
            </a:r>
            <a:r>
              <a:rPr lang="en-US" sz="2200" spc="-12" dirty="0">
                <a:latin typeface="Lub Dub Medium" panose="020B0603030403020204" pitchFamily="34" charset="0"/>
                <a:cs typeface="Calibri"/>
              </a:rPr>
              <a:t>appropriate center.</a:t>
            </a:r>
          </a:p>
          <a:p>
            <a:pPr marL="457200" marR="6096" indent="-283464">
              <a:lnSpc>
                <a:spcPts val="2400"/>
              </a:lnSpc>
              <a:spcBef>
                <a:spcPts val="1000"/>
              </a:spcBef>
              <a:buFont typeface="Arial"/>
              <a:buChar char="•"/>
              <a:tabLst>
                <a:tab pos="426720" algn="l"/>
                <a:tab pos="427482" algn="l"/>
              </a:tabLst>
            </a:pPr>
            <a:r>
              <a:rPr lang="en-US" sz="2200" spc="-12" dirty="0">
                <a:latin typeface="Lub Dub Medium" panose="020B0603030403020204" pitchFamily="34" charset="0"/>
                <a:cs typeface="Calibri"/>
              </a:rPr>
              <a:t>A simple screening that generates </a:t>
            </a:r>
            <a:br>
              <a:rPr lang="en-US" sz="2200" spc="-12" dirty="0">
                <a:latin typeface="Lub Dub Medium" panose="020B0603030403020204" pitchFamily="34" charset="0"/>
                <a:cs typeface="Calibri"/>
              </a:rPr>
            </a:br>
            <a:r>
              <a:rPr lang="en-US" sz="2200" spc="-12" dirty="0">
                <a:latin typeface="Lub Dub Medium" panose="020B0603030403020204" pitchFamily="34" charset="0"/>
                <a:cs typeface="Calibri"/>
              </a:rPr>
              <a:t>a binary result of positive (stroke </a:t>
            </a:r>
            <a:br>
              <a:rPr lang="en-US" sz="2200" spc="-12" dirty="0">
                <a:latin typeface="Lub Dub Medium" panose="020B0603030403020204" pitchFamily="34" charset="0"/>
                <a:cs typeface="Calibri"/>
              </a:rPr>
            </a:br>
            <a:r>
              <a:rPr lang="en-US" sz="2200" spc="-12" dirty="0">
                <a:latin typeface="Lub Dub Medium" panose="020B0603030403020204" pitchFamily="34" charset="0"/>
                <a:cs typeface="Calibri"/>
              </a:rPr>
              <a:t>suspected) or negative (stroke unlikely)</a:t>
            </a:r>
            <a:r>
              <a:rPr lang="en-US" sz="2200" spc="-12" baseline="30000" dirty="0">
                <a:latin typeface="Lub Dub Medium" panose="020B0603030403020204" pitchFamily="34" charset="0"/>
                <a:cs typeface="Calibri"/>
              </a:rPr>
              <a:t>1</a:t>
            </a:r>
            <a:r>
              <a:rPr lang="en-US" sz="2200" spc="-12" dirty="0">
                <a:latin typeface="Lub Dub Medium" panose="020B0603030403020204" pitchFamily="34" charset="0"/>
                <a:cs typeface="Calibri"/>
              </a:rPr>
              <a:t>.</a:t>
            </a:r>
          </a:p>
          <a:p>
            <a:pPr marL="457200" marR="6096" indent="-283464">
              <a:lnSpc>
                <a:spcPts val="2400"/>
              </a:lnSpc>
              <a:spcBef>
                <a:spcPts val="1000"/>
              </a:spcBef>
              <a:buFont typeface="Arial"/>
              <a:buChar char="•"/>
              <a:tabLst>
                <a:tab pos="426720" algn="l"/>
                <a:tab pos="427482" algn="l"/>
              </a:tabLst>
            </a:pPr>
            <a:r>
              <a:rPr lang="en-US" sz="2200" spc="-12" dirty="0">
                <a:latin typeface="Lub Dub Medium" panose="020B0603030403020204" pitchFamily="34" charset="0"/>
                <a:cs typeface="Calibri"/>
              </a:rPr>
              <a:t>Prehospital </a:t>
            </a:r>
            <a:r>
              <a:rPr lang="en-US" sz="2200" spc="-30" dirty="0">
                <a:latin typeface="Lub Dub Medium" panose="020B0603030403020204" pitchFamily="34" charset="0"/>
                <a:cs typeface="Calibri"/>
              </a:rPr>
              <a:t>stroke </a:t>
            </a:r>
            <a:r>
              <a:rPr lang="en-US" sz="2200" spc="-6" dirty="0">
                <a:latin typeface="Lub Dub Medium" panose="020B0603030403020204" pitchFamily="34" charset="0"/>
                <a:cs typeface="Calibri"/>
              </a:rPr>
              <a:t>assessment </a:t>
            </a:r>
            <a:r>
              <a:rPr lang="en-US" sz="2200" spc="-12" dirty="0">
                <a:latin typeface="Lub Dub Medium" panose="020B0603030403020204" pitchFamily="34" charset="0"/>
                <a:cs typeface="Calibri"/>
              </a:rPr>
              <a:t>training raises </a:t>
            </a:r>
            <a:r>
              <a:rPr lang="en-US" sz="2200" dirty="0">
                <a:latin typeface="Lub Dub Medium" panose="020B0603030403020204" pitchFamily="34" charset="0"/>
                <a:cs typeface="Calibri"/>
              </a:rPr>
              <a:t>the </a:t>
            </a:r>
            <a:r>
              <a:rPr lang="en-US" sz="2200" spc="-12" dirty="0">
                <a:latin typeface="Lub Dub Medium" panose="020B0603030403020204" pitchFamily="34" charset="0"/>
                <a:cs typeface="Calibri"/>
              </a:rPr>
              <a:t>accuracy </a:t>
            </a:r>
            <a:r>
              <a:rPr lang="en-US" sz="2200" spc="-6" dirty="0">
                <a:latin typeface="Lub Dub Medium" panose="020B0603030403020204" pitchFamily="34" charset="0"/>
                <a:cs typeface="Calibri"/>
              </a:rPr>
              <a:t>of </a:t>
            </a:r>
            <a:r>
              <a:rPr lang="en-US" sz="2200" spc="-30" dirty="0">
                <a:latin typeface="Lub Dub Medium" panose="020B0603030403020204" pitchFamily="34" charset="0"/>
                <a:cs typeface="Calibri"/>
              </a:rPr>
              <a:t>stroke </a:t>
            </a:r>
            <a:r>
              <a:rPr lang="en-US" sz="2200" spc="-12" dirty="0">
                <a:latin typeface="Lub Dub Medium" panose="020B0603030403020204" pitchFamily="34" charset="0"/>
                <a:cs typeface="Calibri"/>
              </a:rPr>
              <a:t>identification</a:t>
            </a:r>
            <a:r>
              <a:rPr lang="en-US" sz="2200" spc="-12" baseline="30000" dirty="0">
                <a:latin typeface="Lub Dub Medium" panose="020B0603030403020204" pitchFamily="34" charset="0"/>
                <a:cs typeface="Calibri"/>
              </a:rPr>
              <a:t>2</a:t>
            </a:r>
            <a:r>
              <a:rPr lang="en-US" sz="2200" spc="-12" dirty="0">
                <a:latin typeface="Lub Dub Medium" panose="020B0603030403020204" pitchFamily="34" charset="0"/>
                <a:cs typeface="Calibri"/>
              </a:rPr>
              <a:t>.</a:t>
            </a:r>
          </a:p>
          <a:p>
            <a:pPr marL="457200" marR="6096" indent="-283464">
              <a:lnSpc>
                <a:spcPts val="2400"/>
              </a:lnSpc>
              <a:spcBef>
                <a:spcPts val="1000"/>
              </a:spcBef>
              <a:buFont typeface="Arial"/>
              <a:buChar char="•"/>
              <a:tabLst>
                <a:tab pos="426720" algn="l"/>
                <a:tab pos="427482" algn="l"/>
              </a:tabLst>
            </a:pPr>
            <a:r>
              <a:rPr lang="en-US" sz="2200" spc="-18" dirty="0">
                <a:latin typeface="Lub Dub Medium" panose="020B0603030403020204" pitchFamily="34" charset="0"/>
                <a:cs typeface="Calibri"/>
              </a:rPr>
              <a:t>Paramedics </a:t>
            </a:r>
            <a:r>
              <a:rPr lang="en-US" sz="2200" spc="-12" dirty="0">
                <a:latin typeface="Lub Dub Medium" panose="020B0603030403020204" pitchFamily="34" charset="0"/>
                <a:cs typeface="Calibri"/>
              </a:rPr>
              <a:t>demonstrated </a:t>
            </a:r>
            <a:r>
              <a:rPr lang="en-US" sz="2200" dirty="0">
                <a:latin typeface="Lub Dub Medium" panose="020B0603030403020204" pitchFamily="34" charset="0"/>
                <a:cs typeface="Calibri"/>
              </a:rPr>
              <a:t>a </a:t>
            </a:r>
            <a:r>
              <a:rPr lang="en-US" sz="2200" spc="-6" dirty="0">
                <a:latin typeface="Lub Dub Medium" panose="020B0603030403020204" pitchFamily="34" charset="0"/>
                <a:cs typeface="Calibri"/>
              </a:rPr>
              <a:t>sensitivity of </a:t>
            </a:r>
            <a:r>
              <a:rPr lang="en-US" sz="2200" dirty="0">
                <a:latin typeface="Lub Dub Medium" panose="020B0603030403020204" pitchFamily="34" charset="0"/>
                <a:cs typeface="Calibri"/>
              </a:rPr>
              <a:t>61-66% </a:t>
            </a:r>
            <a:r>
              <a:rPr lang="en-US" sz="2200" spc="-6" dirty="0">
                <a:latin typeface="Lub Dub Medium" panose="020B0603030403020204" pitchFamily="34" charset="0"/>
                <a:cs typeface="Calibri"/>
              </a:rPr>
              <a:t>without </a:t>
            </a:r>
            <a:r>
              <a:rPr lang="en-US" sz="2200" spc="-30" dirty="0">
                <a:latin typeface="Lub Dub Medium" panose="020B0603030403020204" pitchFamily="34" charset="0"/>
                <a:cs typeface="Calibri"/>
              </a:rPr>
              <a:t>stroke </a:t>
            </a:r>
            <a:r>
              <a:rPr lang="en-US" sz="2200" spc="-6" dirty="0">
                <a:latin typeface="Lub Dub Medium" panose="020B0603030403020204" pitchFamily="34" charset="0"/>
                <a:cs typeface="Calibri"/>
              </a:rPr>
              <a:t>assessment </a:t>
            </a:r>
            <a:r>
              <a:rPr lang="en-US" sz="2200" spc="-12" dirty="0">
                <a:latin typeface="Lub Dub Medium" panose="020B0603030403020204" pitchFamily="34" charset="0"/>
                <a:cs typeface="Calibri"/>
              </a:rPr>
              <a:t>training </a:t>
            </a:r>
            <a:r>
              <a:rPr lang="en-US" sz="2200" dirty="0">
                <a:latin typeface="Lub Dub Medium" panose="020B0603030403020204" pitchFamily="34" charset="0"/>
                <a:cs typeface="Calibri"/>
              </a:rPr>
              <a:t>and </a:t>
            </a:r>
            <a:r>
              <a:rPr lang="en-US" sz="2200" b="1" spc="-6" dirty="0">
                <a:latin typeface="Lub Dub Medium" panose="020B0603030403020204" pitchFamily="34" charset="0"/>
                <a:cs typeface="Calibri"/>
              </a:rPr>
              <a:t>86-97% </a:t>
            </a:r>
            <a:r>
              <a:rPr lang="en-US" sz="2200" spc="-6" dirty="0">
                <a:latin typeface="Lub Dub Medium" panose="020B0603030403020204" pitchFamily="34" charset="0"/>
                <a:cs typeface="Calibri"/>
              </a:rPr>
              <a:t>with</a:t>
            </a:r>
            <a:r>
              <a:rPr lang="en-US" sz="2200" spc="66" dirty="0">
                <a:latin typeface="Lub Dub Medium" panose="020B0603030403020204" pitchFamily="34" charset="0"/>
                <a:cs typeface="Calibri"/>
              </a:rPr>
              <a:t> </a:t>
            </a:r>
            <a:r>
              <a:rPr lang="en-US" sz="2200" spc="-12" dirty="0">
                <a:latin typeface="Lub Dub Medium" panose="020B0603030403020204" pitchFamily="34" charset="0"/>
                <a:cs typeface="Calibri"/>
              </a:rPr>
              <a:t>training</a:t>
            </a:r>
            <a:r>
              <a:rPr lang="en-US" sz="2200" spc="-12" baseline="30000" dirty="0">
                <a:latin typeface="Lub Dub Medium" panose="020B0603030403020204" pitchFamily="34" charset="0"/>
                <a:cs typeface="Calibri"/>
              </a:rPr>
              <a:t>2</a:t>
            </a:r>
            <a:r>
              <a:rPr lang="en-US" sz="2200" spc="-12" dirty="0">
                <a:latin typeface="Lub Dub Medium" panose="020B0603030403020204" pitchFamily="34" charset="0"/>
                <a:cs typeface="Calibri"/>
              </a:rPr>
              <a:t>.</a:t>
            </a:r>
            <a:endParaRPr lang="en-US" sz="2200" baseline="30000" dirty="0">
              <a:latin typeface="Lub Dub Medium" panose="020B0603030403020204" pitchFamily="34" charset="0"/>
              <a:cs typeface="Calibri"/>
            </a:endParaRPr>
          </a:p>
        </p:txBody>
      </p:sp>
      <p:sp>
        <p:nvSpPr>
          <p:cNvPr id="7" name="object 7">
            <a:extLst>
              <a:ext uri="{C183D7F6-B498-43B3-948B-1728B52AA6E4}">
                <adec:decorative xmlns:adec="http://schemas.microsoft.com/office/drawing/2017/decorative" val="1"/>
              </a:ext>
            </a:extLst>
          </p:cNvPr>
          <p:cNvSpPr/>
          <p:nvPr/>
        </p:nvSpPr>
        <p:spPr>
          <a:xfrm>
            <a:off x="9448800" y="3124200"/>
            <a:ext cx="2467051" cy="342534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Lub Dub Condensed" panose="020B0506030403020204" pitchFamily="34" charset="0"/>
            </a:endParaRPr>
          </a:p>
        </p:txBody>
      </p:sp>
      <p:sp>
        <p:nvSpPr>
          <p:cNvPr id="8" name="object 8">
            <a:extLst>
              <a:ext uri="{C183D7F6-B498-43B3-948B-1728B52AA6E4}">
                <adec:decorative xmlns:adec="http://schemas.microsoft.com/office/drawing/2017/decorative" val="1"/>
              </a:ext>
            </a:extLst>
          </p:cNvPr>
          <p:cNvSpPr/>
          <p:nvPr/>
        </p:nvSpPr>
        <p:spPr>
          <a:xfrm>
            <a:off x="9333586" y="6445244"/>
            <a:ext cx="70103" cy="0"/>
          </a:xfrm>
          <a:custGeom>
            <a:avLst/>
            <a:gdLst/>
            <a:ahLst/>
            <a:cxnLst/>
            <a:rect l="l" t="t" r="r" b="b"/>
            <a:pathLst>
              <a:path w="58420">
                <a:moveTo>
                  <a:pt x="57912" y="0"/>
                </a:moveTo>
                <a:lnTo>
                  <a:pt x="0" y="0"/>
                </a:lnTo>
              </a:path>
            </a:pathLst>
          </a:custGeom>
          <a:ln w="9144">
            <a:solidFill>
              <a:srgbClr val="858585"/>
            </a:solidFill>
          </a:ln>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9333586" y="5843570"/>
            <a:ext cx="70103" cy="0"/>
          </a:xfrm>
          <a:custGeom>
            <a:avLst/>
            <a:gdLst/>
            <a:ahLst/>
            <a:cxnLst/>
            <a:rect l="l" t="t" r="r" b="b"/>
            <a:pathLst>
              <a:path w="58420">
                <a:moveTo>
                  <a:pt x="57912" y="0"/>
                </a:moveTo>
                <a:lnTo>
                  <a:pt x="0" y="0"/>
                </a:lnTo>
              </a:path>
            </a:pathLst>
          </a:custGeom>
          <a:ln w="9144">
            <a:solidFill>
              <a:srgbClr val="858585"/>
            </a:solidFill>
          </a:ln>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9333586" y="5243723"/>
            <a:ext cx="70103" cy="0"/>
          </a:xfrm>
          <a:custGeom>
            <a:avLst/>
            <a:gdLst/>
            <a:ahLst/>
            <a:cxnLst/>
            <a:rect l="l" t="t" r="r" b="b"/>
            <a:pathLst>
              <a:path w="58420">
                <a:moveTo>
                  <a:pt x="57912" y="0"/>
                </a:moveTo>
                <a:lnTo>
                  <a:pt x="0" y="0"/>
                </a:lnTo>
              </a:path>
            </a:pathLst>
          </a:custGeom>
          <a:ln w="9144">
            <a:solidFill>
              <a:srgbClr val="858585"/>
            </a:solidFill>
          </a:ln>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9333586" y="4642049"/>
            <a:ext cx="70103" cy="0"/>
          </a:xfrm>
          <a:custGeom>
            <a:avLst/>
            <a:gdLst/>
            <a:ahLst/>
            <a:cxnLst/>
            <a:rect l="l" t="t" r="r" b="b"/>
            <a:pathLst>
              <a:path w="58420">
                <a:moveTo>
                  <a:pt x="57912" y="0"/>
                </a:moveTo>
                <a:lnTo>
                  <a:pt x="0" y="0"/>
                </a:lnTo>
              </a:path>
            </a:pathLst>
          </a:custGeom>
          <a:ln w="9144">
            <a:solidFill>
              <a:srgbClr val="858585"/>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9333586" y="4040372"/>
            <a:ext cx="70103" cy="0"/>
          </a:xfrm>
          <a:custGeom>
            <a:avLst/>
            <a:gdLst/>
            <a:ahLst/>
            <a:cxnLst/>
            <a:rect l="l" t="t" r="r" b="b"/>
            <a:pathLst>
              <a:path w="58420">
                <a:moveTo>
                  <a:pt x="57912" y="0"/>
                </a:moveTo>
                <a:lnTo>
                  <a:pt x="0" y="0"/>
                </a:lnTo>
              </a:path>
            </a:pathLst>
          </a:custGeom>
          <a:ln w="9144">
            <a:solidFill>
              <a:srgbClr val="858585"/>
            </a:solidFill>
          </a:ln>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9333586" y="3440526"/>
            <a:ext cx="70103" cy="0"/>
          </a:xfrm>
          <a:custGeom>
            <a:avLst/>
            <a:gdLst/>
            <a:ahLst/>
            <a:cxnLst/>
            <a:rect l="l" t="t" r="r" b="b"/>
            <a:pathLst>
              <a:path w="58420">
                <a:moveTo>
                  <a:pt x="57912" y="0"/>
                </a:moveTo>
                <a:lnTo>
                  <a:pt x="0" y="0"/>
                </a:lnTo>
              </a:path>
            </a:pathLst>
          </a:custGeom>
          <a:ln w="9144">
            <a:solidFill>
              <a:srgbClr val="858585"/>
            </a:solidFill>
          </a:ln>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txBox="1"/>
          <p:nvPr/>
        </p:nvSpPr>
        <p:spPr>
          <a:xfrm>
            <a:off x="9064446" y="6281873"/>
            <a:ext cx="157734" cy="292388"/>
          </a:xfrm>
          <a:prstGeom prst="rect">
            <a:avLst/>
          </a:prstGeom>
        </p:spPr>
        <p:txBody>
          <a:bodyPr vert="horz" wrap="square" lIns="0" tIns="15240" rIns="0" bIns="0" rtlCol="0">
            <a:spAutoFit/>
          </a:bodyPr>
          <a:lstStyle/>
          <a:p>
            <a:pPr marL="15240">
              <a:spcBef>
                <a:spcPts val="120"/>
              </a:spcBef>
            </a:pPr>
            <a:r>
              <a:rPr spc="-6" dirty="0">
                <a:latin typeface="Arial"/>
                <a:cs typeface="Arial"/>
              </a:rPr>
              <a:t>0</a:t>
            </a:r>
            <a:endParaRPr>
              <a:latin typeface="Arial"/>
              <a:cs typeface="Arial"/>
            </a:endParaRPr>
          </a:p>
        </p:txBody>
      </p:sp>
      <p:sp>
        <p:nvSpPr>
          <p:cNvPr id="15" name="object 15">
            <a:extLst>
              <a:ext uri="{C183D7F6-B498-43B3-948B-1728B52AA6E4}">
                <adec:decorative xmlns:adec="http://schemas.microsoft.com/office/drawing/2017/decorative" val="1"/>
              </a:ext>
            </a:extLst>
          </p:cNvPr>
          <p:cNvSpPr txBox="1"/>
          <p:nvPr/>
        </p:nvSpPr>
        <p:spPr>
          <a:xfrm>
            <a:off x="8937191" y="5680501"/>
            <a:ext cx="286512" cy="292388"/>
          </a:xfrm>
          <a:prstGeom prst="rect">
            <a:avLst/>
          </a:prstGeom>
        </p:spPr>
        <p:txBody>
          <a:bodyPr vert="horz" wrap="square" lIns="0" tIns="15240" rIns="0" bIns="0" rtlCol="0">
            <a:spAutoFit/>
          </a:bodyPr>
          <a:lstStyle/>
          <a:p>
            <a:pPr marL="15240">
              <a:spcBef>
                <a:spcPts val="120"/>
              </a:spcBef>
            </a:pPr>
            <a:r>
              <a:rPr dirty="0">
                <a:latin typeface="Arial"/>
                <a:cs typeface="Arial"/>
              </a:rPr>
              <a:t>20</a:t>
            </a:r>
            <a:endParaRPr>
              <a:latin typeface="Arial"/>
              <a:cs typeface="Arial"/>
            </a:endParaRPr>
          </a:p>
        </p:txBody>
      </p:sp>
      <p:sp>
        <p:nvSpPr>
          <p:cNvPr id="16" name="object 16">
            <a:extLst>
              <a:ext uri="{C183D7F6-B498-43B3-948B-1728B52AA6E4}">
                <adec:decorative xmlns:adec="http://schemas.microsoft.com/office/drawing/2017/decorative" val="1"/>
              </a:ext>
            </a:extLst>
          </p:cNvPr>
          <p:cNvSpPr txBox="1"/>
          <p:nvPr/>
        </p:nvSpPr>
        <p:spPr>
          <a:xfrm>
            <a:off x="8937191" y="5079283"/>
            <a:ext cx="286512" cy="292388"/>
          </a:xfrm>
          <a:prstGeom prst="rect">
            <a:avLst/>
          </a:prstGeom>
        </p:spPr>
        <p:txBody>
          <a:bodyPr vert="horz" wrap="square" lIns="0" tIns="15240" rIns="0" bIns="0" rtlCol="0">
            <a:spAutoFit/>
          </a:bodyPr>
          <a:lstStyle/>
          <a:p>
            <a:pPr marL="15240">
              <a:spcBef>
                <a:spcPts val="120"/>
              </a:spcBef>
            </a:pPr>
            <a:r>
              <a:rPr dirty="0">
                <a:latin typeface="Arial"/>
                <a:cs typeface="Arial"/>
              </a:rPr>
              <a:t>40</a:t>
            </a:r>
            <a:endParaRPr>
              <a:latin typeface="Arial"/>
              <a:cs typeface="Arial"/>
            </a:endParaRPr>
          </a:p>
        </p:txBody>
      </p:sp>
      <p:sp>
        <p:nvSpPr>
          <p:cNvPr id="17" name="object 17">
            <a:extLst>
              <a:ext uri="{C183D7F6-B498-43B3-948B-1728B52AA6E4}">
                <adec:decorative xmlns:adec="http://schemas.microsoft.com/office/drawing/2017/decorative" val="1"/>
              </a:ext>
            </a:extLst>
          </p:cNvPr>
          <p:cNvSpPr txBox="1"/>
          <p:nvPr/>
        </p:nvSpPr>
        <p:spPr>
          <a:xfrm>
            <a:off x="8937191" y="4477913"/>
            <a:ext cx="286512" cy="292388"/>
          </a:xfrm>
          <a:prstGeom prst="rect">
            <a:avLst/>
          </a:prstGeom>
        </p:spPr>
        <p:txBody>
          <a:bodyPr vert="horz" wrap="square" lIns="0" tIns="15240" rIns="0" bIns="0" rtlCol="0">
            <a:spAutoFit/>
          </a:bodyPr>
          <a:lstStyle/>
          <a:p>
            <a:pPr marL="15240">
              <a:spcBef>
                <a:spcPts val="120"/>
              </a:spcBef>
            </a:pPr>
            <a:r>
              <a:rPr dirty="0">
                <a:latin typeface="Arial"/>
                <a:cs typeface="Arial"/>
              </a:rPr>
              <a:t>60</a:t>
            </a:r>
            <a:endParaRPr>
              <a:latin typeface="Arial"/>
              <a:cs typeface="Arial"/>
            </a:endParaRPr>
          </a:p>
        </p:txBody>
      </p:sp>
      <p:sp>
        <p:nvSpPr>
          <p:cNvPr id="18" name="object 18">
            <a:extLst>
              <a:ext uri="{C183D7F6-B498-43B3-948B-1728B52AA6E4}">
                <adec:decorative xmlns:adec="http://schemas.microsoft.com/office/drawing/2017/decorative" val="1"/>
              </a:ext>
            </a:extLst>
          </p:cNvPr>
          <p:cNvSpPr txBox="1"/>
          <p:nvPr/>
        </p:nvSpPr>
        <p:spPr>
          <a:xfrm>
            <a:off x="8937191" y="3876330"/>
            <a:ext cx="286512" cy="292388"/>
          </a:xfrm>
          <a:prstGeom prst="rect">
            <a:avLst/>
          </a:prstGeom>
        </p:spPr>
        <p:txBody>
          <a:bodyPr vert="horz" wrap="square" lIns="0" tIns="15240" rIns="0" bIns="0" rtlCol="0">
            <a:spAutoFit/>
          </a:bodyPr>
          <a:lstStyle/>
          <a:p>
            <a:pPr marL="15240">
              <a:spcBef>
                <a:spcPts val="120"/>
              </a:spcBef>
            </a:pPr>
            <a:r>
              <a:rPr dirty="0">
                <a:latin typeface="Arial"/>
                <a:cs typeface="Arial"/>
              </a:rPr>
              <a:t>80</a:t>
            </a:r>
            <a:endParaRPr>
              <a:latin typeface="Arial"/>
              <a:cs typeface="Arial"/>
            </a:endParaRPr>
          </a:p>
        </p:txBody>
      </p:sp>
      <p:sp>
        <p:nvSpPr>
          <p:cNvPr id="19" name="object 19">
            <a:extLst>
              <a:ext uri="{C183D7F6-B498-43B3-948B-1728B52AA6E4}">
                <adec:decorative xmlns:adec="http://schemas.microsoft.com/office/drawing/2017/decorative" val="1"/>
              </a:ext>
            </a:extLst>
          </p:cNvPr>
          <p:cNvSpPr txBox="1"/>
          <p:nvPr/>
        </p:nvSpPr>
        <p:spPr>
          <a:xfrm>
            <a:off x="8810244" y="3275630"/>
            <a:ext cx="412242" cy="292388"/>
          </a:xfrm>
          <a:prstGeom prst="rect">
            <a:avLst/>
          </a:prstGeom>
        </p:spPr>
        <p:txBody>
          <a:bodyPr vert="horz" wrap="square" lIns="0" tIns="15240" rIns="0" bIns="0" rtlCol="0">
            <a:spAutoFit/>
          </a:bodyPr>
          <a:lstStyle/>
          <a:p>
            <a:pPr marL="15240">
              <a:spcBef>
                <a:spcPts val="120"/>
              </a:spcBef>
            </a:pPr>
            <a:r>
              <a:rPr spc="-6" dirty="0">
                <a:latin typeface="Arial"/>
                <a:cs typeface="Arial"/>
              </a:rPr>
              <a:t>1</a:t>
            </a:r>
            <a:r>
              <a:rPr spc="-18" dirty="0">
                <a:latin typeface="Arial"/>
                <a:cs typeface="Arial"/>
              </a:rPr>
              <a:t>0</a:t>
            </a:r>
            <a:r>
              <a:rPr spc="-6" dirty="0">
                <a:latin typeface="Arial"/>
                <a:cs typeface="Arial"/>
              </a:rPr>
              <a:t>0</a:t>
            </a:r>
            <a:endParaRPr dirty="0">
              <a:latin typeface="Arial"/>
              <a:cs typeface="Arial"/>
            </a:endParaRPr>
          </a:p>
        </p:txBody>
      </p:sp>
      <p:sp>
        <p:nvSpPr>
          <p:cNvPr id="20" name="object 20">
            <a:extLst>
              <a:ext uri="{C183D7F6-B498-43B3-948B-1728B52AA6E4}">
                <adec:decorative xmlns:adec="http://schemas.microsoft.com/office/drawing/2017/decorative" val="1"/>
              </a:ext>
            </a:extLst>
          </p:cNvPr>
          <p:cNvSpPr/>
          <p:nvPr/>
        </p:nvSpPr>
        <p:spPr>
          <a:xfrm>
            <a:off x="9403078" y="6445245"/>
            <a:ext cx="0" cy="58674"/>
          </a:xfrm>
          <a:custGeom>
            <a:avLst/>
            <a:gdLst/>
            <a:ahLst/>
            <a:cxnLst/>
            <a:rect l="l" t="t" r="r" b="b"/>
            <a:pathLst>
              <a:path h="48895">
                <a:moveTo>
                  <a:pt x="0" y="0"/>
                </a:moveTo>
                <a:lnTo>
                  <a:pt x="0" y="48768"/>
                </a:lnTo>
              </a:path>
            </a:pathLst>
          </a:custGeom>
          <a:ln w="9144">
            <a:solidFill>
              <a:srgbClr val="858585"/>
            </a:solidFill>
          </a:ln>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1330633" y="6445245"/>
            <a:ext cx="0" cy="58674"/>
          </a:xfrm>
          <a:custGeom>
            <a:avLst/>
            <a:gdLst/>
            <a:ahLst/>
            <a:cxnLst/>
            <a:rect l="l" t="t" r="r" b="b"/>
            <a:pathLst>
              <a:path h="48895">
                <a:moveTo>
                  <a:pt x="0" y="0"/>
                </a:moveTo>
                <a:lnTo>
                  <a:pt x="0" y="48768"/>
                </a:lnTo>
              </a:path>
            </a:pathLst>
          </a:custGeom>
          <a:ln w="9144">
            <a:solidFill>
              <a:srgbClr val="858585"/>
            </a:solidFill>
          </a:ln>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txBox="1"/>
          <p:nvPr/>
        </p:nvSpPr>
        <p:spPr>
          <a:xfrm>
            <a:off x="9704223" y="6617360"/>
            <a:ext cx="1429512" cy="455830"/>
          </a:xfrm>
          <a:prstGeom prst="rect">
            <a:avLst/>
          </a:prstGeom>
        </p:spPr>
        <p:txBody>
          <a:bodyPr vert="horz" wrap="square" lIns="0" tIns="11430" rIns="0" bIns="0" rtlCol="0">
            <a:spAutoFit/>
          </a:bodyPr>
          <a:lstStyle/>
          <a:p>
            <a:pPr marL="230124" marR="6096" indent="-215646">
              <a:lnSpc>
                <a:spcPct val="101800"/>
              </a:lnSpc>
              <a:spcBef>
                <a:spcPts val="90"/>
              </a:spcBef>
            </a:pPr>
            <a:r>
              <a:rPr sz="1440" spc="-6" dirty="0">
                <a:latin typeface="Lub Dub Condensed" panose="020B0506030403020204" pitchFamily="34" charset="0"/>
                <a:cs typeface="Calibri"/>
              </a:rPr>
              <a:t>Stroke</a:t>
            </a:r>
            <a:r>
              <a:rPr sz="1440" spc="-96" dirty="0">
                <a:latin typeface="Lub Dub Condensed" panose="020B0506030403020204" pitchFamily="34" charset="0"/>
                <a:cs typeface="Calibri"/>
              </a:rPr>
              <a:t> </a:t>
            </a:r>
            <a:r>
              <a:rPr sz="1440" dirty="0">
                <a:latin typeface="Lub Dub Condensed" panose="020B0506030403020204" pitchFamily="34" charset="0"/>
                <a:cs typeface="Calibri"/>
              </a:rPr>
              <a:t>Assessment </a:t>
            </a:r>
            <a:r>
              <a:rPr sz="1440" spc="-6" dirty="0">
                <a:latin typeface="Lub Dub Condensed" panose="020B0506030403020204" pitchFamily="34" charset="0"/>
                <a:cs typeface="Calibri"/>
              </a:rPr>
              <a:t>Tool</a:t>
            </a:r>
            <a:r>
              <a:rPr sz="1440" spc="-18" dirty="0">
                <a:latin typeface="Lub Dub Condensed" panose="020B0506030403020204" pitchFamily="34" charset="0"/>
                <a:cs typeface="Calibri"/>
              </a:rPr>
              <a:t> </a:t>
            </a:r>
            <a:r>
              <a:rPr sz="1440" spc="-6" dirty="0">
                <a:latin typeface="Lub Dub Condensed" panose="020B0506030403020204" pitchFamily="34" charset="0"/>
                <a:cs typeface="Calibri"/>
              </a:rPr>
              <a:t>Training</a:t>
            </a:r>
            <a:endParaRPr sz="1440" dirty="0">
              <a:latin typeface="Lub Dub Condensed" panose="020B0506030403020204" pitchFamily="34" charset="0"/>
              <a:cs typeface="Calibri"/>
            </a:endParaRPr>
          </a:p>
        </p:txBody>
      </p:sp>
      <p:sp>
        <p:nvSpPr>
          <p:cNvPr id="23" name="object 23">
            <a:extLst>
              <a:ext uri="{C183D7F6-B498-43B3-948B-1728B52AA6E4}">
                <adec:decorative xmlns:adec="http://schemas.microsoft.com/office/drawing/2017/decorative" val="1"/>
              </a:ext>
            </a:extLst>
          </p:cNvPr>
          <p:cNvSpPr txBox="1"/>
          <p:nvPr/>
        </p:nvSpPr>
        <p:spPr>
          <a:xfrm>
            <a:off x="8520907" y="3346579"/>
            <a:ext cx="218008" cy="3185922"/>
          </a:xfrm>
          <a:prstGeom prst="rect">
            <a:avLst/>
          </a:prstGeom>
        </p:spPr>
        <p:txBody>
          <a:bodyPr vert="vert270" wrap="square" lIns="0" tIns="0" rIns="0" bIns="0" rtlCol="0">
            <a:spAutoFit/>
          </a:bodyPr>
          <a:lstStyle/>
          <a:p>
            <a:pPr marL="15240">
              <a:lnSpc>
                <a:spcPts val="1722"/>
              </a:lnSpc>
            </a:pPr>
            <a:r>
              <a:rPr sz="1680" dirty="0">
                <a:latin typeface="Lub Dub Condensed" panose="020B0506030403020204" pitchFamily="34" charset="0"/>
                <a:cs typeface="Calibri"/>
              </a:rPr>
              <a:t>% of </a:t>
            </a:r>
            <a:r>
              <a:rPr sz="1680" spc="-18" dirty="0">
                <a:latin typeface="Lub Dub Condensed" panose="020B0506030403020204" pitchFamily="34" charset="0"/>
                <a:cs typeface="Calibri"/>
              </a:rPr>
              <a:t>Stroke </a:t>
            </a:r>
            <a:r>
              <a:rPr sz="1680" spc="-6" dirty="0">
                <a:latin typeface="Lub Dub Condensed" panose="020B0506030403020204" pitchFamily="34" charset="0"/>
                <a:cs typeface="Calibri"/>
              </a:rPr>
              <a:t>Identification</a:t>
            </a:r>
            <a:r>
              <a:rPr sz="1680" spc="312" dirty="0">
                <a:latin typeface="Lub Dub Condensed" panose="020B0506030403020204" pitchFamily="34" charset="0"/>
                <a:cs typeface="Calibri"/>
              </a:rPr>
              <a:t> </a:t>
            </a:r>
            <a:r>
              <a:rPr sz="1680" spc="-6" dirty="0">
                <a:latin typeface="Lub Dub Condensed" panose="020B0506030403020204" pitchFamily="34" charset="0"/>
                <a:cs typeface="Calibri"/>
              </a:rPr>
              <a:t>Sensitivity</a:t>
            </a:r>
            <a:endParaRPr sz="1680">
              <a:latin typeface="Lub Dub Condensed" panose="020B0506030403020204" pitchFamily="34" charset="0"/>
              <a:cs typeface="Calibri"/>
            </a:endParaRPr>
          </a:p>
        </p:txBody>
      </p:sp>
      <p:sp>
        <p:nvSpPr>
          <p:cNvPr id="24" name="object 24">
            <a:extLst>
              <a:ext uri="{C183D7F6-B498-43B3-948B-1728B52AA6E4}">
                <adec:decorative xmlns:adec="http://schemas.microsoft.com/office/drawing/2017/decorative" val="1"/>
              </a:ext>
            </a:extLst>
          </p:cNvPr>
          <p:cNvSpPr txBox="1"/>
          <p:nvPr/>
        </p:nvSpPr>
        <p:spPr>
          <a:xfrm>
            <a:off x="9379458" y="2745426"/>
            <a:ext cx="2878074" cy="292388"/>
          </a:xfrm>
          <a:prstGeom prst="rect">
            <a:avLst/>
          </a:prstGeom>
        </p:spPr>
        <p:txBody>
          <a:bodyPr vert="horz" wrap="square" lIns="0" tIns="15240" rIns="0" bIns="0" rtlCol="0">
            <a:spAutoFit/>
          </a:bodyPr>
          <a:lstStyle/>
          <a:p>
            <a:pPr marL="15240">
              <a:spcBef>
                <a:spcPts val="120"/>
              </a:spcBef>
            </a:pPr>
            <a:r>
              <a:rPr b="1" spc="-6" dirty="0">
                <a:latin typeface="Lub Dub Condensed" panose="020B0506030403020204" pitchFamily="34" charset="0"/>
                <a:cs typeface="Arial"/>
              </a:rPr>
              <a:t>EMS Stroke</a:t>
            </a:r>
            <a:r>
              <a:rPr b="1" spc="-42" dirty="0">
                <a:latin typeface="Lub Dub Condensed" panose="020B0506030403020204" pitchFamily="34" charset="0"/>
                <a:cs typeface="Arial"/>
              </a:rPr>
              <a:t> </a:t>
            </a:r>
            <a:r>
              <a:rPr b="1" spc="-6" dirty="0">
                <a:latin typeface="Lub Dub Condensed" panose="020B0506030403020204" pitchFamily="34" charset="0"/>
                <a:cs typeface="Arial"/>
              </a:rPr>
              <a:t>Identification*</a:t>
            </a:r>
            <a:endParaRPr dirty="0">
              <a:latin typeface="Lub Dub Condensed" panose="020B0506030403020204" pitchFamily="34" charset="0"/>
              <a:cs typeface="Arial"/>
            </a:endParaRPr>
          </a:p>
        </p:txBody>
      </p:sp>
      <p:sp>
        <p:nvSpPr>
          <p:cNvPr id="25" name="object 25">
            <a:extLst>
              <a:ext uri="{C183D7F6-B498-43B3-948B-1728B52AA6E4}">
                <adec:decorative xmlns:adec="http://schemas.microsoft.com/office/drawing/2017/decorative" val="1"/>
              </a:ext>
            </a:extLst>
          </p:cNvPr>
          <p:cNvSpPr/>
          <p:nvPr/>
        </p:nvSpPr>
        <p:spPr>
          <a:xfrm>
            <a:off x="11915851" y="4292747"/>
            <a:ext cx="84582" cy="84582"/>
          </a:xfrm>
          <a:custGeom>
            <a:avLst/>
            <a:gdLst/>
            <a:ahLst/>
            <a:cxnLst/>
            <a:rect l="l" t="t" r="r" b="b"/>
            <a:pathLst>
              <a:path w="70484" h="70485">
                <a:moveTo>
                  <a:pt x="0" y="70103"/>
                </a:moveTo>
                <a:lnTo>
                  <a:pt x="70103" y="70103"/>
                </a:lnTo>
                <a:lnTo>
                  <a:pt x="70103" y="0"/>
                </a:lnTo>
                <a:lnTo>
                  <a:pt x="0" y="0"/>
                </a:lnTo>
                <a:lnTo>
                  <a:pt x="0" y="70103"/>
                </a:lnTo>
                <a:close/>
              </a:path>
            </a:pathLst>
          </a:custGeom>
          <a:solidFill>
            <a:srgbClr val="D99593"/>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txBox="1"/>
          <p:nvPr/>
        </p:nvSpPr>
        <p:spPr>
          <a:xfrm>
            <a:off x="12091409" y="4185800"/>
            <a:ext cx="1606296" cy="413831"/>
          </a:xfrm>
          <a:prstGeom prst="rect">
            <a:avLst/>
          </a:prstGeom>
        </p:spPr>
        <p:txBody>
          <a:bodyPr vert="horz" wrap="square" lIns="0" tIns="23622" rIns="0" bIns="0" rtlCol="0">
            <a:spAutoFit/>
          </a:bodyPr>
          <a:lstStyle/>
          <a:p>
            <a:pPr marL="15240" marR="6096">
              <a:lnSpc>
                <a:spcPct val="95900"/>
              </a:lnSpc>
              <a:spcBef>
                <a:spcPts val="186"/>
              </a:spcBef>
            </a:pPr>
            <a:r>
              <a:rPr sz="1320" spc="-6" dirty="0">
                <a:latin typeface="Lub Dub Condensed" panose="020B0506030403020204" pitchFamily="34" charset="0"/>
                <a:cs typeface="Arial"/>
              </a:rPr>
              <a:t>No Training </a:t>
            </a:r>
            <a:r>
              <a:rPr sz="1320" dirty="0">
                <a:latin typeface="Lub Dub Condensed" panose="020B0506030403020204" pitchFamily="34" charset="0"/>
                <a:cs typeface="Arial"/>
              </a:rPr>
              <a:t>in </a:t>
            </a:r>
            <a:r>
              <a:rPr sz="1320" spc="-6" dirty="0">
                <a:latin typeface="Lub Dub Condensed" panose="020B0506030403020204" pitchFamily="34" charset="0"/>
                <a:cs typeface="Arial"/>
              </a:rPr>
              <a:t>Use</a:t>
            </a:r>
            <a:r>
              <a:rPr sz="1320" spc="-60" dirty="0">
                <a:latin typeface="Lub Dub Condensed" panose="020B0506030403020204" pitchFamily="34" charset="0"/>
                <a:cs typeface="Arial"/>
              </a:rPr>
              <a:t> </a:t>
            </a:r>
            <a:r>
              <a:rPr sz="1320" dirty="0">
                <a:latin typeface="Lub Dub Condensed" panose="020B0506030403020204" pitchFamily="34" charset="0"/>
                <a:cs typeface="Arial"/>
              </a:rPr>
              <a:t>of </a:t>
            </a:r>
            <a:r>
              <a:rPr sz="1320" spc="-6" dirty="0">
                <a:latin typeface="Lub Dub Condensed" panose="020B0506030403020204" pitchFamily="34" charset="0"/>
                <a:cs typeface="Arial"/>
              </a:rPr>
              <a:t>Stroke Assessment Tool</a:t>
            </a:r>
            <a:endParaRPr sz="1320" dirty="0">
              <a:latin typeface="Lub Dub Condensed" panose="020B0506030403020204" pitchFamily="34" charset="0"/>
              <a:cs typeface="Arial"/>
            </a:endParaRPr>
          </a:p>
        </p:txBody>
      </p:sp>
      <p:sp>
        <p:nvSpPr>
          <p:cNvPr id="27" name="object 27">
            <a:extLst>
              <a:ext uri="{C183D7F6-B498-43B3-948B-1728B52AA6E4}">
                <adec:decorative xmlns:adec="http://schemas.microsoft.com/office/drawing/2017/decorative" val="1"/>
              </a:ext>
            </a:extLst>
          </p:cNvPr>
          <p:cNvSpPr/>
          <p:nvPr/>
        </p:nvSpPr>
        <p:spPr>
          <a:xfrm>
            <a:off x="11915851" y="5210805"/>
            <a:ext cx="84582" cy="84582"/>
          </a:xfrm>
          <a:custGeom>
            <a:avLst/>
            <a:gdLst/>
            <a:ahLst/>
            <a:cxnLst/>
            <a:rect l="l" t="t" r="r" b="b"/>
            <a:pathLst>
              <a:path w="70484" h="70485">
                <a:moveTo>
                  <a:pt x="0" y="70103"/>
                </a:moveTo>
                <a:lnTo>
                  <a:pt x="70103" y="70103"/>
                </a:lnTo>
                <a:lnTo>
                  <a:pt x="70103" y="0"/>
                </a:lnTo>
                <a:lnTo>
                  <a:pt x="0" y="0"/>
                </a:lnTo>
                <a:lnTo>
                  <a:pt x="0" y="70103"/>
                </a:lnTo>
                <a:close/>
              </a:path>
            </a:pathLst>
          </a:custGeom>
          <a:solidFill>
            <a:srgbClr val="C00000"/>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txBox="1"/>
          <p:nvPr/>
        </p:nvSpPr>
        <p:spPr>
          <a:xfrm>
            <a:off x="12109334" y="5118914"/>
            <a:ext cx="1474470" cy="607089"/>
          </a:xfrm>
          <a:prstGeom prst="rect">
            <a:avLst/>
          </a:prstGeom>
        </p:spPr>
        <p:txBody>
          <a:bodyPr vert="horz" wrap="square" lIns="0" tIns="29718" rIns="0" bIns="0" rtlCol="0">
            <a:spAutoFit/>
          </a:bodyPr>
          <a:lstStyle/>
          <a:p>
            <a:pPr marL="15240" marR="6096">
              <a:lnSpc>
                <a:spcPts val="1512"/>
              </a:lnSpc>
              <a:spcBef>
                <a:spcPts val="234"/>
              </a:spcBef>
            </a:pPr>
            <a:r>
              <a:rPr sz="1320" spc="-6" dirty="0">
                <a:latin typeface="Lub Dub Condensed" panose="020B0506030403020204" pitchFamily="34" charset="0"/>
                <a:cs typeface="Arial"/>
              </a:rPr>
              <a:t>Training in </a:t>
            </a:r>
            <a:r>
              <a:rPr sz="1320" dirty="0">
                <a:latin typeface="Lub Dub Condensed" panose="020B0506030403020204" pitchFamily="34" charset="0"/>
                <a:cs typeface="Arial"/>
              </a:rPr>
              <a:t>Use of </a:t>
            </a:r>
            <a:r>
              <a:rPr sz="1320" spc="-6" dirty="0">
                <a:latin typeface="Lub Dub Condensed" panose="020B0506030403020204" pitchFamily="34" charset="0"/>
                <a:cs typeface="Arial"/>
              </a:rPr>
              <a:t>Stroke</a:t>
            </a:r>
            <a:r>
              <a:rPr sz="1320" spc="-42" dirty="0">
                <a:latin typeface="Lub Dub Condensed" panose="020B0506030403020204" pitchFamily="34" charset="0"/>
                <a:cs typeface="Arial"/>
              </a:rPr>
              <a:t> </a:t>
            </a:r>
            <a:r>
              <a:rPr sz="1320" spc="-6" dirty="0">
                <a:latin typeface="Lub Dub Condensed" panose="020B0506030403020204" pitchFamily="34" charset="0"/>
                <a:cs typeface="Arial"/>
              </a:rPr>
              <a:t>Assessment Tool</a:t>
            </a:r>
            <a:endParaRPr sz="1320" dirty="0">
              <a:latin typeface="Lub Dub Condensed" panose="020B0506030403020204" pitchFamily="34" charset="0"/>
              <a:cs typeface="Arial"/>
            </a:endParaRPr>
          </a:p>
        </p:txBody>
      </p:sp>
      <p:sp>
        <p:nvSpPr>
          <p:cNvPr id="29" name="object 29">
            <a:extLst>
              <a:ext uri="{C183D7F6-B498-43B3-948B-1728B52AA6E4}">
                <adec:decorative xmlns:adec="http://schemas.microsoft.com/office/drawing/2017/decorative" val="1"/>
              </a:ext>
            </a:extLst>
          </p:cNvPr>
          <p:cNvSpPr/>
          <p:nvPr/>
        </p:nvSpPr>
        <p:spPr>
          <a:xfrm>
            <a:off x="8763000" y="383586"/>
            <a:ext cx="5471770" cy="1426464"/>
          </a:xfrm>
          <a:prstGeom prst="rect">
            <a:avLst/>
          </a:prstGeom>
          <a:blipFill>
            <a:blip r:embed="rId4" cstate="print"/>
            <a:stretch>
              <a:fillRect/>
            </a:stretch>
          </a:blipFill>
        </p:spPr>
        <p:txBody>
          <a:bodyPr wrap="square" lIns="0" tIns="0" rIns="0" bIns="0" rtlCol="0"/>
          <a:lstStyle/>
          <a:p>
            <a:endParaRPr/>
          </a:p>
        </p:txBody>
      </p:sp>
      <p:sp>
        <p:nvSpPr>
          <p:cNvPr id="30" name="object 30">
            <a:extLst>
              <a:ext uri="{C183D7F6-B498-43B3-948B-1728B52AA6E4}">
                <adec:decorative xmlns:adec="http://schemas.microsoft.com/office/drawing/2017/decorative" val="1"/>
              </a:ext>
            </a:extLst>
          </p:cNvPr>
          <p:cNvSpPr/>
          <p:nvPr/>
        </p:nvSpPr>
        <p:spPr>
          <a:xfrm>
            <a:off x="10032187" y="354325"/>
            <a:ext cx="1623974" cy="1393546"/>
          </a:xfrm>
          <a:prstGeom prst="rect">
            <a:avLst/>
          </a:prstGeom>
          <a:blipFill>
            <a:blip r:embed="rId5" cstate="print"/>
            <a:stretch>
              <a:fillRect/>
            </a:stretch>
          </a:blipFill>
        </p:spPr>
        <p:txBody>
          <a:bodyPr wrap="square" lIns="0" tIns="0" rIns="0" bIns="0" rtlCol="0"/>
          <a:lstStyle/>
          <a:p>
            <a:endParaRPr/>
          </a:p>
        </p:txBody>
      </p:sp>
      <p:sp>
        <p:nvSpPr>
          <p:cNvPr id="31" name="object 31">
            <a:extLst>
              <a:ext uri="{C183D7F6-B498-43B3-948B-1728B52AA6E4}">
                <adec:decorative xmlns:adec="http://schemas.microsoft.com/office/drawing/2017/decorative" val="1"/>
              </a:ext>
            </a:extLst>
          </p:cNvPr>
          <p:cNvSpPr/>
          <p:nvPr/>
        </p:nvSpPr>
        <p:spPr>
          <a:xfrm>
            <a:off x="10088651" y="382820"/>
            <a:ext cx="1511046" cy="1280160"/>
          </a:xfrm>
          <a:custGeom>
            <a:avLst/>
            <a:gdLst/>
            <a:ahLst/>
            <a:cxnLst/>
            <a:rect l="l" t="t" r="r" b="b"/>
            <a:pathLst>
              <a:path w="1259204" h="1066800">
                <a:moveTo>
                  <a:pt x="629412" y="0"/>
                </a:moveTo>
                <a:lnTo>
                  <a:pt x="577792" y="1767"/>
                </a:lnTo>
                <a:lnTo>
                  <a:pt x="527321" y="6979"/>
                </a:lnTo>
                <a:lnTo>
                  <a:pt x="478162" y="15499"/>
                </a:lnTo>
                <a:lnTo>
                  <a:pt x="430475" y="27188"/>
                </a:lnTo>
                <a:lnTo>
                  <a:pt x="384423" y="41910"/>
                </a:lnTo>
                <a:lnTo>
                  <a:pt x="340167" y="59527"/>
                </a:lnTo>
                <a:lnTo>
                  <a:pt x="297871" y="79903"/>
                </a:lnTo>
                <a:lnTo>
                  <a:pt x="257696" y="102900"/>
                </a:lnTo>
                <a:lnTo>
                  <a:pt x="219803" y="128381"/>
                </a:lnTo>
                <a:lnTo>
                  <a:pt x="184356" y="156210"/>
                </a:lnTo>
                <a:lnTo>
                  <a:pt x="151515" y="186248"/>
                </a:lnTo>
                <a:lnTo>
                  <a:pt x="121444" y="218358"/>
                </a:lnTo>
                <a:lnTo>
                  <a:pt x="94304" y="252404"/>
                </a:lnTo>
                <a:lnTo>
                  <a:pt x="70256" y="288249"/>
                </a:lnTo>
                <a:lnTo>
                  <a:pt x="49464" y="325755"/>
                </a:lnTo>
                <a:lnTo>
                  <a:pt x="32089" y="364784"/>
                </a:lnTo>
                <a:lnTo>
                  <a:pt x="18293" y="405201"/>
                </a:lnTo>
                <a:lnTo>
                  <a:pt x="8238" y="446867"/>
                </a:lnTo>
                <a:lnTo>
                  <a:pt x="2086" y="489645"/>
                </a:lnTo>
                <a:lnTo>
                  <a:pt x="0" y="533400"/>
                </a:lnTo>
                <a:lnTo>
                  <a:pt x="2086" y="577154"/>
                </a:lnTo>
                <a:lnTo>
                  <a:pt x="8238" y="619932"/>
                </a:lnTo>
                <a:lnTo>
                  <a:pt x="18293" y="661598"/>
                </a:lnTo>
                <a:lnTo>
                  <a:pt x="32089" y="702015"/>
                </a:lnTo>
                <a:lnTo>
                  <a:pt x="49464" y="741045"/>
                </a:lnTo>
                <a:lnTo>
                  <a:pt x="70256" y="778550"/>
                </a:lnTo>
                <a:lnTo>
                  <a:pt x="94304" y="814395"/>
                </a:lnTo>
                <a:lnTo>
                  <a:pt x="121444" y="848441"/>
                </a:lnTo>
                <a:lnTo>
                  <a:pt x="151515" y="880551"/>
                </a:lnTo>
                <a:lnTo>
                  <a:pt x="184356" y="910590"/>
                </a:lnTo>
                <a:lnTo>
                  <a:pt x="219803" y="938418"/>
                </a:lnTo>
                <a:lnTo>
                  <a:pt x="257696" y="963899"/>
                </a:lnTo>
                <a:lnTo>
                  <a:pt x="297871" y="986896"/>
                </a:lnTo>
                <a:lnTo>
                  <a:pt x="340167" y="1007272"/>
                </a:lnTo>
                <a:lnTo>
                  <a:pt x="384423" y="1024890"/>
                </a:lnTo>
                <a:lnTo>
                  <a:pt x="430475" y="1039611"/>
                </a:lnTo>
                <a:lnTo>
                  <a:pt x="478162" y="1051300"/>
                </a:lnTo>
                <a:lnTo>
                  <a:pt x="527321" y="1059820"/>
                </a:lnTo>
                <a:lnTo>
                  <a:pt x="577792" y="1065032"/>
                </a:lnTo>
                <a:lnTo>
                  <a:pt x="629412" y="1066800"/>
                </a:lnTo>
                <a:lnTo>
                  <a:pt x="681031" y="1065032"/>
                </a:lnTo>
                <a:lnTo>
                  <a:pt x="731502" y="1059820"/>
                </a:lnTo>
                <a:lnTo>
                  <a:pt x="780661" y="1051300"/>
                </a:lnTo>
                <a:lnTo>
                  <a:pt x="828348" y="1039611"/>
                </a:lnTo>
                <a:lnTo>
                  <a:pt x="874400" y="1024890"/>
                </a:lnTo>
                <a:lnTo>
                  <a:pt x="918656" y="1007272"/>
                </a:lnTo>
                <a:lnTo>
                  <a:pt x="960952" y="986896"/>
                </a:lnTo>
                <a:lnTo>
                  <a:pt x="987762" y="971550"/>
                </a:lnTo>
                <a:lnTo>
                  <a:pt x="629412" y="971550"/>
                </a:lnTo>
                <a:lnTo>
                  <a:pt x="577966" y="969545"/>
                </a:lnTo>
                <a:lnTo>
                  <a:pt x="527905" y="963652"/>
                </a:lnTo>
                <a:lnTo>
                  <a:pt x="479452" y="954055"/>
                </a:lnTo>
                <a:lnTo>
                  <a:pt x="432830" y="940937"/>
                </a:lnTo>
                <a:lnTo>
                  <a:pt x="388263" y="924481"/>
                </a:lnTo>
                <a:lnTo>
                  <a:pt x="345976" y="904871"/>
                </a:lnTo>
                <a:lnTo>
                  <a:pt x="306192" y="882289"/>
                </a:lnTo>
                <a:lnTo>
                  <a:pt x="269134" y="856920"/>
                </a:lnTo>
                <a:lnTo>
                  <a:pt x="235027" y="828947"/>
                </a:lnTo>
                <a:lnTo>
                  <a:pt x="204094" y="798552"/>
                </a:lnTo>
                <a:lnTo>
                  <a:pt x="176560" y="765920"/>
                </a:lnTo>
                <a:lnTo>
                  <a:pt x="152648" y="731233"/>
                </a:lnTo>
                <a:lnTo>
                  <a:pt x="132581" y="694675"/>
                </a:lnTo>
                <a:lnTo>
                  <a:pt x="116584" y="656430"/>
                </a:lnTo>
                <a:lnTo>
                  <a:pt x="104881" y="616680"/>
                </a:lnTo>
                <a:lnTo>
                  <a:pt x="97695" y="575609"/>
                </a:lnTo>
                <a:lnTo>
                  <a:pt x="95250" y="533400"/>
                </a:lnTo>
                <a:lnTo>
                  <a:pt x="97695" y="491190"/>
                </a:lnTo>
                <a:lnTo>
                  <a:pt x="104881" y="450119"/>
                </a:lnTo>
                <a:lnTo>
                  <a:pt x="116584" y="410369"/>
                </a:lnTo>
                <a:lnTo>
                  <a:pt x="132581" y="372124"/>
                </a:lnTo>
                <a:lnTo>
                  <a:pt x="152648" y="335566"/>
                </a:lnTo>
                <a:lnTo>
                  <a:pt x="176560" y="300879"/>
                </a:lnTo>
                <a:lnTo>
                  <a:pt x="204094" y="268247"/>
                </a:lnTo>
                <a:lnTo>
                  <a:pt x="235027" y="237852"/>
                </a:lnTo>
                <a:lnTo>
                  <a:pt x="269134" y="209879"/>
                </a:lnTo>
                <a:lnTo>
                  <a:pt x="306192" y="184510"/>
                </a:lnTo>
                <a:lnTo>
                  <a:pt x="345976" y="161928"/>
                </a:lnTo>
                <a:lnTo>
                  <a:pt x="388263" y="142318"/>
                </a:lnTo>
                <a:lnTo>
                  <a:pt x="432830" y="125862"/>
                </a:lnTo>
                <a:lnTo>
                  <a:pt x="479452" y="112744"/>
                </a:lnTo>
                <a:lnTo>
                  <a:pt x="527905" y="103147"/>
                </a:lnTo>
                <a:lnTo>
                  <a:pt x="577966" y="97254"/>
                </a:lnTo>
                <a:lnTo>
                  <a:pt x="629412" y="95250"/>
                </a:lnTo>
                <a:lnTo>
                  <a:pt x="987762" y="95250"/>
                </a:lnTo>
                <a:lnTo>
                  <a:pt x="960952" y="79903"/>
                </a:lnTo>
                <a:lnTo>
                  <a:pt x="918656" y="59527"/>
                </a:lnTo>
                <a:lnTo>
                  <a:pt x="874400" y="41910"/>
                </a:lnTo>
                <a:lnTo>
                  <a:pt x="828348" y="27188"/>
                </a:lnTo>
                <a:lnTo>
                  <a:pt x="780661" y="15499"/>
                </a:lnTo>
                <a:lnTo>
                  <a:pt x="731502" y="6979"/>
                </a:lnTo>
                <a:lnTo>
                  <a:pt x="681031" y="1767"/>
                </a:lnTo>
                <a:lnTo>
                  <a:pt x="629412" y="0"/>
                </a:lnTo>
                <a:close/>
              </a:path>
              <a:path w="1259204" h="1066800">
                <a:moveTo>
                  <a:pt x="987762" y="95250"/>
                </a:moveTo>
                <a:lnTo>
                  <a:pt x="629412" y="95250"/>
                </a:lnTo>
                <a:lnTo>
                  <a:pt x="680857" y="97254"/>
                </a:lnTo>
                <a:lnTo>
                  <a:pt x="730918" y="103147"/>
                </a:lnTo>
                <a:lnTo>
                  <a:pt x="779371" y="112744"/>
                </a:lnTo>
                <a:lnTo>
                  <a:pt x="825993" y="125862"/>
                </a:lnTo>
                <a:lnTo>
                  <a:pt x="870560" y="142318"/>
                </a:lnTo>
                <a:lnTo>
                  <a:pt x="912847" y="161928"/>
                </a:lnTo>
                <a:lnTo>
                  <a:pt x="952631" y="184510"/>
                </a:lnTo>
                <a:lnTo>
                  <a:pt x="989689" y="209879"/>
                </a:lnTo>
                <a:lnTo>
                  <a:pt x="1023796" y="237852"/>
                </a:lnTo>
                <a:lnTo>
                  <a:pt x="1054729" y="268247"/>
                </a:lnTo>
                <a:lnTo>
                  <a:pt x="1082263" y="300879"/>
                </a:lnTo>
                <a:lnTo>
                  <a:pt x="1106175" y="335566"/>
                </a:lnTo>
                <a:lnTo>
                  <a:pt x="1126242" y="372124"/>
                </a:lnTo>
                <a:lnTo>
                  <a:pt x="1142239" y="410369"/>
                </a:lnTo>
                <a:lnTo>
                  <a:pt x="1153942" y="450119"/>
                </a:lnTo>
                <a:lnTo>
                  <a:pt x="1161128" y="491190"/>
                </a:lnTo>
                <a:lnTo>
                  <a:pt x="1163574" y="533400"/>
                </a:lnTo>
                <a:lnTo>
                  <a:pt x="1161128" y="575609"/>
                </a:lnTo>
                <a:lnTo>
                  <a:pt x="1153942" y="616680"/>
                </a:lnTo>
                <a:lnTo>
                  <a:pt x="1142239" y="656430"/>
                </a:lnTo>
                <a:lnTo>
                  <a:pt x="1126242" y="694675"/>
                </a:lnTo>
                <a:lnTo>
                  <a:pt x="1106175" y="731233"/>
                </a:lnTo>
                <a:lnTo>
                  <a:pt x="1082263" y="765920"/>
                </a:lnTo>
                <a:lnTo>
                  <a:pt x="1054729" y="798552"/>
                </a:lnTo>
                <a:lnTo>
                  <a:pt x="1023796" y="828947"/>
                </a:lnTo>
                <a:lnTo>
                  <a:pt x="989689" y="856920"/>
                </a:lnTo>
                <a:lnTo>
                  <a:pt x="952631" y="882289"/>
                </a:lnTo>
                <a:lnTo>
                  <a:pt x="912847" y="904871"/>
                </a:lnTo>
                <a:lnTo>
                  <a:pt x="870560" y="924481"/>
                </a:lnTo>
                <a:lnTo>
                  <a:pt x="825993" y="940937"/>
                </a:lnTo>
                <a:lnTo>
                  <a:pt x="779371" y="954055"/>
                </a:lnTo>
                <a:lnTo>
                  <a:pt x="730918" y="963652"/>
                </a:lnTo>
                <a:lnTo>
                  <a:pt x="680857" y="969545"/>
                </a:lnTo>
                <a:lnTo>
                  <a:pt x="629412" y="971550"/>
                </a:lnTo>
                <a:lnTo>
                  <a:pt x="987762" y="971550"/>
                </a:lnTo>
                <a:lnTo>
                  <a:pt x="1039020" y="938418"/>
                </a:lnTo>
                <a:lnTo>
                  <a:pt x="1074467" y="910590"/>
                </a:lnTo>
                <a:lnTo>
                  <a:pt x="1107308" y="880551"/>
                </a:lnTo>
                <a:lnTo>
                  <a:pt x="1137379" y="848441"/>
                </a:lnTo>
                <a:lnTo>
                  <a:pt x="1164519" y="814395"/>
                </a:lnTo>
                <a:lnTo>
                  <a:pt x="1188567" y="778550"/>
                </a:lnTo>
                <a:lnTo>
                  <a:pt x="1209359" y="741045"/>
                </a:lnTo>
                <a:lnTo>
                  <a:pt x="1226734" y="702015"/>
                </a:lnTo>
                <a:lnTo>
                  <a:pt x="1240530" y="661598"/>
                </a:lnTo>
                <a:lnTo>
                  <a:pt x="1250585" y="619932"/>
                </a:lnTo>
                <a:lnTo>
                  <a:pt x="1256737" y="577154"/>
                </a:lnTo>
                <a:lnTo>
                  <a:pt x="1258824" y="533400"/>
                </a:lnTo>
                <a:lnTo>
                  <a:pt x="1256737" y="489645"/>
                </a:lnTo>
                <a:lnTo>
                  <a:pt x="1250585" y="446867"/>
                </a:lnTo>
                <a:lnTo>
                  <a:pt x="1240530" y="405201"/>
                </a:lnTo>
                <a:lnTo>
                  <a:pt x="1226734" y="364784"/>
                </a:lnTo>
                <a:lnTo>
                  <a:pt x="1209359" y="325755"/>
                </a:lnTo>
                <a:lnTo>
                  <a:pt x="1188567" y="288249"/>
                </a:lnTo>
                <a:lnTo>
                  <a:pt x="1164519" y="252404"/>
                </a:lnTo>
                <a:lnTo>
                  <a:pt x="1137379" y="218358"/>
                </a:lnTo>
                <a:lnTo>
                  <a:pt x="1107308" y="186248"/>
                </a:lnTo>
                <a:lnTo>
                  <a:pt x="1074467" y="156210"/>
                </a:lnTo>
                <a:lnTo>
                  <a:pt x="1039020" y="128381"/>
                </a:lnTo>
                <a:lnTo>
                  <a:pt x="1001127" y="102900"/>
                </a:lnTo>
                <a:lnTo>
                  <a:pt x="987762" y="95250"/>
                </a:lnTo>
                <a:close/>
              </a:path>
            </a:pathLst>
          </a:custGeom>
          <a:solidFill>
            <a:srgbClr val="FFFF00"/>
          </a:solidFill>
        </p:spPr>
        <p:txBody>
          <a:bodyPr wrap="square" lIns="0" tIns="0" rIns="0" bIns="0" rtlCol="0"/>
          <a:lstStyle/>
          <a:p>
            <a:endParaRPr/>
          </a:p>
        </p:txBody>
      </p:sp>
      <p:sp>
        <p:nvSpPr>
          <p:cNvPr id="6" name="object 6"/>
          <p:cNvSpPr txBox="1"/>
          <p:nvPr/>
        </p:nvSpPr>
        <p:spPr>
          <a:xfrm>
            <a:off x="457200" y="7467600"/>
            <a:ext cx="11101769" cy="582211"/>
          </a:xfrm>
          <a:prstGeom prst="rect">
            <a:avLst/>
          </a:prstGeom>
        </p:spPr>
        <p:txBody>
          <a:bodyPr vert="horz" wrap="square" lIns="0" tIns="15240" rIns="0" bIns="0" rtlCol="0">
            <a:spAutoFit/>
          </a:bodyPr>
          <a:lstStyle/>
          <a:p>
            <a:pPr marL="15240">
              <a:spcBef>
                <a:spcPts val="120"/>
              </a:spcBef>
            </a:pPr>
            <a:r>
              <a:rPr lang="en-US" sz="1200" dirty="0">
                <a:latin typeface="Lub Dub Condensed" panose="020B0506030403020204" pitchFamily="34" charset="0"/>
                <a:cs typeface="Calibri"/>
              </a:rPr>
              <a:t>1. </a:t>
            </a:r>
            <a:r>
              <a:rPr lang="fr-FR" sz="1200" dirty="0">
                <a:latin typeface="Lub Dub Condensed" panose="020B0506030403020204" pitchFamily="34" charset="0"/>
                <a:cs typeface="Arial"/>
              </a:rPr>
              <a:t>ASA </a:t>
            </a:r>
            <a:r>
              <a:rPr lang="fr-FR" sz="1200" dirty="0" err="1">
                <a:latin typeface="Lub Dub Condensed" panose="020B0506030403020204" pitchFamily="34" charset="0"/>
                <a:cs typeface="Arial"/>
              </a:rPr>
              <a:t>Mission:Lifeline</a:t>
            </a:r>
            <a:r>
              <a:rPr lang="fr-FR" sz="1200" dirty="0">
                <a:latin typeface="Lub Dub Condensed" panose="020B0506030403020204" pitchFamily="34" charset="0"/>
                <a:cs typeface="Arial"/>
              </a:rPr>
              <a:t> Stroke Committee. Emergency Medical Services Acute Stroke Triage and </a:t>
            </a:r>
            <a:r>
              <a:rPr lang="fr-FR" sz="1200" dirty="0" err="1">
                <a:latin typeface="Lub Dub Condensed" panose="020B0506030403020204" pitchFamily="34" charset="0"/>
                <a:cs typeface="Arial"/>
              </a:rPr>
              <a:t>Routing</a:t>
            </a:r>
            <a:r>
              <a:rPr lang="fr-FR" sz="1200" dirty="0">
                <a:latin typeface="Lub Dub Condensed" panose="020B0506030403020204" pitchFamily="34" charset="0"/>
                <a:cs typeface="Arial"/>
              </a:rPr>
              <a:t>. (2020)</a:t>
            </a:r>
            <a:r>
              <a:rPr lang="en-US" sz="1200" dirty="0">
                <a:latin typeface="Lub Dub Condensed" panose="020B0506030403020204" pitchFamily="34" charset="0"/>
                <a:cs typeface="Calibri"/>
              </a:rPr>
              <a:t>. </a:t>
            </a:r>
          </a:p>
          <a:p>
            <a:pPr marL="164592" indent="-164592">
              <a:spcBef>
                <a:spcPts val="120"/>
              </a:spcBef>
            </a:pPr>
            <a:r>
              <a:rPr lang="en-US" sz="1200" dirty="0">
                <a:latin typeface="Lub Dub Condensed" panose="020B0506030403020204" pitchFamily="34" charset="0"/>
                <a:cs typeface="Calibri"/>
              </a:rPr>
              <a:t>2. </a:t>
            </a:r>
            <a:r>
              <a:rPr sz="1200" dirty="0">
                <a:latin typeface="Lub Dub Condensed" panose="020B0506030403020204" pitchFamily="34" charset="0"/>
                <a:cs typeface="Calibri"/>
              </a:rPr>
              <a:t>Maggiore, W. A. (2012). </a:t>
            </a:r>
            <a:r>
              <a:rPr sz="1200" spc="-6" dirty="0">
                <a:latin typeface="Lub Dub Condensed" panose="020B0506030403020204" pitchFamily="34" charset="0"/>
                <a:cs typeface="Calibri"/>
              </a:rPr>
              <a:t>'Time </a:t>
            </a:r>
            <a:r>
              <a:rPr sz="1200" dirty="0">
                <a:latin typeface="Lub Dub Condensed" panose="020B0506030403020204" pitchFamily="34" charset="0"/>
                <a:cs typeface="Calibri"/>
              </a:rPr>
              <a:t>is </a:t>
            </a:r>
            <a:r>
              <a:rPr sz="1200" spc="-6" dirty="0">
                <a:latin typeface="Lub Dub Condensed" panose="020B0506030403020204" pitchFamily="34" charset="0"/>
                <a:cs typeface="Calibri"/>
              </a:rPr>
              <a:t>Brain' </a:t>
            </a:r>
            <a:r>
              <a:rPr sz="1200" dirty="0">
                <a:latin typeface="Lub Dub Condensed" panose="020B0506030403020204" pitchFamily="34" charset="0"/>
                <a:cs typeface="Calibri"/>
              </a:rPr>
              <a:t>in </a:t>
            </a:r>
            <a:r>
              <a:rPr sz="1200" spc="-6" dirty="0">
                <a:latin typeface="Lub Dub Condensed" panose="020B0506030403020204" pitchFamily="34" charset="0"/>
                <a:cs typeface="Calibri"/>
              </a:rPr>
              <a:t>Prehospital Stroke Treatment </a:t>
            </a:r>
            <a:r>
              <a:rPr sz="1200" dirty="0">
                <a:latin typeface="Lub Dub Condensed" panose="020B0506030403020204" pitchFamily="34" charset="0"/>
                <a:cs typeface="Calibri"/>
              </a:rPr>
              <a:t>. </a:t>
            </a:r>
            <a:r>
              <a:rPr sz="1200" i="1" spc="-6" dirty="0">
                <a:latin typeface="Lub Dub Condensed" panose="020B0506030403020204" pitchFamily="34" charset="0"/>
                <a:cs typeface="Calibri"/>
              </a:rPr>
              <a:t>Journal of Emergency Medical </a:t>
            </a:r>
            <a:r>
              <a:rPr sz="1200" i="1" dirty="0">
                <a:latin typeface="Lub Dub Condensed" panose="020B0506030403020204" pitchFamily="34" charset="0"/>
                <a:cs typeface="Calibri"/>
              </a:rPr>
              <a:t>Services </a:t>
            </a:r>
            <a:r>
              <a:rPr sz="1200" dirty="0">
                <a:latin typeface="Lub Dub Condensed" panose="020B0506030403020204" pitchFamily="34" charset="0"/>
                <a:cs typeface="Calibri"/>
              </a:rPr>
              <a:t>,</a:t>
            </a:r>
            <a:r>
              <a:rPr sz="1200" spc="-78" dirty="0">
                <a:latin typeface="Lub Dub Condensed" panose="020B0506030403020204" pitchFamily="34" charset="0"/>
                <a:cs typeface="Calibri"/>
              </a:rPr>
              <a:t> </a:t>
            </a:r>
            <a:r>
              <a:rPr sz="1200" dirty="0">
                <a:latin typeface="Lub Dub Condensed" panose="020B0506030403020204" pitchFamily="34" charset="0"/>
                <a:cs typeface="Calibri"/>
              </a:rPr>
              <a:t>1-9.</a:t>
            </a:r>
            <a:r>
              <a:rPr sz="1200" dirty="0">
                <a:solidFill>
                  <a:srgbClr val="0000FF"/>
                </a:solidFill>
                <a:latin typeface="Lub Dub Condensed" panose="020B0506030403020204" pitchFamily="34" charset="0"/>
                <a:cs typeface="Calibri"/>
              </a:rPr>
              <a:t> </a:t>
            </a:r>
            <a:br>
              <a:rPr lang="en-US" sz="1200" dirty="0">
                <a:solidFill>
                  <a:srgbClr val="0000FF"/>
                </a:solidFill>
                <a:latin typeface="Lub Dub Condensed" panose="020B0506030403020204" pitchFamily="34" charset="0"/>
                <a:cs typeface="Calibri"/>
              </a:rPr>
            </a:br>
            <a:r>
              <a:rPr sz="1200" u="sng" spc="-6" dirty="0">
                <a:solidFill>
                  <a:srgbClr val="0000FF"/>
                </a:solidFill>
                <a:uFill>
                  <a:solidFill>
                    <a:srgbClr val="0000FF"/>
                  </a:solidFill>
                </a:uFill>
                <a:latin typeface="Lub Dub Condensed" panose="020B0506030403020204" pitchFamily="34" charset="0"/>
                <a:cs typeface="Calibri"/>
                <a:hlinkClick r:id="rId6"/>
              </a:rPr>
              <a:t>http://www.jems.com/article/patient-care/time-brain-prehospital-stroke-treatment</a:t>
            </a:r>
            <a:endParaRPr sz="1200" dirty="0">
              <a:latin typeface="Lub Dub Condensed" panose="020B0506030403020204" pitchFamily="34" charset="0"/>
              <a:cs typeface="Calibri"/>
            </a:endParaRPr>
          </a:p>
        </p:txBody>
      </p:sp>
    </p:spTree>
    <p:extLst>
      <p:ext uri="{BB962C8B-B14F-4D97-AF65-F5344CB8AC3E}">
        <p14:creationId xmlns:p14="http://schemas.microsoft.com/office/powerpoint/2010/main" val="2306687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62000" y="304800"/>
            <a:ext cx="10409238" cy="655885"/>
          </a:xfrm>
          <a:prstGeom prst="rect">
            <a:avLst/>
          </a:prstGeom>
        </p:spPr>
        <p:txBody>
          <a:bodyPr vert="horz" wrap="square" lIns="0" tIns="14478" rIns="0" bIns="0" rtlCol="0">
            <a:spAutoFit/>
          </a:bodyPr>
          <a:lstStyle/>
          <a:p>
            <a:pPr marL="15240">
              <a:spcBef>
                <a:spcPts val="114"/>
              </a:spcBef>
            </a:pPr>
            <a:r>
              <a:rPr lang="en-US" sz="4630" spc="-12" dirty="0">
                <a:solidFill>
                  <a:srgbClr val="C10E21"/>
                </a:solidFill>
                <a:latin typeface="Lub Dub Heavy" panose="020B0903030403020204" pitchFamily="34" charset="0"/>
                <a:cs typeface="Arial"/>
              </a:rPr>
              <a:t>Field Assessment of Stroke</a:t>
            </a:r>
            <a:endParaRPr sz="4630" dirty="0">
              <a:solidFill>
                <a:srgbClr val="C10E21"/>
              </a:solidFill>
              <a:latin typeface="Lub Dub Heavy" panose="020B0903030403020204" pitchFamily="34" charset="0"/>
              <a:cs typeface="Arial"/>
            </a:endParaRPr>
          </a:p>
        </p:txBody>
      </p:sp>
      <p:sp>
        <p:nvSpPr>
          <p:cNvPr id="4" name="object 4"/>
          <p:cNvSpPr txBox="1"/>
          <p:nvPr/>
        </p:nvSpPr>
        <p:spPr>
          <a:xfrm>
            <a:off x="762000" y="1991142"/>
            <a:ext cx="7467600" cy="4247317"/>
          </a:xfrm>
          <a:prstGeom prst="rect">
            <a:avLst/>
          </a:prstGeom>
        </p:spPr>
        <p:txBody>
          <a:bodyPr vert="horz" wrap="square" lIns="0" tIns="15240" rIns="0" bIns="0" rtlCol="0">
            <a:spAutoFit/>
          </a:bodyPr>
          <a:lstStyle/>
          <a:p>
            <a:pPr>
              <a:lnSpc>
                <a:spcPts val="3000"/>
              </a:lnSpc>
              <a:spcBef>
                <a:spcPts val="1000"/>
              </a:spcBef>
            </a:pPr>
            <a:r>
              <a:rPr lang="en-US" sz="2400" b="1" dirty="0">
                <a:latin typeface="Lub Dub Bold" panose="020B0603030403020204" pitchFamily="34" charset="77"/>
              </a:rPr>
              <a:t>Multiple tools are available to screen for stroke.</a:t>
            </a:r>
          </a:p>
          <a:p>
            <a:pPr marL="457200" indent="-283464">
              <a:lnSpc>
                <a:spcPts val="2400"/>
              </a:lnSpc>
              <a:spcBef>
                <a:spcPts val="1000"/>
              </a:spcBef>
              <a:buFont typeface="Arial" panose="020B0604020202020204" pitchFamily="34" charset="0"/>
              <a:buChar char="•"/>
            </a:pPr>
            <a:r>
              <a:rPr lang="en-US" sz="2200" dirty="0">
                <a:latin typeface="Lub Dub Medium" panose="020B0603030403020204" pitchFamily="34" charset="77"/>
              </a:rPr>
              <a:t>Current AHA/ASA guidance does not recommend one tool over another. Jurisdictions should choose a single validated and standardized screening tool for use across the region, if possible. </a:t>
            </a:r>
          </a:p>
          <a:p>
            <a:pPr marL="457200" indent="-283464">
              <a:lnSpc>
                <a:spcPts val="2400"/>
              </a:lnSpc>
              <a:spcBef>
                <a:spcPts val="1000"/>
              </a:spcBef>
              <a:buFont typeface="Arial" panose="020B0604020202020204" pitchFamily="34" charset="0"/>
              <a:buChar char="•"/>
            </a:pPr>
            <a:r>
              <a:rPr lang="en-US" sz="2200" dirty="0">
                <a:latin typeface="Lub Dub Medium" panose="020B0603030403020204" pitchFamily="34" charset="77"/>
              </a:rPr>
              <a:t>Cincinnati Prehospital Stroke Scale is most </a:t>
            </a:r>
            <a:br>
              <a:rPr lang="en-US" sz="2200" dirty="0">
                <a:latin typeface="Lub Dub Medium" panose="020B0603030403020204" pitchFamily="34" charset="77"/>
              </a:rPr>
            </a:br>
            <a:r>
              <a:rPr lang="en-US" sz="2200" dirty="0">
                <a:latin typeface="Lub Dub Medium" panose="020B0603030403020204" pitchFamily="34" charset="77"/>
              </a:rPr>
              <a:t>widely used.</a:t>
            </a:r>
          </a:p>
          <a:p>
            <a:pPr marL="457200" indent="-283464">
              <a:lnSpc>
                <a:spcPts val="2400"/>
              </a:lnSpc>
              <a:spcBef>
                <a:spcPts val="1000"/>
              </a:spcBef>
              <a:buFont typeface="Arial" panose="020B0604020202020204" pitchFamily="34" charset="0"/>
              <a:buChar char="•"/>
            </a:pPr>
            <a:r>
              <a:rPr lang="en-US" sz="2200" dirty="0">
                <a:latin typeface="Lub Dub Medium" panose="020B0603030403020204" pitchFamily="34" charset="77"/>
              </a:rPr>
              <a:t>Other validated stroke screening tools include: </a:t>
            </a:r>
          </a:p>
          <a:p>
            <a:pPr marL="795528" indent="-283464">
              <a:spcBef>
                <a:spcPts val="1000"/>
              </a:spcBef>
              <a:buFont typeface="Courier New" panose="02070309020205020404" pitchFamily="49" charset="0"/>
              <a:buChar char="o"/>
            </a:pPr>
            <a:r>
              <a:rPr lang="en-US" sz="2000" dirty="0">
                <a:latin typeface="Lub Dub Medium" panose="020B0603030403020204" pitchFamily="34" charset="77"/>
              </a:rPr>
              <a:t>Los Angeles Prehospital Stroke Screen (LAPSS)</a:t>
            </a:r>
          </a:p>
          <a:p>
            <a:pPr marL="795528" indent="-283464">
              <a:spcBef>
                <a:spcPts val="1000"/>
              </a:spcBef>
              <a:buFont typeface="Courier New" panose="02070309020205020404" pitchFamily="49" charset="0"/>
              <a:buChar char="o"/>
            </a:pPr>
            <a:r>
              <a:rPr lang="en-US" sz="2000" dirty="0">
                <a:latin typeface="Lub Dub Medium" panose="020B0603030403020204" pitchFamily="34" charset="77"/>
              </a:rPr>
              <a:t>FAST (Face, Arm, Speech, Time)</a:t>
            </a:r>
          </a:p>
          <a:p>
            <a:pPr marL="795528" indent="-283464">
              <a:spcBef>
                <a:spcPts val="1000"/>
              </a:spcBef>
              <a:buFont typeface="Courier New" panose="02070309020205020404" pitchFamily="49" charset="0"/>
              <a:buChar char="o"/>
            </a:pPr>
            <a:r>
              <a:rPr lang="en-US" sz="2000" dirty="0">
                <a:latin typeface="Lub Dub Medium" panose="020B0603030403020204" pitchFamily="34" charset="77"/>
              </a:rPr>
              <a:t>Miami Emergency Neurological Deficit Scale (MENDS)</a:t>
            </a:r>
          </a:p>
        </p:txBody>
      </p:sp>
      <p:pic>
        <p:nvPicPr>
          <p:cNvPr id="9" name="Picture 8">
            <a:extLst>
              <a:ext uri="{FF2B5EF4-FFF2-40B4-BE49-F238E27FC236}">
                <a16:creationId xmlns:a16="http://schemas.microsoft.com/office/drawing/2014/main" id="{188FC931-5225-614B-9C79-E8773887EAC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1600" y="2260728"/>
            <a:ext cx="5558711" cy="3708144"/>
          </a:xfrm>
          <a:prstGeom prst="rect">
            <a:avLst/>
          </a:prstGeom>
        </p:spPr>
      </p:pic>
      <p:sp>
        <p:nvSpPr>
          <p:cNvPr id="3" name="object 3"/>
          <p:cNvSpPr txBox="1"/>
          <p:nvPr/>
        </p:nvSpPr>
        <p:spPr>
          <a:xfrm>
            <a:off x="457200" y="7688306"/>
            <a:ext cx="8253221" cy="200055"/>
          </a:xfrm>
          <a:prstGeom prst="rect">
            <a:avLst/>
          </a:prstGeom>
        </p:spPr>
        <p:txBody>
          <a:bodyPr vert="horz" wrap="square" lIns="0" tIns="15240" rIns="0" bIns="0" rtlCol="0">
            <a:spAutoFit/>
          </a:bodyPr>
          <a:lstStyle/>
          <a:p>
            <a:r>
              <a:rPr lang="en-US" sz="1200" dirty="0">
                <a:latin typeface="Lub Dub Medium" panose="020B0603030403020204" pitchFamily="34" charset="77"/>
              </a:rPr>
              <a:t>Adeoye O, et al. Recommendations for the Establishment of Stroke Systems of Care. (2019) </a:t>
            </a:r>
            <a:r>
              <a:rPr lang="en-US" sz="1200" i="1" dirty="0">
                <a:latin typeface="Lub Dub Medium" panose="020B0603030403020204" pitchFamily="34" charset="77"/>
              </a:rPr>
              <a:t>Stroke</a:t>
            </a:r>
            <a:r>
              <a:rPr lang="en-US" sz="1200" dirty="0">
                <a:latin typeface="Lub Dub Medium" panose="020B0603030403020204" pitchFamily="34" charset="77"/>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62000" y="304800"/>
            <a:ext cx="10409238" cy="655885"/>
          </a:xfrm>
          <a:prstGeom prst="rect">
            <a:avLst/>
          </a:prstGeom>
        </p:spPr>
        <p:txBody>
          <a:bodyPr vert="horz" wrap="square" lIns="0" tIns="14478" rIns="0" bIns="0" rtlCol="0">
            <a:spAutoFit/>
          </a:bodyPr>
          <a:lstStyle/>
          <a:p>
            <a:pPr marL="15240">
              <a:spcBef>
                <a:spcPts val="114"/>
              </a:spcBef>
            </a:pPr>
            <a:r>
              <a:rPr lang="en-US" sz="4630" spc="-12" dirty="0">
                <a:solidFill>
                  <a:srgbClr val="C10E21"/>
                </a:solidFill>
                <a:latin typeface="Lub Dub Heavy" panose="020B0903030403020204" pitchFamily="34" charset="0"/>
                <a:cs typeface="Arial"/>
              </a:rPr>
              <a:t>Field Assessment of Stroke</a:t>
            </a:r>
            <a:endParaRPr sz="4630" dirty="0">
              <a:solidFill>
                <a:srgbClr val="C10E21"/>
              </a:solidFill>
              <a:latin typeface="Lub Dub Heavy" panose="020B0903030403020204" pitchFamily="34" charset="0"/>
              <a:cs typeface="Arial"/>
            </a:endParaRPr>
          </a:p>
        </p:txBody>
      </p:sp>
      <p:sp>
        <p:nvSpPr>
          <p:cNvPr id="3" name="Rectangle 2">
            <a:extLst>
              <a:ext uri="{FF2B5EF4-FFF2-40B4-BE49-F238E27FC236}">
                <a16:creationId xmlns:a16="http://schemas.microsoft.com/office/drawing/2014/main" id="{DFCBBA88-A7E5-2AAC-11A3-345D03536A5C}"/>
              </a:ext>
              <a:ext uri="{C183D7F6-B498-43B3-948B-1728B52AA6E4}">
                <adec:decorative xmlns:adec="http://schemas.microsoft.com/office/drawing/2017/decorative" val="1"/>
              </a:ext>
            </a:extLst>
          </p:cNvPr>
          <p:cNvSpPr/>
          <p:nvPr/>
        </p:nvSpPr>
        <p:spPr>
          <a:xfrm>
            <a:off x="2209800" y="1572994"/>
            <a:ext cx="10782300" cy="461665"/>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5B8959-2150-6198-BEC6-7F58170506BF}"/>
              </a:ext>
            </a:extLst>
          </p:cNvPr>
          <p:cNvSpPr txBox="1"/>
          <p:nvPr/>
        </p:nvSpPr>
        <p:spPr>
          <a:xfrm>
            <a:off x="3657600" y="1572994"/>
            <a:ext cx="7315200" cy="461665"/>
          </a:xfrm>
          <a:prstGeom prst="rect">
            <a:avLst/>
          </a:prstGeom>
          <a:noFill/>
        </p:spPr>
        <p:txBody>
          <a:bodyPr wrap="square">
            <a:spAutoFit/>
          </a:bodyPr>
          <a:lstStyle/>
          <a:p>
            <a:pPr marL="0" algn="ctr">
              <a:lnSpc>
                <a:spcPct val="100000"/>
              </a:lnSpc>
              <a:spcBef>
                <a:spcPts val="190"/>
              </a:spcBef>
            </a:pPr>
            <a:r>
              <a:rPr lang="en-US" sz="2400" b="0" i="0" spc="-5" dirty="0">
                <a:solidFill>
                  <a:srgbClr val="FFFFFF"/>
                </a:solidFill>
                <a:latin typeface="Lub Dub Bold" panose="020B0603030403020204" pitchFamily="34" charset="77"/>
                <a:cs typeface="Calibri"/>
              </a:rPr>
              <a:t>Cincinnati Prehospital </a:t>
            </a:r>
            <a:r>
              <a:rPr lang="en-US" sz="2400" b="0" i="0" spc="-15" dirty="0">
                <a:solidFill>
                  <a:srgbClr val="FFFFFF"/>
                </a:solidFill>
                <a:latin typeface="Lub Dub Bold" panose="020B0603030403020204" pitchFamily="34" charset="77"/>
                <a:cs typeface="Calibri"/>
              </a:rPr>
              <a:t>Stroke</a:t>
            </a:r>
            <a:r>
              <a:rPr lang="en-US" sz="2400" b="0" i="0" spc="-65" dirty="0">
                <a:solidFill>
                  <a:srgbClr val="FFFFFF"/>
                </a:solidFill>
                <a:latin typeface="Lub Dub Bold" panose="020B0603030403020204" pitchFamily="34" charset="77"/>
                <a:cs typeface="Calibri"/>
              </a:rPr>
              <a:t> </a:t>
            </a:r>
            <a:r>
              <a:rPr lang="en-US" sz="2400" b="0" i="0" spc="-5" dirty="0">
                <a:solidFill>
                  <a:srgbClr val="FFFFFF"/>
                </a:solidFill>
                <a:latin typeface="Lub Dub Bold" panose="020B0603030403020204" pitchFamily="34" charset="77"/>
                <a:cs typeface="Calibri"/>
              </a:rPr>
              <a:t>Scale</a:t>
            </a:r>
            <a:endParaRPr lang="en-US" sz="2400" b="0" i="0" dirty="0">
              <a:latin typeface="Lub Dub Bold" panose="020B0603030403020204" pitchFamily="34" charset="77"/>
              <a:cs typeface="Calibri"/>
            </a:endParaRPr>
          </a:p>
        </p:txBody>
      </p:sp>
      <p:graphicFrame>
        <p:nvGraphicFramePr>
          <p:cNvPr id="4" name="Table 5">
            <a:extLst>
              <a:ext uri="{FF2B5EF4-FFF2-40B4-BE49-F238E27FC236}">
                <a16:creationId xmlns:a16="http://schemas.microsoft.com/office/drawing/2014/main" id="{C20D3EF8-E808-9B0B-9C5E-B8EDFA27072D}"/>
              </a:ext>
            </a:extLst>
          </p:cNvPr>
          <p:cNvGraphicFramePr>
            <a:graphicFrameLocks noGrp="1"/>
          </p:cNvGraphicFramePr>
          <p:nvPr>
            <p:extLst>
              <p:ext uri="{D42A27DB-BD31-4B8C-83A1-F6EECF244321}">
                <p14:modId xmlns:p14="http://schemas.microsoft.com/office/powerpoint/2010/main" val="1682161189"/>
              </p:ext>
            </p:extLst>
          </p:nvPr>
        </p:nvGraphicFramePr>
        <p:xfrm>
          <a:off x="2209800" y="2034659"/>
          <a:ext cx="10782300" cy="3803821"/>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170161332"/>
                    </a:ext>
                  </a:extLst>
                </a:gridCol>
                <a:gridCol w="7048500">
                  <a:extLst>
                    <a:ext uri="{9D8B030D-6E8A-4147-A177-3AD203B41FA5}">
                      <a16:colId xmlns:a16="http://schemas.microsoft.com/office/drawing/2014/main" val="3091409315"/>
                    </a:ext>
                  </a:extLst>
                </a:gridCol>
              </a:tblGrid>
              <a:tr h="1040301">
                <a:tc>
                  <a:txBody>
                    <a:bodyPr/>
                    <a:lstStyle/>
                    <a:p>
                      <a:pPr marL="114300" marR="0" lvl="0" indent="0" algn="l" defTabSz="914400" rtl="0" eaLnBrk="1" fontAlgn="auto" latinLnBrk="0" hangingPunct="1">
                        <a:lnSpc>
                          <a:spcPct val="100000"/>
                        </a:lnSpc>
                        <a:spcBef>
                          <a:spcPts val="500"/>
                        </a:spcBef>
                        <a:spcAft>
                          <a:spcPts val="0"/>
                        </a:spcAft>
                        <a:buClrTx/>
                        <a:buSzTx/>
                        <a:buFontTx/>
                        <a:buNone/>
                        <a:tabLst/>
                        <a:defRPr/>
                      </a:pPr>
                      <a:r>
                        <a:rPr lang="en-US" sz="1800" b="0" i="0" kern="1200" dirty="0">
                          <a:solidFill>
                            <a:schemeClr val="tx1"/>
                          </a:solidFill>
                          <a:effectLst/>
                          <a:latin typeface="Lub Dub Bold" panose="020B0803030403020204" pitchFamily="34" charset="0"/>
                          <a:ea typeface="+mn-ea"/>
                          <a:cs typeface="+mn-cs"/>
                        </a:rPr>
                        <a:t>Have patient look up at you, </a:t>
                      </a:r>
                      <a:br>
                        <a:rPr lang="en-US" sz="1800" b="0" i="0" kern="1200" dirty="0">
                          <a:solidFill>
                            <a:schemeClr val="tx1"/>
                          </a:solidFill>
                          <a:effectLst/>
                          <a:latin typeface="Lub Dub Bold" panose="020B0803030403020204" pitchFamily="34" charset="0"/>
                          <a:ea typeface="+mn-ea"/>
                          <a:cs typeface="+mn-cs"/>
                        </a:rPr>
                      </a:br>
                      <a:r>
                        <a:rPr lang="en-US" sz="1800" b="0" i="0" kern="1200" dirty="0">
                          <a:solidFill>
                            <a:schemeClr val="tx1"/>
                          </a:solidFill>
                          <a:effectLst/>
                          <a:latin typeface="Lub Dub Bold" panose="020B0803030403020204" pitchFamily="34" charset="0"/>
                          <a:ea typeface="+mn-ea"/>
                          <a:cs typeface="+mn-cs"/>
                        </a:rPr>
                        <a:t>smile and show their teeth.</a:t>
                      </a: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nSpc>
                          <a:spcPct val="100000"/>
                        </a:lnSpc>
                        <a:spcBef>
                          <a:spcPts val="500"/>
                        </a:spcBef>
                      </a:pPr>
                      <a:r>
                        <a:rPr lang="en-US" sz="1800" b="1" i="0" spc="-10" dirty="0">
                          <a:solidFill>
                            <a:srgbClr val="C0504D"/>
                          </a:solidFill>
                          <a:latin typeface="Lub Dub Heavy" panose="020B0603030403020204" pitchFamily="34" charset="77"/>
                          <a:cs typeface="Calibri"/>
                        </a:rPr>
                        <a:t>Facial</a:t>
                      </a:r>
                      <a:r>
                        <a:rPr lang="en-US" sz="1800" b="1" i="0" spc="-15" dirty="0">
                          <a:solidFill>
                            <a:srgbClr val="C0504D"/>
                          </a:solidFill>
                          <a:latin typeface="Lub Dub Heavy" panose="020B0603030403020204" pitchFamily="34" charset="77"/>
                          <a:cs typeface="Calibri"/>
                        </a:rPr>
                        <a:t> </a:t>
                      </a:r>
                      <a:r>
                        <a:rPr lang="en-US" sz="1800" b="1" i="0" spc="-10" dirty="0">
                          <a:solidFill>
                            <a:srgbClr val="C0504D"/>
                          </a:solidFill>
                          <a:latin typeface="Lub Dub Heavy" panose="020B0603030403020204" pitchFamily="34" charset="77"/>
                          <a:cs typeface="Calibri"/>
                        </a:rPr>
                        <a:t>Droop</a:t>
                      </a:r>
                      <a:endParaRPr lang="en-US" sz="1800" b="1" i="0" dirty="0">
                        <a:solidFill>
                          <a:srgbClr val="C0504D"/>
                        </a:solidFill>
                        <a:latin typeface="Lub Dub Heavy" panose="020B0603030403020204" pitchFamily="34" charset="77"/>
                        <a:cs typeface="Calibri"/>
                      </a:endParaRPr>
                    </a:p>
                    <a:p>
                      <a:pPr marL="0" indent="0">
                        <a:lnSpc>
                          <a:spcPct val="100000"/>
                        </a:lnSpc>
                        <a:spcBef>
                          <a:spcPts val="500"/>
                        </a:spcBef>
                      </a:pPr>
                      <a:r>
                        <a:rPr lang="en-US" sz="1800" b="1" i="0" spc="-5" dirty="0">
                          <a:solidFill>
                            <a:schemeClr val="tx1"/>
                          </a:solidFill>
                          <a:latin typeface="Lub Dub Bold" panose="020B0603030403020204" pitchFamily="34" charset="77"/>
                          <a:cs typeface="Calibri"/>
                        </a:rPr>
                        <a:t>Normal: </a:t>
                      </a:r>
                      <a:r>
                        <a:rPr lang="en-US" sz="1800" b="0" spc="-10" dirty="0">
                          <a:solidFill>
                            <a:schemeClr val="tx1"/>
                          </a:solidFill>
                          <a:latin typeface="Lub Dub Medium" panose="020B0603030403020204" pitchFamily="34" charset="0"/>
                          <a:cs typeface="Calibri"/>
                        </a:rPr>
                        <a:t>Left </a:t>
                      </a:r>
                      <a:r>
                        <a:rPr lang="en-US" sz="1800" b="0" spc="-5" dirty="0">
                          <a:solidFill>
                            <a:schemeClr val="tx1"/>
                          </a:solidFill>
                          <a:latin typeface="Lub Dub Medium" panose="020B0603030403020204" pitchFamily="34" charset="0"/>
                          <a:cs typeface="Calibri"/>
                        </a:rPr>
                        <a:t>and right side of </a:t>
                      </a:r>
                      <a:r>
                        <a:rPr lang="en-US" sz="1800" b="0" spc="-15" dirty="0">
                          <a:solidFill>
                            <a:schemeClr val="tx1"/>
                          </a:solidFill>
                          <a:latin typeface="Lub Dub Medium" panose="020B0603030403020204" pitchFamily="34" charset="0"/>
                          <a:cs typeface="Calibri"/>
                        </a:rPr>
                        <a:t>face move</a:t>
                      </a:r>
                      <a:r>
                        <a:rPr lang="en-US" sz="1800" b="0" spc="50" dirty="0">
                          <a:solidFill>
                            <a:schemeClr val="tx1"/>
                          </a:solidFill>
                          <a:latin typeface="Lub Dub Medium" panose="020B0603030403020204" pitchFamily="34" charset="0"/>
                          <a:cs typeface="Calibri"/>
                        </a:rPr>
                        <a:t> </a:t>
                      </a:r>
                      <a:r>
                        <a:rPr lang="en-US" sz="1800" b="0" spc="-5" dirty="0">
                          <a:solidFill>
                            <a:schemeClr val="tx1"/>
                          </a:solidFill>
                          <a:latin typeface="Lub Dub Medium" panose="020B0603030403020204" pitchFamily="34" charset="0"/>
                          <a:cs typeface="Calibri"/>
                        </a:rPr>
                        <a:t>equally</a:t>
                      </a:r>
                      <a:endParaRPr lang="en-US" sz="1800" b="0" spc="0" dirty="0">
                        <a:solidFill>
                          <a:schemeClr val="tx1"/>
                        </a:solidFill>
                        <a:latin typeface="Lub Dub Medium" panose="020B0603030403020204" pitchFamily="34" charset="0"/>
                        <a:cs typeface="Calibri"/>
                      </a:endParaRPr>
                    </a:p>
                    <a:p>
                      <a:pPr marL="0" indent="0">
                        <a:lnSpc>
                          <a:spcPct val="100000"/>
                        </a:lnSpc>
                        <a:spcBef>
                          <a:spcPts val="500"/>
                        </a:spcBef>
                      </a:pPr>
                      <a:r>
                        <a:rPr lang="en-US" sz="1800" b="1" i="0" spc="-5" dirty="0">
                          <a:solidFill>
                            <a:schemeClr val="tx1"/>
                          </a:solidFill>
                          <a:latin typeface="Lub Dub Bold" panose="020B0603030403020204" pitchFamily="34" charset="77"/>
                          <a:cs typeface="Calibri"/>
                        </a:rPr>
                        <a:t>Abnormal: </a:t>
                      </a:r>
                      <a:r>
                        <a:rPr lang="en-US" sz="1800" b="0" spc="-5" dirty="0">
                          <a:solidFill>
                            <a:schemeClr val="tx1"/>
                          </a:solidFill>
                          <a:latin typeface="Lub Dub Medium" panose="020B0603030403020204" pitchFamily="34" charset="0"/>
                          <a:cs typeface="Calibri"/>
                        </a:rPr>
                        <a:t>One side of </a:t>
                      </a:r>
                      <a:r>
                        <a:rPr lang="en-US" sz="1800" b="0" spc="-10" dirty="0">
                          <a:solidFill>
                            <a:schemeClr val="tx1"/>
                          </a:solidFill>
                          <a:latin typeface="Lub Dub Medium" panose="020B0603030403020204" pitchFamily="34" charset="0"/>
                          <a:cs typeface="Calibri"/>
                        </a:rPr>
                        <a:t>face does </a:t>
                      </a:r>
                      <a:r>
                        <a:rPr lang="en-US" sz="1800" b="0" spc="-5" dirty="0">
                          <a:solidFill>
                            <a:schemeClr val="tx1"/>
                          </a:solidFill>
                          <a:latin typeface="Lub Dub Medium" panose="020B0603030403020204" pitchFamily="34" charset="0"/>
                          <a:cs typeface="Calibri"/>
                        </a:rPr>
                        <a:t>not </a:t>
                      </a:r>
                      <a:r>
                        <a:rPr lang="en-US" sz="1800" b="0" spc="-10" dirty="0">
                          <a:solidFill>
                            <a:schemeClr val="tx1"/>
                          </a:solidFill>
                          <a:latin typeface="Lub Dub Medium" panose="020B0603030403020204" pitchFamily="34" charset="0"/>
                          <a:cs typeface="Calibri"/>
                        </a:rPr>
                        <a:t>move at</a:t>
                      </a:r>
                      <a:r>
                        <a:rPr lang="en-US" sz="1800" b="0" spc="75" dirty="0">
                          <a:solidFill>
                            <a:schemeClr val="tx1"/>
                          </a:solidFill>
                          <a:latin typeface="Lub Dub Medium" panose="020B0603030403020204" pitchFamily="34" charset="0"/>
                          <a:cs typeface="Calibri"/>
                        </a:rPr>
                        <a:t> </a:t>
                      </a:r>
                      <a:r>
                        <a:rPr lang="en-US" sz="1800" b="0" spc="-5" dirty="0">
                          <a:solidFill>
                            <a:schemeClr val="tx1"/>
                          </a:solidFill>
                          <a:latin typeface="Lub Dub Medium" panose="020B0603030403020204" pitchFamily="34" charset="0"/>
                          <a:cs typeface="Calibri"/>
                        </a:rPr>
                        <a:t>all</a:t>
                      </a:r>
                      <a:endParaRPr lang="en-US" b="0" dirty="0">
                        <a:solidFill>
                          <a:schemeClr val="tx1"/>
                        </a:solidFill>
                      </a:endParaRP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32269184"/>
                  </a:ext>
                </a:extLst>
              </a:tr>
              <a:tr h="1446701">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Lub Dub Bold" panose="020B0803030403020204" pitchFamily="34" charset="0"/>
                          <a:ea typeface="+mn-ea"/>
                          <a:cs typeface="+mn-cs"/>
                        </a:rPr>
                        <a:t>Have  patient lift arms up </a:t>
                      </a:r>
                      <a:br>
                        <a:rPr lang="en-US" sz="1800" b="0" i="0" kern="1200" dirty="0">
                          <a:solidFill>
                            <a:schemeClr val="tx1"/>
                          </a:solidFill>
                          <a:effectLst/>
                          <a:latin typeface="Lub Dub Bold" panose="020B0803030403020204" pitchFamily="34" charset="0"/>
                          <a:ea typeface="+mn-ea"/>
                          <a:cs typeface="+mn-cs"/>
                        </a:rPr>
                      </a:br>
                      <a:r>
                        <a:rPr lang="en-US" sz="1800" b="0" i="0" kern="1200" dirty="0">
                          <a:solidFill>
                            <a:schemeClr val="tx1"/>
                          </a:solidFill>
                          <a:effectLst/>
                          <a:latin typeface="Lub Dub Bold" panose="020B0803030403020204" pitchFamily="34" charset="0"/>
                          <a:ea typeface="+mn-ea"/>
                          <a:cs typeface="+mn-cs"/>
                        </a:rPr>
                        <a:t>and hold them out with eyes </a:t>
                      </a:r>
                      <a:br>
                        <a:rPr lang="en-US" sz="1800" b="0" i="0" kern="1200" dirty="0">
                          <a:solidFill>
                            <a:schemeClr val="tx1"/>
                          </a:solidFill>
                          <a:effectLst/>
                          <a:latin typeface="Lub Dub Bold" panose="020B0803030403020204" pitchFamily="34" charset="0"/>
                          <a:ea typeface="+mn-ea"/>
                          <a:cs typeface="+mn-cs"/>
                        </a:rPr>
                      </a:br>
                      <a:r>
                        <a:rPr lang="en-US" sz="1800" b="0" i="0" kern="1200" dirty="0">
                          <a:solidFill>
                            <a:schemeClr val="tx1"/>
                          </a:solidFill>
                          <a:effectLst/>
                          <a:latin typeface="Lub Dub Bold" panose="020B0803030403020204" pitchFamily="34" charset="0"/>
                          <a:ea typeface="+mn-ea"/>
                          <a:cs typeface="+mn-cs"/>
                        </a:rPr>
                        <a:t>closed for 10 seconds.</a:t>
                      </a:r>
                      <a:endParaRPr lang="en-US" sz="1800" b="0" i="0" dirty="0">
                        <a:latin typeface="Lub Dub Bold" panose="020B0803030403020204" pitchFamily="34" charset="0"/>
                        <a:cs typeface="Calibri"/>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nSpc>
                          <a:spcPct val="100000"/>
                        </a:lnSpc>
                        <a:spcBef>
                          <a:spcPts val="500"/>
                        </a:spcBef>
                      </a:pPr>
                      <a:r>
                        <a:rPr lang="en-US" sz="1800" b="1" i="0" spc="-5" dirty="0">
                          <a:solidFill>
                            <a:srgbClr val="C0504D"/>
                          </a:solidFill>
                          <a:latin typeface="Lub Dub Heavy" panose="020B0603030403020204" pitchFamily="34" charset="77"/>
                          <a:cs typeface="Calibri"/>
                        </a:rPr>
                        <a:t>Arm Drift</a:t>
                      </a:r>
                    </a:p>
                    <a:p>
                      <a:pPr marL="0" indent="0">
                        <a:lnSpc>
                          <a:spcPct val="100000"/>
                        </a:lnSpc>
                        <a:spcBef>
                          <a:spcPts val="500"/>
                        </a:spcBef>
                      </a:pPr>
                      <a:r>
                        <a:rPr lang="en-US" sz="1800" b="1" i="0" spc="-5" dirty="0">
                          <a:solidFill>
                            <a:schemeClr val="tx1"/>
                          </a:solidFill>
                          <a:latin typeface="Lub Dub Bold" panose="020B0603030403020204" pitchFamily="34" charset="77"/>
                          <a:cs typeface="Calibri"/>
                        </a:rPr>
                        <a:t>Normal: </a:t>
                      </a:r>
                      <a:r>
                        <a:rPr lang="en-US" sz="1800" b="0" i="0" spc="-5" dirty="0">
                          <a:solidFill>
                            <a:schemeClr val="tx1"/>
                          </a:solidFill>
                          <a:latin typeface="Lub Dub Medium" panose="020B0603030403020204" pitchFamily="34" charset="77"/>
                          <a:cs typeface="Calibri"/>
                        </a:rPr>
                        <a:t>Both left and right arm move together or not at all</a:t>
                      </a:r>
                    </a:p>
                    <a:p>
                      <a:pPr marL="0" indent="0">
                        <a:lnSpc>
                          <a:spcPct val="100000"/>
                        </a:lnSpc>
                        <a:spcBef>
                          <a:spcPts val="500"/>
                        </a:spcBef>
                      </a:pPr>
                      <a:r>
                        <a:rPr lang="en-US" sz="1800" b="1" i="0" spc="-5" dirty="0">
                          <a:solidFill>
                            <a:schemeClr val="tx1"/>
                          </a:solidFill>
                          <a:latin typeface="Lub Dub Bold" panose="020B0603030403020204" pitchFamily="34" charset="77"/>
                          <a:cs typeface="Calibri"/>
                        </a:rPr>
                        <a:t>Abnormal: </a:t>
                      </a:r>
                      <a:r>
                        <a:rPr lang="en-US" sz="1800" b="0" i="0" spc="-5" dirty="0">
                          <a:solidFill>
                            <a:schemeClr val="tx1"/>
                          </a:solidFill>
                          <a:latin typeface="Lub Dub Medium" panose="020B0603030403020204" pitchFamily="34" charset="77"/>
                          <a:cs typeface="Calibri"/>
                        </a:rPr>
                        <a:t>One arm does not move equally with the other</a:t>
                      </a:r>
                      <a:endParaRPr lang="en-US"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5718896"/>
                  </a:ext>
                </a:extLst>
              </a:tr>
              <a:tr h="886947">
                <a:tc>
                  <a:txBody>
                    <a:bodyPr/>
                    <a:lstStyle/>
                    <a:p>
                      <a:pPr marL="114300" marR="0" lvl="0" indent="0" algn="l" defTabSz="914400" rtl="0" eaLnBrk="1" fontAlgn="auto" latinLnBrk="0" hangingPunct="1">
                        <a:lnSpc>
                          <a:spcPct val="100000"/>
                        </a:lnSpc>
                        <a:spcBef>
                          <a:spcPts val="500"/>
                        </a:spcBef>
                        <a:spcAft>
                          <a:spcPts val="0"/>
                        </a:spcAft>
                        <a:buClrTx/>
                        <a:buSzTx/>
                        <a:buFontTx/>
                        <a:buNone/>
                        <a:tabLst/>
                        <a:defRPr/>
                      </a:pPr>
                      <a:r>
                        <a:rPr lang="en-US" sz="1800" b="0" i="0" kern="1200" dirty="0">
                          <a:solidFill>
                            <a:schemeClr val="tx1"/>
                          </a:solidFill>
                          <a:effectLst/>
                          <a:latin typeface="Lub Dub Bold" panose="020B0803030403020204" pitchFamily="34" charset="0"/>
                          <a:ea typeface="+mn-ea"/>
                          <a:cs typeface="+mn-cs"/>
                        </a:rPr>
                        <a:t>Have  patient say a simple sentence, i.e. “You can’t teach </a:t>
                      </a:r>
                      <a:br>
                        <a:rPr lang="en-US" sz="1800" b="0" i="0" kern="1200" dirty="0">
                          <a:solidFill>
                            <a:schemeClr val="tx1"/>
                          </a:solidFill>
                          <a:effectLst/>
                          <a:latin typeface="Lub Dub Bold" panose="020B0803030403020204" pitchFamily="34" charset="0"/>
                          <a:ea typeface="+mn-ea"/>
                          <a:cs typeface="+mn-cs"/>
                        </a:rPr>
                      </a:br>
                      <a:r>
                        <a:rPr lang="en-US" sz="1800" b="0" i="0" kern="1200" dirty="0">
                          <a:solidFill>
                            <a:schemeClr val="tx1"/>
                          </a:solidFill>
                          <a:effectLst/>
                          <a:latin typeface="Lub Dub Bold" panose="020B0803030403020204" pitchFamily="34" charset="0"/>
                          <a:ea typeface="+mn-ea"/>
                          <a:cs typeface="+mn-cs"/>
                        </a:rPr>
                        <a:t>an old dog new tricks.”</a:t>
                      </a:r>
                      <a:endParaRPr lang="en-US" sz="1800" b="0" i="0" dirty="0">
                        <a:latin typeface="Lub Dub Bold" panose="020B0803030403020204" pitchFamily="34" charset="0"/>
                        <a:cs typeface="Calibri"/>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lnSpc>
                          <a:spcPct val="100000"/>
                        </a:lnSpc>
                        <a:spcBef>
                          <a:spcPts val="500"/>
                        </a:spcBef>
                      </a:pPr>
                      <a:r>
                        <a:rPr lang="en-US" sz="1800" b="1" i="0" spc="-5" dirty="0">
                          <a:solidFill>
                            <a:srgbClr val="C0504D"/>
                          </a:solidFill>
                          <a:latin typeface="Lub Dub Heavy" panose="020B0603030403020204" pitchFamily="34" charset="77"/>
                          <a:cs typeface="Calibri"/>
                        </a:rPr>
                        <a:t>Speech</a:t>
                      </a:r>
                      <a:endParaRPr lang="en-US" sz="1800" b="1" i="0" dirty="0">
                        <a:solidFill>
                          <a:srgbClr val="C0504D"/>
                        </a:solidFill>
                        <a:latin typeface="Lub Dub Heavy" panose="020B0603030403020204" pitchFamily="34" charset="77"/>
                        <a:cs typeface="Calibri"/>
                      </a:endParaRPr>
                    </a:p>
                    <a:p>
                      <a:pPr marL="0" indent="0">
                        <a:lnSpc>
                          <a:spcPct val="100000"/>
                        </a:lnSpc>
                        <a:spcBef>
                          <a:spcPts val="500"/>
                        </a:spcBef>
                      </a:pPr>
                      <a:r>
                        <a:rPr lang="en-US" sz="1800" b="1" i="0" spc="-5" dirty="0">
                          <a:solidFill>
                            <a:schemeClr val="tx1"/>
                          </a:solidFill>
                          <a:latin typeface="Lub Dub Bold" panose="020B0603030403020204" pitchFamily="34" charset="77"/>
                          <a:cs typeface="Calibri"/>
                        </a:rPr>
                        <a:t>Normal: </a:t>
                      </a:r>
                      <a:r>
                        <a:rPr lang="en-US" sz="1800" b="0" i="0" spc="-15" dirty="0">
                          <a:solidFill>
                            <a:schemeClr val="tx1"/>
                          </a:solidFill>
                          <a:latin typeface="Lub Dub Medium" panose="020B0603030403020204" pitchFamily="34" charset="77"/>
                          <a:cs typeface="Calibri"/>
                        </a:rPr>
                        <a:t>Patient </a:t>
                      </a:r>
                      <a:r>
                        <a:rPr lang="en-US" sz="1800" b="0" i="0" spc="-10" dirty="0">
                          <a:solidFill>
                            <a:schemeClr val="tx1"/>
                          </a:solidFill>
                          <a:latin typeface="Lub Dub Medium" panose="020B0603030403020204" pitchFamily="34" charset="77"/>
                          <a:cs typeface="Calibri"/>
                        </a:rPr>
                        <a:t>uses </a:t>
                      </a:r>
                      <a:r>
                        <a:rPr lang="en-US" sz="1800" b="0" i="0" spc="-15" dirty="0">
                          <a:solidFill>
                            <a:schemeClr val="tx1"/>
                          </a:solidFill>
                          <a:latin typeface="Lub Dub Medium" panose="020B0603030403020204" pitchFamily="34" charset="77"/>
                          <a:cs typeface="Calibri"/>
                        </a:rPr>
                        <a:t>correct words </a:t>
                      </a:r>
                      <a:r>
                        <a:rPr lang="en-US" sz="1800" b="0" i="0" spc="-5" dirty="0">
                          <a:solidFill>
                            <a:schemeClr val="tx1"/>
                          </a:solidFill>
                          <a:latin typeface="Lub Dub Medium" panose="020B0603030403020204" pitchFamily="34" charset="77"/>
                          <a:cs typeface="Calibri"/>
                        </a:rPr>
                        <a:t>with no</a:t>
                      </a:r>
                      <a:r>
                        <a:rPr lang="en-US" sz="1800" b="0" i="0" spc="125" dirty="0">
                          <a:solidFill>
                            <a:schemeClr val="tx1"/>
                          </a:solidFill>
                          <a:latin typeface="Lub Dub Medium" panose="020B0603030403020204" pitchFamily="34" charset="77"/>
                          <a:cs typeface="Calibri"/>
                        </a:rPr>
                        <a:t> </a:t>
                      </a:r>
                      <a:r>
                        <a:rPr lang="en-US" sz="1800" b="0" i="0" spc="-10" dirty="0">
                          <a:solidFill>
                            <a:schemeClr val="tx1"/>
                          </a:solidFill>
                          <a:latin typeface="Lub Dub Medium" panose="020B0603030403020204" pitchFamily="34" charset="77"/>
                          <a:cs typeface="Calibri"/>
                        </a:rPr>
                        <a:t>slurring</a:t>
                      </a:r>
                      <a:endParaRPr lang="en-US" sz="1800" b="0" i="0" dirty="0">
                        <a:solidFill>
                          <a:schemeClr val="tx1"/>
                        </a:solidFill>
                        <a:latin typeface="Lub Dub Medium" panose="020B0603030403020204" pitchFamily="34" charset="77"/>
                        <a:cs typeface="Calibri"/>
                      </a:endParaRPr>
                    </a:p>
                    <a:p>
                      <a:pPr marL="0" indent="0">
                        <a:lnSpc>
                          <a:spcPct val="100000"/>
                        </a:lnSpc>
                        <a:spcBef>
                          <a:spcPts val="500"/>
                        </a:spcBef>
                      </a:pPr>
                      <a:r>
                        <a:rPr lang="en-US" sz="1800" b="1" i="0" spc="-5" dirty="0">
                          <a:solidFill>
                            <a:schemeClr val="tx1"/>
                          </a:solidFill>
                          <a:latin typeface="Lub Dub Bold" panose="020B0603030403020204" pitchFamily="34" charset="77"/>
                          <a:cs typeface="Calibri"/>
                        </a:rPr>
                        <a:t>Abnormal: </a:t>
                      </a:r>
                      <a:r>
                        <a:rPr lang="en-US" sz="1800" b="0" i="0" spc="-15" dirty="0">
                          <a:solidFill>
                            <a:schemeClr val="tx1"/>
                          </a:solidFill>
                          <a:latin typeface="Lub Dub Medium" panose="020B0603030403020204" pitchFamily="34" charset="77"/>
                          <a:cs typeface="Calibri"/>
                        </a:rPr>
                        <a:t>Patient </a:t>
                      </a:r>
                      <a:r>
                        <a:rPr lang="en-US" sz="1800" b="0" i="0" spc="-5" dirty="0">
                          <a:solidFill>
                            <a:schemeClr val="tx1"/>
                          </a:solidFill>
                          <a:latin typeface="Lub Dub Medium" panose="020B0603030403020204" pitchFamily="34" charset="77"/>
                          <a:cs typeface="Calibri"/>
                        </a:rPr>
                        <a:t>has </a:t>
                      </a:r>
                      <a:r>
                        <a:rPr lang="en-US" sz="1800" b="0" i="0" spc="-10" dirty="0">
                          <a:solidFill>
                            <a:schemeClr val="tx1"/>
                          </a:solidFill>
                          <a:latin typeface="Lub Dub Medium" panose="020B0603030403020204" pitchFamily="34" charset="77"/>
                          <a:cs typeface="Calibri"/>
                        </a:rPr>
                        <a:t>slurred speech, uses inappropriate </a:t>
                      </a:r>
                      <a:r>
                        <a:rPr lang="en-US" sz="1800" b="0" i="0" spc="-15" dirty="0">
                          <a:solidFill>
                            <a:schemeClr val="tx1"/>
                          </a:solidFill>
                          <a:latin typeface="Lub Dub Medium" panose="020B0603030403020204" pitchFamily="34" charset="77"/>
                          <a:cs typeface="Calibri"/>
                        </a:rPr>
                        <a:t>words</a:t>
                      </a:r>
                      <a:r>
                        <a:rPr lang="en-US" sz="1800" b="0" i="0" spc="105" dirty="0">
                          <a:solidFill>
                            <a:schemeClr val="tx1"/>
                          </a:solidFill>
                          <a:latin typeface="Lub Dub Medium" panose="020B0603030403020204" pitchFamily="34" charset="77"/>
                          <a:cs typeface="Calibri"/>
                        </a:rPr>
                        <a:t> </a:t>
                      </a:r>
                      <a:r>
                        <a:rPr lang="en-US" sz="1800" b="0" i="0" spc="-10" dirty="0">
                          <a:solidFill>
                            <a:schemeClr val="tx1"/>
                          </a:solidFill>
                          <a:latin typeface="Lub Dub Medium" panose="020B0603030403020204" pitchFamily="34" charset="77"/>
                          <a:cs typeface="Calibri"/>
                        </a:rPr>
                        <a:t>or </a:t>
                      </a:r>
                      <a:r>
                        <a:rPr lang="en-US" sz="1800" b="0" i="0" spc="-5" dirty="0">
                          <a:solidFill>
                            <a:schemeClr val="tx1"/>
                          </a:solidFill>
                          <a:latin typeface="Lub Dub Medium" panose="020B0603030403020204" pitchFamily="34" charset="77"/>
                          <a:cs typeface="Calibri"/>
                        </a:rPr>
                        <a:t>cannot speak</a:t>
                      </a:r>
                      <a:endParaRPr lang="en-US" dirty="0">
                        <a:solidFill>
                          <a:schemeClr val="tx1"/>
                        </a:solidFill>
                      </a:endParaRPr>
                    </a:p>
                  </a:txBody>
                  <a:tcPr marL="45720" marR="4572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41154642"/>
                  </a:ext>
                </a:extLst>
              </a:tr>
            </a:tbl>
          </a:graphicData>
        </a:graphic>
      </p:graphicFrame>
      <p:sp>
        <p:nvSpPr>
          <p:cNvPr id="5" name="TextBox 4">
            <a:extLst>
              <a:ext uri="{FF2B5EF4-FFF2-40B4-BE49-F238E27FC236}">
                <a16:creationId xmlns:a16="http://schemas.microsoft.com/office/drawing/2014/main" id="{BEDE0507-E8C1-4B47-8C9B-62B7499D5A8D}"/>
              </a:ext>
            </a:extLst>
          </p:cNvPr>
          <p:cNvSpPr txBox="1"/>
          <p:nvPr/>
        </p:nvSpPr>
        <p:spPr>
          <a:xfrm>
            <a:off x="2209800" y="5952761"/>
            <a:ext cx="10820400" cy="646331"/>
          </a:xfrm>
          <a:prstGeom prst="rect">
            <a:avLst/>
          </a:prstGeom>
          <a:noFill/>
        </p:spPr>
        <p:txBody>
          <a:bodyPr wrap="square" rtlCol="0">
            <a:spAutoFit/>
          </a:bodyPr>
          <a:lstStyle/>
          <a:p>
            <a:r>
              <a:rPr lang="en-US" dirty="0">
                <a:latin typeface="Lub Dub Medium" panose="020B0603030403020204" pitchFamily="34" charset="77"/>
              </a:rPr>
              <a:t>If any 1 of these 3 signs is abnormal, probability of stroke is 72%. </a:t>
            </a:r>
            <a:br>
              <a:rPr lang="en-US" dirty="0">
                <a:latin typeface="Lub Dub Medium" panose="020B0603030403020204" pitchFamily="34" charset="77"/>
              </a:rPr>
            </a:br>
            <a:r>
              <a:rPr lang="en-US" dirty="0">
                <a:latin typeface="Lub Dub Medium" panose="020B0603030403020204" pitchFamily="34" charset="77"/>
              </a:rPr>
              <a:t>If all 3 findings are present, probability of acute stroke is &gt;85%.</a:t>
            </a:r>
          </a:p>
        </p:txBody>
      </p:sp>
      <p:sp>
        <p:nvSpPr>
          <p:cNvPr id="10" name="object 3">
            <a:extLst>
              <a:ext uri="{FF2B5EF4-FFF2-40B4-BE49-F238E27FC236}">
                <a16:creationId xmlns:a16="http://schemas.microsoft.com/office/drawing/2014/main" id="{FC6873B5-230E-AB48-982D-38310C5AA256}"/>
              </a:ext>
            </a:extLst>
          </p:cNvPr>
          <p:cNvSpPr txBox="1"/>
          <p:nvPr/>
        </p:nvSpPr>
        <p:spPr>
          <a:xfrm>
            <a:off x="457200" y="7688306"/>
            <a:ext cx="8253221" cy="384721"/>
          </a:xfrm>
          <a:prstGeom prst="rect">
            <a:avLst/>
          </a:prstGeom>
        </p:spPr>
        <p:txBody>
          <a:bodyPr vert="horz" wrap="square" lIns="0" tIns="15240" rIns="0" bIns="0" rtlCol="0">
            <a:spAutoFit/>
          </a:bodyPr>
          <a:lstStyle/>
          <a:p>
            <a:pPr marL="15240" marR="6096">
              <a:spcBef>
                <a:spcPts val="120"/>
              </a:spcBef>
            </a:pPr>
            <a:r>
              <a:rPr sz="1200" spc="-6" dirty="0">
                <a:latin typeface="Lub Dub Condensed" panose="020B0506030403020204" pitchFamily="34" charset="0"/>
                <a:cs typeface="Calibri"/>
              </a:rPr>
              <a:t>Adapted from: </a:t>
            </a:r>
            <a:r>
              <a:rPr sz="1200" dirty="0">
                <a:latin typeface="Lub Dub Condensed" panose="020B0506030403020204" pitchFamily="34" charset="0"/>
                <a:cs typeface="Calibri"/>
              </a:rPr>
              <a:t>Kothari RU, Pancioli A, Liu </a:t>
            </a:r>
            <a:r>
              <a:rPr sz="1200" spc="-6" dirty="0">
                <a:latin typeface="Lub Dub Condensed" panose="020B0506030403020204" pitchFamily="34" charset="0"/>
                <a:cs typeface="Calibri"/>
              </a:rPr>
              <a:t>T., </a:t>
            </a:r>
            <a:r>
              <a:rPr sz="1200" dirty="0">
                <a:latin typeface="Lub Dub Condensed" panose="020B0506030403020204" pitchFamily="34" charset="0"/>
                <a:cs typeface="Calibri"/>
              </a:rPr>
              <a:t>Brott </a:t>
            </a:r>
            <a:r>
              <a:rPr sz="1200" spc="-6" dirty="0">
                <a:latin typeface="Lub Dub Condensed" panose="020B0506030403020204" pitchFamily="34" charset="0"/>
                <a:cs typeface="Calibri"/>
              </a:rPr>
              <a:t>T., </a:t>
            </a:r>
            <a:r>
              <a:rPr sz="1200" dirty="0">
                <a:latin typeface="Lub Dub Condensed" panose="020B0506030403020204" pitchFamily="34" charset="0"/>
                <a:cs typeface="Calibri"/>
              </a:rPr>
              <a:t>Broderick </a:t>
            </a:r>
            <a:r>
              <a:rPr sz="1200" spc="-6" dirty="0">
                <a:latin typeface="Lub Dub Condensed" panose="020B0506030403020204" pitchFamily="34" charset="0"/>
                <a:cs typeface="Calibri"/>
              </a:rPr>
              <a:t>J. “Cincinnati Prehospital Stroke Scale: reproducibility </a:t>
            </a:r>
            <a:r>
              <a:rPr sz="1200" dirty="0">
                <a:latin typeface="Lub Dub Condensed" panose="020B0506030403020204" pitchFamily="34" charset="0"/>
                <a:cs typeface="Calibri"/>
              </a:rPr>
              <a:t>and </a:t>
            </a:r>
            <a:r>
              <a:rPr sz="1200" spc="-6" dirty="0">
                <a:latin typeface="Lub Dub Condensed" panose="020B0506030403020204" pitchFamily="34" charset="0"/>
                <a:cs typeface="Calibri"/>
              </a:rPr>
              <a:t>validity.” </a:t>
            </a:r>
            <a:br>
              <a:rPr lang="en-US" sz="1200" spc="-6" dirty="0">
                <a:latin typeface="Lub Dub Condensed" panose="020B0506030403020204" pitchFamily="34" charset="0"/>
                <a:cs typeface="Calibri"/>
              </a:rPr>
            </a:br>
            <a:r>
              <a:rPr sz="1200" i="1" spc="-6" dirty="0">
                <a:latin typeface="Lub Dub Condensed" panose="020B0506030403020204" pitchFamily="34" charset="0"/>
                <a:cs typeface="Calibri"/>
              </a:rPr>
              <a:t>Ann </a:t>
            </a:r>
            <a:r>
              <a:rPr sz="1200" i="1" dirty="0">
                <a:latin typeface="Lub Dub Condensed" panose="020B0506030403020204" pitchFamily="34" charset="0"/>
                <a:cs typeface="Calibri"/>
              </a:rPr>
              <a:t>Emerg Med. </a:t>
            </a:r>
            <a:r>
              <a:rPr sz="1200" dirty="0">
                <a:latin typeface="Lub Dub Condensed" panose="020B0506030403020204" pitchFamily="34" charset="0"/>
                <a:cs typeface="Calibri"/>
              </a:rPr>
              <a:t>1999 Apr;33(4):373-8, </a:t>
            </a:r>
            <a:r>
              <a:rPr sz="1200" spc="-6" dirty="0">
                <a:latin typeface="Lub Dub Condensed" panose="020B0506030403020204" pitchFamily="34" charset="0"/>
                <a:cs typeface="Calibri"/>
              </a:rPr>
              <a:t>permission for</a:t>
            </a:r>
            <a:r>
              <a:rPr sz="1200" spc="-132" dirty="0">
                <a:latin typeface="Lub Dub Condensed" panose="020B0506030403020204" pitchFamily="34" charset="0"/>
                <a:cs typeface="Calibri"/>
              </a:rPr>
              <a:t> </a:t>
            </a:r>
            <a:r>
              <a:rPr sz="1200" spc="-6" dirty="0">
                <a:latin typeface="Lub Dub Condensed" panose="020B0506030403020204" pitchFamily="34" charset="0"/>
                <a:cs typeface="Calibri"/>
              </a:rPr>
              <a:t>use.</a:t>
            </a:r>
            <a:endParaRPr sz="1200" dirty="0">
              <a:latin typeface="Lub Dub Condensed" panose="020B0506030403020204" pitchFamily="34" charset="0"/>
              <a:cs typeface="Calibri"/>
            </a:endParaRPr>
          </a:p>
        </p:txBody>
      </p:sp>
    </p:spTree>
    <p:extLst>
      <p:ext uri="{BB962C8B-B14F-4D97-AF65-F5344CB8AC3E}">
        <p14:creationId xmlns:p14="http://schemas.microsoft.com/office/powerpoint/2010/main" val="4052222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390FF21-AD40-A240-A0C8-5FC0C0735C83}"/>
              </a:ext>
            </a:extLst>
          </p:cNvPr>
          <p:cNvSpPr txBox="1">
            <a:spLocks/>
          </p:cNvSpPr>
          <p:nvPr/>
        </p:nvSpPr>
        <p:spPr>
          <a:xfrm>
            <a:off x="762000" y="304800"/>
            <a:ext cx="10409238" cy="655885"/>
          </a:xfrm>
          <a:prstGeom prst="rect">
            <a:avLst/>
          </a:prstGeom>
        </p:spPr>
        <p:txBody>
          <a:bodyPr vert="horz" wrap="square" lIns="0" tIns="1447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30" b="1" dirty="0">
                <a:solidFill>
                  <a:srgbClr val="C00000"/>
                </a:solidFill>
                <a:latin typeface="Lub Dub Heavy" panose="020B0603030403020204" pitchFamily="34" charset="77"/>
              </a:rPr>
              <a:t>Layperson Stroke Recognition</a:t>
            </a:r>
          </a:p>
        </p:txBody>
      </p:sp>
      <p:sp>
        <p:nvSpPr>
          <p:cNvPr id="3" name="object 3"/>
          <p:cNvSpPr txBox="1"/>
          <p:nvPr/>
        </p:nvSpPr>
        <p:spPr>
          <a:xfrm>
            <a:off x="762000" y="1752600"/>
            <a:ext cx="6705600" cy="4589333"/>
          </a:xfrm>
          <a:prstGeom prst="rect">
            <a:avLst/>
          </a:prstGeom>
        </p:spPr>
        <p:txBody>
          <a:bodyPr vert="horz" wrap="square" lIns="0" tIns="44958" rIns="0" bIns="0" rtlCol="0">
            <a:spAutoFit/>
          </a:bodyPr>
          <a:lstStyle/>
          <a:p>
            <a:pPr marR="570738">
              <a:lnSpc>
                <a:spcPct val="113199"/>
              </a:lnSpc>
              <a:spcBef>
                <a:spcPts val="354"/>
              </a:spcBef>
            </a:pPr>
            <a:r>
              <a:rPr sz="2880" b="1" spc="-6" dirty="0">
                <a:solidFill>
                  <a:srgbClr val="C00000"/>
                </a:solidFill>
                <a:latin typeface="Lub Dub Heavy" panose="020B0603030403020204" pitchFamily="34" charset="77"/>
                <a:cs typeface="Calibri"/>
              </a:rPr>
              <a:t>F</a:t>
            </a:r>
            <a:r>
              <a:rPr sz="1920" b="1" spc="-6" dirty="0">
                <a:latin typeface="Lub Dub Medium" panose="020B0603030403020204" pitchFamily="34" charset="0"/>
                <a:cs typeface="Calibri"/>
              </a:rPr>
              <a:t>ace </a:t>
            </a:r>
            <a:r>
              <a:rPr sz="1920" b="1" spc="-12" dirty="0">
                <a:latin typeface="Lub Dub Medium" panose="020B0603030403020204" pitchFamily="34" charset="0"/>
                <a:cs typeface="Calibri"/>
              </a:rPr>
              <a:t>Drooping </a:t>
            </a:r>
            <a:r>
              <a:rPr lang="en-US" sz="1920" spc="-6" dirty="0">
                <a:latin typeface="Lub Dub Medium" panose="020B0603030403020204" pitchFamily="34" charset="0"/>
                <a:cs typeface="Calibri"/>
              </a:rPr>
              <a:t>–</a:t>
            </a:r>
            <a:r>
              <a:rPr sz="1920" spc="-6" dirty="0">
                <a:latin typeface="Lub Dub Medium" panose="020B0603030403020204" pitchFamily="34" charset="0"/>
                <a:cs typeface="Calibri"/>
              </a:rPr>
              <a:t> Ask the </a:t>
            </a:r>
            <a:r>
              <a:rPr sz="1920" spc="-18" dirty="0">
                <a:latin typeface="Lub Dub Medium" panose="020B0603030403020204" pitchFamily="34" charset="0"/>
                <a:cs typeface="Calibri"/>
              </a:rPr>
              <a:t>person </a:t>
            </a:r>
            <a:r>
              <a:rPr sz="1920" spc="-12" dirty="0">
                <a:latin typeface="Lub Dub Medium" panose="020B0603030403020204" pitchFamily="34" charset="0"/>
                <a:cs typeface="Calibri"/>
              </a:rPr>
              <a:t>to </a:t>
            </a:r>
            <a:r>
              <a:rPr sz="1920" spc="-6" dirty="0">
                <a:latin typeface="Lub Dub Medium" panose="020B0603030403020204" pitchFamily="34" charset="0"/>
                <a:cs typeface="Calibri"/>
              </a:rPr>
              <a:t>smile. </a:t>
            </a:r>
            <a:r>
              <a:rPr sz="1920" spc="-12" dirty="0">
                <a:latin typeface="Lub Dub Medium" panose="020B0603030403020204" pitchFamily="34" charset="0"/>
                <a:cs typeface="Calibri"/>
              </a:rPr>
              <a:t>Does one </a:t>
            </a:r>
            <a:r>
              <a:rPr sz="1920" spc="-6" dirty="0">
                <a:latin typeface="Lub Dub Medium" panose="020B0603030403020204" pitchFamily="34" charset="0"/>
                <a:cs typeface="Calibri"/>
              </a:rPr>
              <a:t>side of the </a:t>
            </a:r>
            <a:r>
              <a:rPr sz="1920" spc="-18" dirty="0">
                <a:latin typeface="Lub Dub Medium" panose="020B0603030403020204" pitchFamily="34" charset="0"/>
                <a:cs typeface="Calibri"/>
              </a:rPr>
              <a:t>face droop </a:t>
            </a:r>
            <a:r>
              <a:rPr sz="1920" spc="-6" dirty="0">
                <a:latin typeface="Lub Dub Medium" panose="020B0603030403020204" pitchFamily="34" charset="0"/>
                <a:cs typeface="Calibri"/>
              </a:rPr>
              <a:t>or is it </a:t>
            </a:r>
            <a:r>
              <a:rPr sz="1920" spc="-12" dirty="0">
                <a:latin typeface="Lub Dub Medium" panose="020B0603030403020204" pitchFamily="34" charset="0"/>
                <a:cs typeface="Calibri"/>
              </a:rPr>
              <a:t>numb?</a:t>
            </a:r>
            <a:endParaRPr sz="1920" dirty="0">
              <a:latin typeface="Lub Dub Medium" panose="020B0603030403020204" pitchFamily="34" charset="0"/>
              <a:cs typeface="Calibri"/>
            </a:endParaRPr>
          </a:p>
          <a:p>
            <a:pPr marR="116586">
              <a:lnSpc>
                <a:spcPct val="113300"/>
              </a:lnSpc>
              <a:spcBef>
                <a:spcPts val="551"/>
              </a:spcBef>
            </a:pPr>
            <a:r>
              <a:rPr lang="en-US" sz="2880" b="1" spc="-6" dirty="0">
                <a:solidFill>
                  <a:srgbClr val="C00000"/>
                </a:solidFill>
                <a:latin typeface="Lub Dub Heavy" panose="020B0603030403020204" pitchFamily="34" charset="77"/>
                <a:cs typeface="Calibri"/>
              </a:rPr>
              <a:t>A</a:t>
            </a:r>
            <a:r>
              <a:rPr sz="1920" b="1" spc="-6" dirty="0">
                <a:latin typeface="Lub Dub Medium" panose="020B0603030403020204" pitchFamily="34" charset="0"/>
                <a:cs typeface="Calibri"/>
              </a:rPr>
              <a:t>rm </a:t>
            </a:r>
            <a:r>
              <a:rPr sz="1920" b="1" spc="-12" dirty="0">
                <a:latin typeface="Lub Dub Medium" panose="020B0603030403020204" pitchFamily="34" charset="0"/>
                <a:cs typeface="Calibri"/>
              </a:rPr>
              <a:t>Weakness </a:t>
            </a:r>
            <a:r>
              <a:rPr lang="en-US" sz="1920" spc="-6" dirty="0">
                <a:latin typeface="Lub Dub Medium" panose="020B0603030403020204" pitchFamily="34" charset="0"/>
                <a:cs typeface="Calibri"/>
              </a:rPr>
              <a:t>–</a:t>
            </a:r>
            <a:r>
              <a:rPr sz="1920" spc="-6" dirty="0">
                <a:latin typeface="Lub Dub Medium" panose="020B0603030403020204" pitchFamily="34" charset="0"/>
                <a:cs typeface="Calibri"/>
              </a:rPr>
              <a:t> Ask the </a:t>
            </a:r>
            <a:r>
              <a:rPr sz="1920" spc="-18" dirty="0">
                <a:latin typeface="Lub Dub Medium" panose="020B0603030403020204" pitchFamily="34" charset="0"/>
                <a:cs typeface="Calibri"/>
              </a:rPr>
              <a:t>person </a:t>
            </a:r>
            <a:r>
              <a:rPr sz="1920" spc="-12" dirty="0">
                <a:latin typeface="Lub Dub Medium" panose="020B0603030403020204" pitchFamily="34" charset="0"/>
                <a:cs typeface="Calibri"/>
              </a:rPr>
              <a:t>to </a:t>
            </a:r>
            <a:r>
              <a:rPr sz="1920" spc="-18" dirty="0">
                <a:latin typeface="Lub Dub Medium" panose="020B0603030403020204" pitchFamily="34" charset="0"/>
                <a:cs typeface="Calibri"/>
              </a:rPr>
              <a:t>raise </a:t>
            </a:r>
            <a:r>
              <a:rPr sz="1920" spc="-6" dirty="0">
                <a:latin typeface="Lub Dub Medium" panose="020B0603030403020204" pitchFamily="34" charset="0"/>
                <a:cs typeface="Calibri"/>
              </a:rPr>
              <a:t>both arms. Is </a:t>
            </a:r>
            <a:r>
              <a:rPr sz="1920" spc="-12" dirty="0">
                <a:latin typeface="Lub Dub Medium" panose="020B0603030403020204" pitchFamily="34" charset="0"/>
                <a:cs typeface="Calibri"/>
              </a:rPr>
              <a:t>one arm weak </a:t>
            </a:r>
            <a:r>
              <a:rPr sz="1920" spc="-6" dirty="0">
                <a:latin typeface="Lub Dub Medium" panose="020B0603030403020204" pitchFamily="34" charset="0"/>
                <a:cs typeface="Calibri"/>
              </a:rPr>
              <a:t>or </a:t>
            </a:r>
            <a:r>
              <a:rPr sz="1920" spc="-12" dirty="0">
                <a:latin typeface="Lub Dub Medium" panose="020B0603030403020204" pitchFamily="34" charset="0"/>
                <a:cs typeface="Calibri"/>
              </a:rPr>
              <a:t>numb? Does one arm </a:t>
            </a:r>
            <a:r>
              <a:rPr sz="1920" spc="-6" dirty="0">
                <a:latin typeface="Lub Dub Medium" panose="020B0603030403020204" pitchFamily="34" charset="0"/>
                <a:cs typeface="Calibri"/>
              </a:rPr>
              <a:t>drift</a:t>
            </a:r>
            <a:r>
              <a:rPr sz="1920" spc="18" dirty="0">
                <a:latin typeface="Lub Dub Medium" panose="020B0603030403020204" pitchFamily="34" charset="0"/>
                <a:cs typeface="Calibri"/>
              </a:rPr>
              <a:t> </a:t>
            </a:r>
            <a:r>
              <a:rPr sz="1920" spc="-12" dirty="0">
                <a:latin typeface="Lub Dub Medium" panose="020B0603030403020204" pitchFamily="34" charset="0"/>
                <a:cs typeface="Calibri"/>
              </a:rPr>
              <a:t>downward?</a:t>
            </a:r>
            <a:endParaRPr sz="1920" dirty="0">
              <a:latin typeface="Lub Dub Medium" panose="020B0603030403020204" pitchFamily="34" charset="0"/>
              <a:cs typeface="Calibri"/>
            </a:endParaRPr>
          </a:p>
          <a:p>
            <a:pPr marR="134874">
              <a:lnSpc>
                <a:spcPct val="113700"/>
              </a:lnSpc>
              <a:spcBef>
                <a:spcPts val="528"/>
              </a:spcBef>
            </a:pPr>
            <a:r>
              <a:rPr lang="en-US" sz="2880" b="1" spc="-6" dirty="0">
                <a:solidFill>
                  <a:srgbClr val="C00000"/>
                </a:solidFill>
                <a:latin typeface="Lub Dub Heavy" panose="020B0603030403020204" pitchFamily="34" charset="77"/>
                <a:cs typeface="Calibri"/>
              </a:rPr>
              <a:t>S</a:t>
            </a:r>
            <a:r>
              <a:rPr sz="1920" b="1" spc="-6" dirty="0">
                <a:latin typeface="Lub Dub Medium" panose="020B0603030403020204" pitchFamily="34" charset="0"/>
                <a:cs typeface="Calibri"/>
              </a:rPr>
              <a:t>peech Difficulty </a:t>
            </a:r>
            <a:r>
              <a:rPr lang="en-US" sz="1920" spc="-6" dirty="0">
                <a:latin typeface="Lub Dub Medium" panose="020B0603030403020204" pitchFamily="34" charset="0"/>
                <a:cs typeface="Calibri"/>
              </a:rPr>
              <a:t>–</a:t>
            </a:r>
            <a:r>
              <a:rPr sz="1920" spc="-6" dirty="0">
                <a:latin typeface="Lub Dub Medium" panose="020B0603030403020204" pitchFamily="34" charset="0"/>
                <a:cs typeface="Calibri"/>
              </a:rPr>
              <a:t> Ask the </a:t>
            </a:r>
            <a:r>
              <a:rPr sz="1920" spc="-18" dirty="0">
                <a:latin typeface="Lub Dub Medium" panose="020B0603030403020204" pitchFamily="34" charset="0"/>
                <a:cs typeface="Calibri"/>
              </a:rPr>
              <a:t>person </a:t>
            </a:r>
            <a:r>
              <a:rPr sz="1920" spc="-12" dirty="0">
                <a:latin typeface="Lub Dub Medium" panose="020B0603030403020204" pitchFamily="34" charset="0"/>
                <a:cs typeface="Calibri"/>
              </a:rPr>
              <a:t>to repeat </a:t>
            </a:r>
            <a:r>
              <a:rPr sz="1920" spc="-6" dirty="0">
                <a:latin typeface="Lub Dub Medium" panose="020B0603030403020204" pitchFamily="34" charset="0"/>
                <a:cs typeface="Calibri"/>
              </a:rPr>
              <a:t>a simple </a:t>
            </a:r>
            <a:r>
              <a:rPr sz="1920" spc="-12" dirty="0">
                <a:latin typeface="Lub Dub Medium" panose="020B0603030403020204" pitchFamily="34" charset="0"/>
                <a:cs typeface="Calibri"/>
              </a:rPr>
              <a:t>sentence, </a:t>
            </a:r>
            <a:r>
              <a:rPr lang="en-US" sz="1920" spc="-24" dirty="0">
                <a:latin typeface="Lub Dub Medium" panose="020B0603030403020204" pitchFamily="34" charset="0"/>
                <a:cs typeface="Calibri"/>
              </a:rPr>
              <a:t>such as</a:t>
            </a:r>
            <a:r>
              <a:rPr sz="1920" spc="-24" dirty="0">
                <a:latin typeface="Lub Dub Medium" panose="020B0603030403020204" pitchFamily="34" charset="0"/>
                <a:cs typeface="Calibri"/>
              </a:rPr>
              <a:t> </a:t>
            </a:r>
            <a:r>
              <a:rPr lang="en-US" sz="1920" spc="-6" dirty="0">
                <a:latin typeface="Lub Dub Medium" panose="020B0603030403020204" pitchFamily="34" charset="0"/>
                <a:cs typeface="Calibri"/>
              </a:rPr>
              <a:t>“</a:t>
            </a:r>
            <a:r>
              <a:rPr sz="1920" spc="-6" dirty="0">
                <a:latin typeface="Lub Dub Medium" panose="020B0603030403020204" pitchFamily="34" charset="0"/>
                <a:cs typeface="Calibri"/>
              </a:rPr>
              <a:t>the </a:t>
            </a:r>
            <a:r>
              <a:rPr sz="1920" spc="-12" dirty="0">
                <a:latin typeface="Lub Dub Medium" panose="020B0603030403020204" pitchFamily="34" charset="0"/>
                <a:cs typeface="Calibri"/>
              </a:rPr>
              <a:t>sky </a:t>
            </a:r>
            <a:r>
              <a:rPr sz="1920" spc="-6" dirty="0">
                <a:latin typeface="Lub Dub Medium" panose="020B0603030403020204" pitchFamily="34" charset="0"/>
                <a:cs typeface="Calibri"/>
              </a:rPr>
              <a:t>is blue.</a:t>
            </a:r>
            <a:r>
              <a:rPr lang="en-US" sz="1920" spc="-6" dirty="0">
                <a:latin typeface="Lub Dub Medium" panose="020B0603030403020204" pitchFamily="34" charset="0"/>
                <a:cs typeface="Calibri"/>
              </a:rPr>
              <a:t>”</a:t>
            </a:r>
            <a:r>
              <a:rPr sz="1920" spc="-6" dirty="0">
                <a:latin typeface="Lub Dub Medium" panose="020B0603030403020204" pitchFamily="34" charset="0"/>
                <a:cs typeface="Calibri"/>
              </a:rPr>
              <a:t> Is the </a:t>
            </a:r>
            <a:r>
              <a:rPr sz="1920" spc="-12" dirty="0">
                <a:latin typeface="Lub Dub Medium" panose="020B0603030403020204" pitchFamily="34" charset="0"/>
                <a:cs typeface="Calibri"/>
              </a:rPr>
              <a:t>sentence repeated correctly? </a:t>
            </a:r>
            <a:r>
              <a:rPr sz="1920" spc="-18" dirty="0">
                <a:latin typeface="Lub Dub Medium" panose="020B0603030403020204" pitchFamily="34" charset="0"/>
                <a:cs typeface="Calibri"/>
              </a:rPr>
              <a:t>Are </a:t>
            </a:r>
            <a:r>
              <a:rPr sz="1920" spc="-12" dirty="0">
                <a:latin typeface="Lub Dub Medium" panose="020B0603030403020204" pitchFamily="34" charset="0"/>
                <a:cs typeface="Calibri"/>
              </a:rPr>
              <a:t>they </a:t>
            </a:r>
            <a:r>
              <a:rPr sz="1920" spc="-6" dirty="0">
                <a:latin typeface="Lub Dub Medium" panose="020B0603030403020204" pitchFamily="34" charset="0"/>
                <a:cs typeface="Calibri"/>
              </a:rPr>
              <a:t>unable </a:t>
            </a:r>
            <a:r>
              <a:rPr sz="1920" spc="-12" dirty="0">
                <a:latin typeface="Lub Dub Medium" panose="020B0603030403020204" pitchFamily="34" charset="0"/>
                <a:cs typeface="Calibri"/>
              </a:rPr>
              <a:t>to speak, </a:t>
            </a:r>
            <a:r>
              <a:rPr sz="1920" spc="-6" dirty="0">
                <a:latin typeface="Lub Dub Medium" panose="020B0603030403020204" pitchFamily="34" charset="0"/>
                <a:cs typeface="Calibri"/>
              </a:rPr>
              <a:t>or </a:t>
            </a:r>
            <a:r>
              <a:rPr sz="1920" spc="-18" dirty="0">
                <a:latin typeface="Lub Dub Medium" panose="020B0603030403020204" pitchFamily="34" charset="0"/>
                <a:cs typeface="Calibri"/>
              </a:rPr>
              <a:t>are </a:t>
            </a:r>
            <a:r>
              <a:rPr sz="1920" spc="-12" dirty="0">
                <a:latin typeface="Lub Dub Medium" panose="020B0603030403020204" pitchFamily="34" charset="0"/>
                <a:cs typeface="Calibri"/>
              </a:rPr>
              <a:t>they </a:t>
            </a:r>
            <a:r>
              <a:rPr sz="1920" spc="-18" dirty="0">
                <a:latin typeface="Lub Dub Medium" panose="020B0603030403020204" pitchFamily="34" charset="0"/>
                <a:cs typeface="Calibri"/>
              </a:rPr>
              <a:t>hard </a:t>
            </a:r>
            <a:r>
              <a:rPr sz="1920" spc="-6" dirty="0">
                <a:latin typeface="Lub Dub Medium" panose="020B0603030403020204" pitchFamily="34" charset="0"/>
                <a:cs typeface="Calibri"/>
              </a:rPr>
              <a:t>to </a:t>
            </a:r>
            <a:r>
              <a:rPr sz="1920" spc="-12" dirty="0">
                <a:latin typeface="Lub Dub Medium" panose="020B0603030403020204" pitchFamily="34" charset="0"/>
                <a:cs typeface="Calibri"/>
              </a:rPr>
              <a:t>understand?</a:t>
            </a:r>
            <a:endParaRPr sz="1920" dirty="0">
              <a:latin typeface="Lub Dub Medium" panose="020B0603030403020204" pitchFamily="34" charset="0"/>
              <a:cs typeface="Calibri"/>
            </a:endParaRPr>
          </a:p>
          <a:p>
            <a:pPr marR="6096">
              <a:lnSpc>
                <a:spcPct val="113599"/>
              </a:lnSpc>
              <a:spcBef>
                <a:spcPts val="528"/>
              </a:spcBef>
            </a:pPr>
            <a:r>
              <a:rPr lang="en-US" sz="2880" b="1" spc="-6" dirty="0">
                <a:solidFill>
                  <a:srgbClr val="C00000"/>
                </a:solidFill>
                <a:latin typeface="Lub Dub Heavy" panose="020B0603030403020204" pitchFamily="34" charset="77"/>
                <a:cs typeface="Calibri"/>
              </a:rPr>
              <a:t>T</a:t>
            </a:r>
            <a:r>
              <a:rPr sz="1920" b="1" spc="-6" dirty="0">
                <a:latin typeface="Lub Dub Medium" panose="020B0603030403020204" pitchFamily="34" charset="0"/>
                <a:cs typeface="Calibri"/>
              </a:rPr>
              <a:t>ime </a:t>
            </a:r>
            <a:r>
              <a:rPr sz="1920" b="1" spc="-12" dirty="0">
                <a:latin typeface="Lub Dub Medium" panose="020B0603030403020204" pitchFamily="34" charset="0"/>
                <a:cs typeface="Calibri"/>
              </a:rPr>
              <a:t>to </a:t>
            </a:r>
            <a:r>
              <a:rPr sz="1920" b="1" spc="-6" dirty="0">
                <a:latin typeface="Lub Dub Medium" panose="020B0603030403020204" pitchFamily="34" charset="0"/>
                <a:cs typeface="Calibri"/>
              </a:rPr>
              <a:t>call 9-1-1 </a:t>
            </a:r>
            <a:r>
              <a:rPr lang="en-US" sz="1920" spc="-6" dirty="0">
                <a:latin typeface="Lub Dub Medium" panose="020B0603030403020204" pitchFamily="34" charset="0"/>
                <a:cs typeface="Calibri"/>
              </a:rPr>
              <a:t>–</a:t>
            </a:r>
            <a:r>
              <a:rPr sz="1920" spc="-6" dirty="0">
                <a:latin typeface="Lub Dub Medium" panose="020B0603030403020204" pitchFamily="34" charset="0"/>
                <a:cs typeface="Calibri"/>
              </a:rPr>
              <a:t> If the </a:t>
            </a:r>
            <a:r>
              <a:rPr sz="1920" spc="-18" dirty="0">
                <a:latin typeface="Lub Dub Medium" panose="020B0603030403020204" pitchFamily="34" charset="0"/>
                <a:cs typeface="Calibri"/>
              </a:rPr>
              <a:t>person shows </a:t>
            </a:r>
            <a:r>
              <a:rPr sz="1920" spc="-12" dirty="0">
                <a:latin typeface="Lub Dub Medium" panose="020B0603030403020204" pitchFamily="34" charset="0"/>
                <a:cs typeface="Calibri"/>
              </a:rPr>
              <a:t>any </a:t>
            </a:r>
            <a:r>
              <a:rPr sz="1920" spc="-6" dirty="0">
                <a:latin typeface="Lub Dub Medium" panose="020B0603030403020204" pitchFamily="34" charset="0"/>
                <a:cs typeface="Calibri"/>
              </a:rPr>
              <a:t>of these </a:t>
            </a:r>
            <a:r>
              <a:rPr sz="1920" spc="-18" dirty="0">
                <a:latin typeface="Lub Dub Medium" panose="020B0603030403020204" pitchFamily="34" charset="0"/>
                <a:cs typeface="Calibri"/>
              </a:rPr>
              <a:t>symptoms, </a:t>
            </a:r>
            <a:r>
              <a:rPr sz="1920" spc="-12" dirty="0">
                <a:latin typeface="Lub Dub Medium" panose="020B0603030403020204" pitchFamily="34" charset="0"/>
                <a:cs typeface="Calibri"/>
              </a:rPr>
              <a:t>even </a:t>
            </a:r>
            <a:r>
              <a:rPr sz="1920" spc="-6" dirty="0">
                <a:latin typeface="Lub Dub Medium" panose="020B0603030403020204" pitchFamily="34" charset="0"/>
                <a:cs typeface="Calibri"/>
              </a:rPr>
              <a:t>if the </a:t>
            </a:r>
            <a:r>
              <a:rPr sz="1920" spc="-18" dirty="0">
                <a:latin typeface="Lub Dub Medium" panose="020B0603030403020204" pitchFamily="34" charset="0"/>
                <a:cs typeface="Calibri"/>
              </a:rPr>
              <a:t>symptoms </a:t>
            </a:r>
            <a:r>
              <a:rPr sz="1920" spc="-12" dirty="0">
                <a:latin typeface="Lub Dub Medium" panose="020B0603030403020204" pitchFamily="34" charset="0"/>
                <a:cs typeface="Calibri"/>
              </a:rPr>
              <a:t>go </a:t>
            </a:r>
            <a:r>
              <a:rPr sz="1920" spc="-42" dirty="0">
                <a:latin typeface="Lub Dub Medium" panose="020B0603030403020204" pitchFamily="34" charset="0"/>
                <a:cs typeface="Calibri"/>
              </a:rPr>
              <a:t>away, </a:t>
            </a:r>
            <a:r>
              <a:rPr sz="1920" spc="-12" dirty="0">
                <a:latin typeface="Lub Dub Medium" panose="020B0603030403020204" pitchFamily="34" charset="0"/>
                <a:cs typeface="Calibri"/>
              </a:rPr>
              <a:t>call </a:t>
            </a:r>
            <a:r>
              <a:rPr sz="1920" spc="-6" dirty="0">
                <a:latin typeface="Lub Dub Medium" panose="020B0603030403020204" pitchFamily="34" charset="0"/>
                <a:cs typeface="Calibri"/>
              </a:rPr>
              <a:t>911 and </a:t>
            </a:r>
            <a:r>
              <a:rPr sz="1920" spc="-18" dirty="0">
                <a:latin typeface="Lub Dub Medium" panose="020B0603030403020204" pitchFamily="34" charset="0"/>
                <a:cs typeface="Calibri"/>
              </a:rPr>
              <a:t>get </a:t>
            </a:r>
            <a:r>
              <a:rPr sz="1920" spc="-6" dirty="0">
                <a:latin typeface="Lub Dub Medium" panose="020B0603030403020204" pitchFamily="34" charset="0"/>
                <a:cs typeface="Calibri"/>
              </a:rPr>
              <a:t>them </a:t>
            </a:r>
            <a:r>
              <a:rPr sz="1920" spc="-12" dirty="0">
                <a:latin typeface="Lub Dub Medium" panose="020B0603030403020204" pitchFamily="34" charset="0"/>
                <a:cs typeface="Calibri"/>
              </a:rPr>
              <a:t>to </a:t>
            </a:r>
            <a:r>
              <a:rPr sz="1920" spc="-6" dirty="0">
                <a:latin typeface="Lub Dub Medium" panose="020B0603030403020204" pitchFamily="34" charset="0"/>
                <a:cs typeface="Calibri"/>
              </a:rPr>
              <a:t>the </a:t>
            </a:r>
            <a:r>
              <a:rPr sz="1920" spc="-12" dirty="0">
                <a:latin typeface="Lub Dub Medium" panose="020B0603030403020204" pitchFamily="34" charset="0"/>
                <a:cs typeface="Calibri"/>
              </a:rPr>
              <a:t>hospital</a:t>
            </a:r>
            <a:r>
              <a:rPr sz="1920" spc="66" dirty="0">
                <a:latin typeface="Lub Dub Medium" panose="020B0603030403020204" pitchFamily="34" charset="0"/>
                <a:cs typeface="Calibri"/>
              </a:rPr>
              <a:t> </a:t>
            </a:r>
            <a:r>
              <a:rPr sz="1920" spc="-18" dirty="0">
                <a:latin typeface="Lub Dub Medium" panose="020B0603030403020204" pitchFamily="34" charset="0"/>
                <a:cs typeface="Calibri"/>
              </a:rPr>
              <a:t>immediately.</a:t>
            </a:r>
            <a:endParaRPr sz="1920" dirty="0">
              <a:latin typeface="Times New Roman"/>
              <a:cs typeface="Times New Roman"/>
            </a:endParaRPr>
          </a:p>
        </p:txBody>
      </p:sp>
      <p:pic>
        <p:nvPicPr>
          <p:cNvPr id="7" name="Picture 6">
            <a:extLst>
              <a:ext uri="{FF2B5EF4-FFF2-40B4-BE49-F238E27FC236}">
                <a16:creationId xmlns:a16="http://schemas.microsoft.com/office/drawing/2014/main" id="{855E39CB-FE40-456A-A0C4-06475ABC63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0" y="2362200"/>
            <a:ext cx="6591300" cy="2724150"/>
          </a:xfrm>
          <a:prstGeom prst="rect">
            <a:avLst/>
          </a:prstGeom>
        </p:spPr>
      </p:pic>
      <p:sp>
        <p:nvSpPr>
          <p:cNvPr id="8" name="TextBox 7">
            <a:extLst>
              <a:ext uri="{FF2B5EF4-FFF2-40B4-BE49-F238E27FC236}">
                <a16:creationId xmlns:a16="http://schemas.microsoft.com/office/drawing/2014/main" id="{24AD8BC9-8111-46CB-A386-EE0D7BA84861}"/>
              </a:ext>
            </a:extLst>
          </p:cNvPr>
          <p:cNvSpPr txBox="1"/>
          <p:nvPr/>
        </p:nvSpPr>
        <p:spPr>
          <a:xfrm>
            <a:off x="457200" y="7696200"/>
            <a:ext cx="7010400" cy="338554"/>
          </a:xfrm>
          <a:prstGeom prst="rect">
            <a:avLst/>
          </a:prstGeom>
          <a:noFill/>
        </p:spPr>
        <p:txBody>
          <a:bodyPr wrap="square" rtlCol="0">
            <a:spAutoFit/>
          </a:bodyPr>
          <a:lstStyle/>
          <a:p>
            <a:r>
              <a:rPr lang="en-US" sz="1600" dirty="0">
                <a:latin typeface="Lub Dub Medium" panose="020B0603030403020204" pitchFamily="34" charset="0"/>
                <a:hlinkClick r:id="rId3"/>
              </a:rPr>
              <a:t>stroke.org/WarningSigns</a:t>
            </a:r>
            <a:endParaRPr lang="en-US" sz="1600" dirty="0">
              <a:latin typeface="Lub Dub Medium" panose="020B0603030403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043EA63-5A81-45E3-8CC1-465EA3AF64D1}"/>
              </a:ext>
            </a:extLst>
          </p:cNvPr>
          <p:cNvSpPr txBox="1"/>
          <p:nvPr/>
        </p:nvSpPr>
        <p:spPr>
          <a:xfrm>
            <a:off x="457200" y="326021"/>
            <a:ext cx="10210800" cy="804836"/>
          </a:xfrm>
          <a:prstGeom prst="rect">
            <a:avLst/>
          </a:prstGeom>
          <a:noFill/>
        </p:spPr>
        <p:txBody>
          <a:bodyPr wrap="square">
            <a:spAutoFit/>
          </a:bodyPr>
          <a:lstStyle/>
          <a:p>
            <a:r>
              <a:rPr lang="en-US" sz="4630" spc="-12" dirty="0">
                <a:solidFill>
                  <a:srgbClr val="C10E21"/>
                </a:solidFill>
                <a:latin typeface="Lub Dub Heavy" panose="020B0903030403020204" pitchFamily="34" charset="0"/>
                <a:cs typeface="Arial"/>
              </a:rPr>
              <a:t>Stroke Severity Scales</a:t>
            </a:r>
            <a:endParaRPr lang="en-US" sz="4630" dirty="0"/>
          </a:p>
        </p:txBody>
      </p:sp>
      <p:sp>
        <p:nvSpPr>
          <p:cNvPr id="3" name="TextBox 2">
            <a:extLst>
              <a:ext uri="{FF2B5EF4-FFF2-40B4-BE49-F238E27FC236}">
                <a16:creationId xmlns:a16="http://schemas.microsoft.com/office/drawing/2014/main" id="{3D19F4EB-037E-4B2E-9613-056315ABC3BC}"/>
              </a:ext>
            </a:extLst>
          </p:cNvPr>
          <p:cNvSpPr txBox="1"/>
          <p:nvPr/>
        </p:nvSpPr>
        <p:spPr>
          <a:xfrm>
            <a:off x="457200" y="1905000"/>
            <a:ext cx="8382000" cy="5642570"/>
          </a:xfrm>
          <a:prstGeom prst="rect">
            <a:avLst/>
          </a:prstGeom>
          <a:noFill/>
        </p:spPr>
        <p:txBody>
          <a:bodyPr wrap="square" rtlCol="0">
            <a:spAutoFit/>
          </a:bodyPr>
          <a:lstStyle/>
          <a:p>
            <a:pPr marL="457200" indent="-283464">
              <a:lnSpc>
                <a:spcPts val="2400"/>
              </a:lnSpc>
              <a:spcBef>
                <a:spcPts val="1000"/>
              </a:spcBef>
              <a:buFont typeface="Arial" panose="020B0604020202020204" pitchFamily="34" charset="0"/>
              <a:buChar char="•"/>
            </a:pPr>
            <a:r>
              <a:rPr lang="en-US" sz="2200" dirty="0">
                <a:latin typeface="Lub Dub Medium" panose="020B0603030403020204" pitchFamily="34" charset="77"/>
              </a:rPr>
              <a:t>A scale to quantify neurologic deficits to identify patients with severe symptoms likely due to LVO or hemorrhagic stroke</a:t>
            </a:r>
          </a:p>
          <a:p>
            <a:pPr marL="457200" indent="-285750" algn="l">
              <a:lnSpc>
                <a:spcPts val="2400"/>
              </a:lnSpc>
              <a:spcBef>
                <a:spcPts val="1000"/>
              </a:spcBef>
              <a:buFont typeface="Arial" panose="020B0604020202020204" pitchFamily="34" charset="0"/>
              <a:buChar char="•"/>
            </a:pPr>
            <a:r>
              <a:rPr lang="en-US" sz="2200" dirty="0">
                <a:latin typeface="Lub Dub Medium" panose="020B0603030403020204" pitchFamily="34" charset="0"/>
              </a:rPr>
              <a:t>At least 6 different scales have been published. </a:t>
            </a:r>
            <a:endParaRPr lang="en-US" sz="2200" b="0" i="0" u="none" strike="noStrike" baseline="0" dirty="0">
              <a:latin typeface="Lub Dub Medium" panose="020B0603030403020204" pitchFamily="34" charset="0"/>
            </a:endParaRPr>
          </a:p>
          <a:p>
            <a:pPr marL="457200" indent="-285750" algn="l">
              <a:lnSpc>
                <a:spcPts val="2400"/>
              </a:lnSpc>
              <a:spcBef>
                <a:spcPts val="1000"/>
              </a:spcBef>
              <a:buFont typeface="Arial" panose="020B0604020202020204" pitchFamily="34" charset="0"/>
              <a:buChar char="•"/>
            </a:pPr>
            <a:r>
              <a:rPr lang="en-US" sz="2200" b="0" i="0" u="none" strike="noStrike" baseline="0" dirty="0">
                <a:latin typeface="Lub Dub Medium" panose="020B0603030403020204" pitchFamily="34" charset="0"/>
              </a:rPr>
              <a:t>Each EMS region should choose a single severity scale and monitor adherence to usage as well as accuracy.</a:t>
            </a:r>
            <a:endParaRPr lang="en-US" sz="2200" dirty="0">
              <a:latin typeface="Lub Dub Medium" panose="020B0603030403020204" pitchFamily="34" charset="0"/>
            </a:endParaRPr>
          </a:p>
          <a:p>
            <a:pPr marL="457200" indent="-285750" algn="l">
              <a:lnSpc>
                <a:spcPts val="2400"/>
              </a:lnSpc>
              <a:spcBef>
                <a:spcPts val="1000"/>
              </a:spcBef>
              <a:buFont typeface="Arial" panose="020B0604020202020204" pitchFamily="34" charset="0"/>
              <a:buChar char="•"/>
            </a:pPr>
            <a:r>
              <a:rPr lang="en-US" sz="2200" dirty="0">
                <a:latin typeface="Lub Dub Medium" panose="020B0603030403020204" pitchFamily="34" charset="0"/>
              </a:rPr>
              <a:t>Examples include:</a:t>
            </a:r>
          </a:p>
          <a:p>
            <a:pPr marL="795528" lvl="1" indent="-283464">
              <a:spcBef>
                <a:spcPts val="1000"/>
              </a:spcBef>
              <a:buFont typeface="Courier New" panose="02070309020205020404" pitchFamily="49" charset="0"/>
              <a:buChar char="o"/>
            </a:pPr>
            <a:r>
              <a:rPr lang="en-US" sz="2000" b="0" i="0" u="none" strike="noStrike" baseline="0" dirty="0">
                <a:latin typeface="Lub Dub Medium" panose="020B0603030403020204" pitchFamily="34" charset="0"/>
              </a:rPr>
              <a:t>Cincinnati Stroke Triage Assessment Tool (C-STAT)</a:t>
            </a:r>
          </a:p>
          <a:p>
            <a:pPr marL="795528" lvl="1" indent="-283464">
              <a:spcBef>
                <a:spcPts val="1000"/>
              </a:spcBef>
              <a:buFont typeface="Courier New" panose="02070309020205020404" pitchFamily="49" charset="0"/>
              <a:buChar char="o"/>
            </a:pPr>
            <a:r>
              <a:rPr lang="en-US" sz="2000" b="0" i="0" u="none" strike="noStrike" baseline="0" dirty="0">
                <a:latin typeface="Lub Dub Medium" panose="020B0603030403020204" pitchFamily="34" charset="0"/>
              </a:rPr>
              <a:t>Facial palsy, Arm weakness, Speech changes, Time, </a:t>
            </a:r>
            <a:br>
              <a:rPr lang="en-US" sz="2000" b="0" i="0" u="none" strike="noStrike" baseline="0" dirty="0">
                <a:latin typeface="Lub Dub Medium" panose="020B0603030403020204" pitchFamily="34" charset="0"/>
              </a:rPr>
            </a:br>
            <a:r>
              <a:rPr lang="en-US" sz="2000" b="0" i="0" u="none" strike="noStrike" baseline="0" dirty="0">
                <a:latin typeface="Lub Dub Medium" panose="020B0603030403020204" pitchFamily="34" charset="0"/>
              </a:rPr>
              <a:t>Eye deviation, Denial / neglect (FAST-ED) </a:t>
            </a:r>
            <a:endParaRPr lang="en-US" sz="2000" dirty="0">
              <a:latin typeface="Lub Dub Medium" panose="020B0603030403020204" pitchFamily="34" charset="0"/>
            </a:endParaRPr>
          </a:p>
          <a:p>
            <a:pPr marL="795528" lvl="1" indent="-283464">
              <a:spcBef>
                <a:spcPts val="1000"/>
              </a:spcBef>
              <a:buFont typeface="Courier New" panose="02070309020205020404" pitchFamily="49" charset="0"/>
              <a:buChar char="o"/>
            </a:pPr>
            <a:r>
              <a:rPr lang="en-US" sz="2000" b="0" i="0" u="none" strike="noStrike" baseline="0" dirty="0">
                <a:latin typeface="Lub Dub Medium" panose="020B0603030403020204" pitchFamily="34" charset="0"/>
              </a:rPr>
              <a:t>Rapid Arterial Occlusion Evaluation Scale (RACE)</a:t>
            </a:r>
          </a:p>
          <a:p>
            <a:pPr marL="795528" lvl="1" indent="-283464">
              <a:spcBef>
                <a:spcPts val="1000"/>
              </a:spcBef>
              <a:buFont typeface="Courier New" panose="02070309020205020404" pitchFamily="49" charset="0"/>
              <a:buChar char="o"/>
            </a:pPr>
            <a:r>
              <a:rPr lang="en-US" sz="2000" b="0" i="0" u="none" strike="noStrike" baseline="0" dirty="0">
                <a:latin typeface="Lub Dub Medium" panose="020B0603030403020204" pitchFamily="34" charset="0"/>
              </a:rPr>
              <a:t>Los Angeles Motor Scale (LAMS) </a:t>
            </a:r>
          </a:p>
          <a:p>
            <a:pPr marL="795528" lvl="1" indent="-283464">
              <a:spcBef>
                <a:spcPts val="1000"/>
              </a:spcBef>
              <a:buFont typeface="Courier New" panose="02070309020205020404" pitchFamily="49" charset="0"/>
              <a:buChar char="o"/>
            </a:pPr>
            <a:r>
              <a:rPr lang="en-US" sz="2000" b="0" i="0" u="none" strike="noStrike" baseline="0" dirty="0">
                <a:latin typeface="Lub Dub Medium" panose="020B0603030403020204" pitchFamily="34" charset="0"/>
              </a:rPr>
              <a:t>Vision, Aphasia, Neglect (VAN)</a:t>
            </a:r>
            <a:endParaRPr lang="en-US" sz="2000" dirty="0">
              <a:latin typeface="Lub Dub Medium" panose="020B0603030403020204" pitchFamily="34" charset="0"/>
            </a:endParaRPr>
          </a:p>
          <a:p>
            <a:pPr marL="742950" lvl="1"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12067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Why Should We Care?</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609601" y="1524000"/>
            <a:ext cx="7391400" cy="630689"/>
          </a:xfrm>
        </p:spPr>
        <p:txBody>
          <a:bodyPr/>
          <a:lstStyle/>
          <a:p>
            <a:pPr marL="457200" indent="-283464">
              <a:lnSpc>
                <a:spcPts val="2400"/>
              </a:lnSpc>
              <a:spcBef>
                <a:spcPts val="1000"/>
              </a:spcBef>
              <a:buFont typeface="Arial" panose="020B0604020202020204" pitchFamily="34" charset="0"/>
              <a:buChar char="•"/>
            </a:pPr>
            <a:r>
              <a:rPr lang="en-US" sz="2400" dirty="0">
                <a:latin typeface="Lub Dub Medium" panose="020B0603030403020204" pitchFamily="34" charset="0"/>
              </a:rPr>
              <a:t>Despite new treatment and prevention </a:t>
            </a:r>
            <a:br>
              <a:rPr lang="en-US" sz="2400" dirty="0">
                <a:latin typeface="Lub Dub Medium" panose="020B0603030403020204" pitchFamily="34" charset="0"/>
              </a:rPr>
            </a:br>
            <a:r>
              <a:rPr lang="en-US" sz="2400" dirty="0">
                <a:latin typeface="Lub Dub Medium" panose="020B0603030403020204" pitchFamily="34" charset="0"/>
              </a:rPr>
              <a:t>advances, stroke is </a:t>
            </a:r>
            <a:r>
              <a:rPr lang="en-US" sz="2400" i="1" dirty="0">
                <a:latin typeface="Lub Dub Medium" panose="020B0603030403020204" pitchFamily="34" charset="0"/>
              </a:rPr>
              <a:t>not</a:t>
            </a:r>
            <a:r>
              <a:rPr lang="en-US" sz="2400" dirty="0">
                <a:latin typeface="Lub Dub Medium" panose="020B0603030403020204" pitchFamily="34" charset="0"/>
              </a:rPr>
              <a:t> going away</a:t>
            </a:r>
          </a:p>
          <a:p>
            <a:pPr marL="457200" indent="-283464">
              <a:lnSpc>
                <a:spcPts val="2400"/>
              </a:lnSpc>
              <a:spcBef>
                <a:spcPts val="1000"/>
              </a:spcBef>
              <a:buFont typeface="Arial" panose="020B0604020202020204" pitchFamily="34" charset="0"/>
              <a:buChar char="•"/>
            </a:pPr>
            <a:endParaRPr lang="en-US" sz="2400" dirty="0">
              <a:latin typeface="Lub Dub Medium" panose="020B0603030403020204" pitchFamily="34" charset="0"/>
            </a:endParaRPr>
          </a:p>
          <a:p>
            <a:pPr marL="457200" indent="-283464">
              <a:lnSpc>
                <a:spcPts val="2400"/>
              </a:lnSpc>
              <a:spcBef>
                <a:spcPts val="1000"/>
              </a:spcBef>
              <a:buFont typeface="Arial" panose="020B0604020202020204" pitchFamily="34" charset="0"/>
              <a:buChar char="•"/>
            </a:pPr>
            <a:r>
              <a:rPr lang="en-US" sz="2400" dirty="0">
                <a:latin typeface="Lub Dub Medium" panose="020B0603030403020204" pitchFamily="34" charset="0"/>
              </a:rPr>
              <a:t>Stroke treatments are available and are </a:t>
            </a:r>
            <a:br>
              <a:rPr lang="en-US" sz="2400" dirty="0">
                <a:latin typeface="Lub Dub Medium" panose="020B0603030403020204" pitchFamily="34" charset="0"/>
              </a:rPr>
            </a:br>
            <a:r>
              <a:rPr lang="en-US" sz="2400" dirty="0">
                <a:latin typeface="Lub Dub Medium" panose="020B0603030403020204" pitchFamily="34" charset="0"/>
              </a:rPr>
              <a:t>effective </a:t>
            </a:r>
            <a:r>
              <a:rPr lang="en-US" sz="2400" i="1" dirty="0">
                <a:latin typeface="Lub Dub Medium" panose="020B0603030403020204" pitchFamily="34" charset="0"/>
              </a:rPr>
              <a:t>if:</a:t>
            </a:r>
          </a:p>
          <a:p>
            <a:pPr marL="795528" lvl="1" indent="-283464" algn="l">
              <a:spcBef>
                <a:spcPts val="1000"/>
              </a:spcBef>
              <a:buFont typeface="Courier New" panose="02070309020205020404" pitchFamily="49" charset="0"/>
              <a:buChar char="o"/>
            </a:pPr>
            <a:r>
              <a:rPr lang="en-US" sz="2400" i="1" dirty="0">
                <a:latin typeface="Lub Dub Medium" panose="020B0603030403020204" pitchFamily="34" charset="0"/>
              </a:rPr>
              <a:t>Available at the receiving hospital</a:t>
            </a:r>
          </a:p>
          <a:p>
            <a:pPr marL="795528" lvl="1" indent="-283464" algn="l">
              <a:spcBef>
                <a:spcPts val="1000"/>
              </a:spcBef>
              <a:buFont typeface="Courier New" panose="02070309020205020404" pitchFamily="49" charset="0"/>
              <a:buChar char="o"/>
            </a:pPr>
            <a:r>
              <a:rPr lang="en-US" sz="2400" i="1" dirty="0">
                <a:latin typeface="Lub Dub Medium" panose="020B0603030403020204" pitchFamily="34" charset="0"/>
              </a:rPr>
              <a:t>Administered quickly</a:t>
            </a:r>
          </a:p>
          <a:p>
            <a:pPr marL="342900" indent="-342900">
              <a:buFont typeface="Arial" panose="020B0604020202020204" pitchFamily="34" charset="0"/>
              <a:buChar char="•"/>
            </a:pPr>
            <a:endParaRPr lang="en-US" sz="2400" dirty="0">
              <a:latin typeface="Lub Dub Medium" panose="020B0603030403020204" pitchFamily="34" charset="0"/>
            </a:endParaRPr>
          </a:p>
          <a:p>
            <a:pPr marL="457200" indent="-283464">
              <a:lnSpc>
                <a:spcPts val="2400"/>
              </a:lnSpc>
              <a:spcBef>
                <a:spcPts val="1000"/>
              </a:spcBef>
              <a:buFont typeface="Arial" panose="020B0604020202020204" pitchFamily="34" charset="0"/>
              <a:buChar char="•"/>
            </a:pPr>
            <a:r>
              <a:rPr lang="en-US" sz="2400" dirty="0">
                <a:latin typeface="Lub Dub Medium" panose="020B0603030403020204" pitchFamily="34" charset="0"/>
              </a:rPr>
              <a:t>EMS personnel play a critical role </a:t>
            </a:r>
            <a:br>
              <a:rPr lang="en-US" sz="2400" dirty="0">
                <a:latin typeface="Lub Dub Medium" panose="020B0603030403020204" pitchFamily="34" charset="0"/>
              </a:rPr>
            </a:br>
            <a:r>
              <a:rPr lang="en-US" sz="2400" dirty="0">
                <a:latin typeface="Lub Dub Medium" panose="020B0603030403020204" pitchFamily="34" charset="0"/>
              </a:rPr>
              <a:t>in helping ensure stroke patients have </a:t>
            </a:r>
            <a:br>
              <a:rPr lang="en-US" sz="2400" dirty="0">
                <a:latin typeface="Lub Dub Medium" panose="020B0603030403020204" pitchFamily="34" charset="0"/>
              </a:rPr>
            </a:br>
            <a:r>
              <a:rPr lang="en-US" sz="2400" dirty="0">
                <a:latin typeface="Lub Dub Medium" panose="020B0603030403020204" pitchFamily="34" charset="0"/>
              </a:rPr>
              <a:t>access to these therapies </a:t>
            </a:r>
          </a:p>
        </p:txBody>
      </p:sp>
      <p:pic>
        <p:nvPicPr>
          <p:cNvPr id="8" name="Picture 7">
            <a:extLst>
              <a:ext uri="{FF2B5EF4-FFF2-40B4-BE49-F238E27FC236}">
                <a16:creationId xmlns:a16="http://schemas.microsoft.com/office/drawing/2014/main" id="{DB88C9BA-665F-EE4F-AAD3-35AE787330D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7"/>
          <a:stretch/>
        </p:blipFill>
        <p:spPr>
          <a:xfrm>
            <a:off x="7960659" y="1447800"/>
            <a:ext cx="6669741" cy="5257800"/>
          </a:xfrm>
          <a:prstGeom prst="rect">
            <a:avLst/>
          </a:prstGeom>
        </p:spPr>
      </p:pic>
    </p:spTree>
    <p:extLst>
      <p:ext uri="{BB962C8B-B14F-4D97-AF65-F5344CB8AC3E}">
        <p14:creationId xmlns:p14="http://schemas.microsoft.com/office/powerpoint/2010/main" val="1898072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06395-3CFE-441F-B90A-A7E3AF925634}"/>
              </a:ext>
            </a:extLst>
          </p:cNvPr>
          <p:cNvSpPr>
            <a:spLocks noGrp="1"/>
          </p:cNvSpPr>
          <p:nvPr>
            <p:ph type="ctrTitle"/>
          </p:nvPr>
        </p:nvSpPr>
        <p:spPr>
          <a:xfrm>
            <a:off x="838200" y="3733800"/>
            <a:ext cx="12954000" cy="1311016"/>
          </a:xfrm>
        </p:spPr>
        <p:txBody>
          <a:bodyPr/>
          <a:lstStyle/>
          <a:p>
            <a:r>
              <a:rPr lang="en-US" sz="5400" cap="all" dirty="0"/>
              <a:t>Pre-notification</a:t>
            </a:r>
          </a:p>
        </p:txBody>
      </p:sp>
    </p:spTree>
    <p:extLst>
      <p:ext uri="{BB962C8B-B14F-4D97-AF65-F5344CB8AC3E}">
        <p14:creationId xmlns:p14="http://schemas.microsoft.com/office/powerpoint/2010/main" val="232524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87726D6-70D1-E644-8584-8024B8666E3A}"/>
              </a:ext>
            </a:extLst>
          </p:cNvPr>
          <p:cNvSpPr txBox="1"/>
          <p:nvPr/>
        </p:nvSpPr>
        <p:spPr>
          <a:xfrm>
            <a:off x="457200" y="326021"/>
            <a:ext cx="10210800" cy="804836"/>
          </a:xfrm>
          <a:prstGeom prst="rect">
            <a:avLst/>
          </a:prstGeom>
          <a:noFill/>
        </p:spPr>
        <p:txBody>
          <a:bodyPr wrap="square">
            <a:spAutoFit/>
          </a:bodyPr>
          <a:lstStyle/>
          <a:p>
            <a:r>
              <a:rPr lang="en-US" sz="4630" spc="-6" dirty="0">
                <a:solidFill>
                  <a:srgbClr val="C10E21"/>
                </a:solidFill>
                <a:latin typeface="Lub Dub Heavy" panose="020B0903030403020204" pitchFamily="34" charset="0"/>
                <a:cs typeface="Arial"/>
              </a:rPr>
              <a:t>Pre-Notification Systems</a:t>
            </a:r>
            <a:endParaRPr lang="en-US" sz="4630" dirty="0"/>
          </a:p>
        </p:txBody>
      </p:sp>
      <p:sp>
        <p:nvSpPr>
          <p:cNvPr id="2" name="object 2"/>
          <p:cNvSpPr txBox="1"/>
          <p:nvPr/>
        </p:nvSpPr>
        <p:spPr>
          <a:xfrm>
            <a:off x="457200" y="1905000"/>
            <a:ext cx="12728448" cy="1809983"/>
          </a:xfrm>
          <a:prstGeom prst="rect">
            <a:avLst/>
          </a:prstGeom>
        </p:spPr>
        <p:txBody>
          <a:bodyPr vert="horz" wrap="square" lIns="0" tIns="14478" rIns="0" bIns="0" rtlCol="0">
            <a:spAutoFit/>
          </a:bodyPr>
          <a:lstStyle/>
          <a:p>
            <a:pPr marL="457200" marR="6096" indent="-283464">
              <a:lnSpc>
                <a:spcPts val="2400"/>
              </a:lnSpc>
              <a:spcBef>
                <a:spcPts val="1000"/>
              </a:spcBef>
              <a:buFont typeface="Arial"/>
              <a:buChar char="•"/>
              <a:tabLst>
                <a:tab pos="425958" algn="l"/>
                <a:tab pos="426720" algn="l"/>
              </a:tabLst>
            </a:pPr>
            <a:r>
              <a:rPr sz="2200" spc="-12" dirty="0">
                <a:latin typeface="Lub Dub Medium" panose="020B0603030403020204" pitchFamily="34" charset="0"/>
                <a:cs typeface="Calibri"/>
              </a:rPr>
              <a:t>EMS professionals </a:t>
            </a:r>
            <a:r>
              <a:rPr lang="en-US" sz="2200" spc="-12" dirty="0">
                <a:latin typeface="Lub Dub Medium" panose="020B0603030403020204" pitchFamily="34" charset="0"/>
                <a:cs typeface="Calibri"/>
              </a:rPr>
              <a:t>should </a:t>
            </a:r>
            <a:r>
              <a:rPr sz="2200" spc="-6" dirty="0">
                <a:latin typeface="Lub Dub Medium" panose="020B0603030403020204" pitchFamily="34" charset="0"/>
                <a:cs typeface="Calibri"/>
              </a:rPr>
              <a:t>notify </a:t>
            </a:r>
            <a:r>
              <a:rPr sz="2200" spc="-12" dirty="0">
                <a:latin typeface="Lub Dub Medium" panose="020B0603030403020204" pitchFamily="34" charset="0"/>
                <a:cs typeface="Calibri"/>
              </a:rPr>
              <a:t>hospital </a:t>
            </a:r>
            <a:r>
              <a:rPr sz="2200" spc="-18" dirty="0">
                <a:latin typeface="Lub Dub Medium" panose="020B0603030403020204" pitchFamily="34" charset="0"/>
                <a:cs typeface="Calibri"/>
              </a:rPr>
              <a:t>staff </a:t>
            </a:r>
            <a:r>
              <a:rPr sz="2200" spc="-12" dirty="0">
                <a:latin typeface="Lub Dub Medium" panose="020B0603030403020204" pitchFamily="34" charset="0"/>
                <a:cs typeface="Calibri"/>
              </a:rPr>
              <a:t>that </a:t>
            </a:r>
            <a:r>
              <a:rPr sz="2200" spc="-6" dirty="0">
                <a:latin typeface="Lub Dub Medium" panose="020B0603030403020204" pitchFamily="34" charset="0"/>
                <a:cs typeface="Calibri"/>
              </a:rPr>
              <a:t>a </a:t>
            </a:r>
            <a:r>
              <a:rPr sz="2200" spc="-24" dirty="0">
                <a:latin typeface="Lub Dub Medium" panose="020B0603030403020204" pitchFamily="34" charset="0"/>
                <a:cs typeface="Calibri"/>
              </a:rPr>
              <a:t>stroke </a:t>
            </a:r>
            <a:r>
              <a:rPr sz="2200" spc="-12" dirty="0">
                <a:latin typeface="Lub Dub Medium" panose="020B0603030403020204" pitchFamily="34" charset="0"/>
                <a:cs typeface="Calibri"/>
              </a:rPr>
              <a:t>patient </a:t>
            </a:r>
            <a:r>
              <a:rPr sz="2200" spc="-6" dirty="0">
                <a:latin typeface="Lub Dub Medium" panose="020B0603030403020204" pitchFamily="34" charset="0"/>
                <a:cs typeface="Calibri"/>
              </a:rPr>
              <a:t>is being </a:t>
            </a:r>
            <a:r>
              <a:rPr sz="2200" spc="-12" dirty="0">
                <a:latin typeface="Lub Dub Medium" panose="020B0603030403020204" pitchFamily="34" charset="0"/>
                <a:cs typeface="Calibri"/>
              </a:rPr>
              <a:t>sent to </a:t>
            </a:r>
            <a:r>
              <a:rPr sz="2200" spc="-6" dirty="0">
                <a:latin typeface="Lub Dub Medium" panose="020B0603030403020204" pitchFamily="34" charset="0"/>
                <a:cs typeface="Calibri"/>
              </a:rPr>
              <a:t>the </a:t>
            </a:r>
            <a:r>
              <a:rPr sz="2200" spc="-12" dirty="0">
                <a:latin typeface="Lub Dub Medium" panose="020B0603030403020204" pitchFamily="34" charset="0"/>
                <a:cs typeface="Calibri"/>
              </a:rPr>
              <a:t>hospital prior to </a:t>
            </a:r>
            <a:r>
              <a:rPr sz="2200" spc="-6" dirty="0">
                <a:latin typeface="Lub Dub Medium" panose="020B0603030403020204" pitchFamily="34" charset="0"/>
                <a:cs typeface="Calibri"/>
              </a:rPr>
              <a:t>the</a:t>
            </a:r>
            <a:r>
              <a:rPr lang="en-US" sz="2200" spc="-6" dirty="0">
                <a:latin typeface="Lub Dub Medium" panose="020B0603030403020204" pitchFamily="34" charset="0"/>
                <a:cs typeface="Calibri"/>
              </a:rPr>
              <a:t>ir</a:t>
            </a:r>
            <a:r>
              <a:rPr sz="2200" spc="-6" dirty="0">
                <a:latin typeface="Lub Dub Medium" panose="020B0603030403020204" pitchFamily="34" charset="0"/>
                <a:cs typeface="Calibri"/>
              </a:rPr>
              <a:t> arriving at the</a:t>
            </a:r>
            <a:r>
              <a:rPr sz="2200" spc="30" dirty="0">
                <a:latin typeface="Lub Dub Medium" panose="020B0603030403020204" pitchFamily="34" charset="0"/>
                <a:cs typeface="Calibri"/>
              </a:rPr>
              <a:t> </a:t>
            </a:r>
            <a:r>
              <a:rPr sz="2200" spc="-12" dirty="0">
                <a:latin typeface="Lub Dub Medium" panose="020B0603030403020204" pitchFamily="34" charset="0"/>
                <a:cs typeface="Calibri"/>
              </a:rPr>
              <a:t>hospital</a:t>
            </a:r>
            <a:r>
              <a:rPr lang="en-US" sz="2200" spc="-12" dirty="0">
                <a:latin typeface="Lub Dub Medium" panose="020B0603030403020204" pitchFamily="34" charset="0"/>
                <a:cs typeface="Calibri"/>
              </a:rPr>
              <a:t>.</a:t>
            </a:r>
            <a:endParaRPr sz="2200" dirty="0">
              <a:latin typeface="Lub Dub Medium" panose="020B0603030403020204" pitchFamily="34" charset="0"/>
              <a:cs typeface="Calibri"/>
            </a:endParaRPr>
          </a:p>
          <a:p>
            <a:pPr marL="457200" marR="299465" indent="-283464">
              <a:lnSpc>
                <a:spcPts val="2400"/>
              </a:lnSpc>
              <a:spcBef>
                <a:spcPts val="1000"/>
              </a:spcBef>
              <a:buFont typeface="Arial"/>
              <a:buChar char="•"/>
              <a:tabLst>
                <a:tab pos="425958" algn="l"/>
                <a:tab pos="426720" algn="l"/>
              </a:tabLst>
            </a:pPr>
            <a:r>
              <a:rPr sz="2200" spc="-12" dirty="0">
                <a:latin typeface="Lub Dub Medium" panose="020B0603030403020204" pitchFamily="34" charset="0"/>
                <a:cs typeface="Calibri"/>
              </a:rPr>
              <a:t>Pre-notification </a:t>
            </a:r>
            <a:r>
              <a:rPr sz="2200" spc="-18" dirty="0">
                <a:latin typeface="Lub Dub Medium" panose="020B0603030403020204" pitchFamily="34" charset="0"/>
                <a:cs typeface="Calibri"/>
              </a:rPr>
              <a:t>systems </a:t>
            </a:r>
            <a:r>
              <a:rPr sz="2200" spc="-12" dirty="0">
                <a:latin typeface="Lub Dub Medium" panose="020B0603030403020204" pitchFamily="34" charset="0"/>
                <a:cs typeface="Calibri"/>
              </a:rPr>
              <a:t>help improve </a:t>
            </a:r>
            <a:r>
              <a:rPr sz="2200" spc="-18" dirty="0">
                <a:latin typeface="Lub Dub Medium" panose="020B0603030403020204" pitchFamily="34" charset="0"/>
                <a:cs typeface="Calibri"/>
              </a:rPr>
              <a:t>rapid </a:t>
            </a:r>
            <a:r>
              <a:rPr sz="2200" spc="-6" dirty="0">
                <a:latin typeface="Lub Dub Medium" panose="020B0603030403020204" pitchFamily="34" charset="0"/>
                <a:cs typeface="Calibri"/>
              </a:rPr>
              <a:t>triage, </a:t>
            </a:r>
            <a:r>
              <a:rPr sz="2200" spc="-12" dirty="0">
                <a:latin typeface="Lub Dub Medium" panose="020B0603030403020204" pitchFamily="34" charset="0"/>
                <a:cs typeface="Calibri"/>
              </a:rPr>
              <a:t>evaluation, </a:t>
            </a:r>
            <a:r>
              <a:rPr sz="2200" spc="-6" dirty="0">
                <a:latin typeface="Lub Dub Medium" panose="020B0603030403020204" pitchFamily="34" charset="0"/>
                <a:cs typeface="Calibri"/>
              </a:rPr>
              <a:t>and </a:t>
            </a:r>
            <a:r>
              <a:rPr sz="2200" spc="-12" dirty="0">
                <a:latin typeface="Lub Dub Medium" panose="020B0603030403020204" pitchFamily="34" charset="0"/>
                <a:cs typeface="Calibri"/>
              </a:rPr>
              <a:t>treatment </a:t>
            </a:r>
            <a:r>
              <a:rPr sz="2200" spc="-6" dirty="0">
                <a:latin typeface="Lub Dub Medium" panose="020B0603030403020204" pitchFamily="34" charset="0"/>
                <a:cs typeface="Calibri"/>
              </a:rPr>
              <a:t>of </a:t>
            </a:r>
            <a:r>
              <a:rPr sz="2200" spc="-12" dirty="0">
                <a:latin typeface="Lub Dub Medium" panose="020B0603030403020204" pitchFamily="34" charset="0"/>
                <a:cs typeface="Calibri"/>
              </a:rPr>
              <a:t>patients </a:t>
            </a:r>
            <a:r>
              <a:rPr sz="2200" spc="-6" dirty="0">
                <a:latin typeface="Lub Dub Medium" panose="020B0603030403020204" pitchFamily="34" charset="0"/>
                <a:cs typeface="Calibri"/>
              </a:rPr>
              <a:t>with acute ischemic</a:t>
            </a:r>
            <a:r>
              <a:rPr sz="2200" spc="-30" dirty="0">
                <a:latin typeface="Lub Dub Medium" panose="020B0603030403020204" pitchFamily="34" charset="0"/>
                <a:cs typeface="Calibri"/>
              </a:rPr>
              <a:t> stroke</a:t>
            </a:r>
            <a:r>
              <a:rPr lang="en-US" sz="2200" spc="-30" dirty="0">
                <a:latin typeface="Lub Dub Medium" panose="020B0603030403020204" pitchFamily="34" charset="0"/>
                <a:cs typeface="Calibri"/>
              </a:rPr>
              <a:t>.</a:t>
            </a:r>
            <a:endParaRPr sz="2200" dirty="0">
              <a:latin typeface="Lub Dub Medium" panose="020B0603030403020204" pitchFamily="34" charset="0"/>
              <a:cs typeface="Calibri"/>
            </a:endParaRPr>
          </a:p>
          <a:p>
            <a:pPr marL="457200" indent="-283464">
              <a:lnSpc>
                <a:spcPts val="2400"/>
              </a:lnSpc>
              <a:spcBef>
                <a:spcPts val="1000"/>
              </a:spcBef>
              <a:buFont typeface="Arial"/>
              <a:buChar char="•"/>
              <a:tabLst>
                <a:tab pos="425958" algn="l"/>
                <a:tab pos="426720" algn="l"/>
              </a:tabLst>
            </a:pPr>
            <a:r>
              <a:rPr sz="2200" spc="-6" dirty="0">
                <a:latin typeface="Lub Dub Medium" panose="020B0603030403020204" pitchFamily="34" charset="0"/>
                <a:cs typeface="Calibri"/>
              </a:rPr>
              <a:t>The </a:t>
            </a:r>
            <a:r>
              <a:rPr sz="2200" spc="-12" dirty="0">
                <a:latin typeface="Lub Dub Medium" panose="020B0603030403020204" pitchFamily="34" charset="0"/>
                <a:cs typeface="Calibri"/>
              </a:rPr>
              <a:t>sooner </a:t>
            </a:r>
            <a:r>
              <a:rPr sz="2200" spc="-6" dirty="0">
                <a:latin typeface="Lub Dub Medium" panose="020B0603030403020204" pitchFamily="34" charset="0"/>
                <a:cs typeface="Calibri"/>
              </a:rPr>
              <a:t>the </a:t>
            </a:r>
            <a:r>
              <a:rPr sz="2200" spc="-12" dirty="0">
                <a:latin typeface="Lub Dub Medium" panose="020B0603030403020204" pitchFamily="34" charset="0"/>
                <a:cs typeface="Calibri"/>
              </a:rPr>
              <a:t>patient gets </a:t>
            </a:r>
            <a:r>
              <a:rPr sz="2200" spc="-6" dirty="0">
                <a:latin typeface="Lub Dub Medium" panose="020B0603030403020204" pitchFamily="34" charset="0"/>
                <a:cs typeface="Calibri"/>
              </a:rPr>
              <a:t>medical </a:t>
            </a:r>
            <a:r>
              <a:rPr sz="2200" spc="-12" dirty="0">
                <a:latin typeface="Lub Dub Medium" panose="020B0603030403020204" pitchFamily="34" charset="0"/>
                <a:cs typeface="Calibri"/>
              </a:rPr>
              <a:t>treatment, </a:t>
            </a:r>
            <a:r>
              <a:rPr sz="2200" spc="-6" dirty="0">
                <a:latin typeface="Lub Dub Medium" panose="020B0603030403020204" pitchFamily="34" charset="0"/>
                <a:cs typeface="Calibri"/>
              </a:rPr>
              <a:t>the </a:t>
            </a:r>
            <a:r>
              <a:rPr sz="2200" spc="-12" dirty="0">
                <a:latin typeface="Lub Dub Medium" panose="020B0603030403020204" pitchFamily="34" charset="0"/>
                <a:cs typeface="Calibri"/>
              </a:rPr>
              <a:t>greater potential </a:t>
            </a:r>
            <a:r>
              <a:rPr sz="2200" spc="-18" dirty="0">
                <a:latin typeface="Lub Dub Medium" panose="020B0603030403020204" pitchFamily="34" charset="0"/>
                <a:cs typeface="Calibri"/>
              </a:rPr>
              <a:t>for </a:t>
            </a:r>
            <a:r>
              <a:rPr sz="2200" spc="-6" dirty="0">
                <a:latin typeface="Lub Dub Medium" panose="020B0603030403020204" pitchFamily="34" charset="0"/>
                <a:cs typeface="Calibri"/>
              </a:rPr>
              <a:t>a </a:t>
            </a:r>
            <a:r>
              <a:rPr sz="2200" spc="-12" dirty="0">
                <a:latin typeface="Lub Dub Medium" panose="020B0603030403020204" pitchFamily="34" charset="0"/>
                <a:cs typeface="Calibri"/>
              </a:rPr>
              <a:t>better</a:t>
            </a:r>
            <a:r>
              <a:rPr sz="2200" spc="228" dirty="0">
                <a:latin typeface="Lub Dub Medium" panose="020B0603030403020204" pitchFamily="34" charset="0"/>
                <a:cs typeface="Calibri"/>
              </a:rPr>
              <a:t> </a:t>
            </a:r>
            <a:r>
              <a:rPr sz="2200" spc="-18" dirty="0">
                <a:latin typeface="Lub Dub Medium" panose="020B0603030403020204" pitchFamily="34" charset="0"/>
                <a:cs typeface="Calibri"/>
              </a:rPr>
              <a:t>outcome</a:t>
            </a:r>
            <a:r>
              <a:rPr lang="en-US" sz="2200" spc="-18" dirty="0">
                <a:latin typeface="Lub Dub Medium" panose="020B0603030403020204" pitchFamily="34" charset="0"/>
                <a:cs typeface="Calibri"/>
              </a:rPr>
              <a:t>.</a:t>
            </a:r>
            <a:endParaRPr sz="2200" dirty="0">
              <a:latin typeface="Lub Dub Medium" panose="020B0603030403020204" pitchFamily="34" charset="0"/>
              <a:cs typeface="Calibri"/>
            </a:endParaRPr>
          </a:p>
        </p:txBody>
      </p:sp>
      <p:sp>
        <p:nvSpPr>
          <p:cNvPr id="5" name="object 5">
            <a:extLst>
              <a:ext uri="{C183D7F6-B498-43B3-948B-1728B52AA6E4}">
                <adec:decorative xmlns:adec="http://schemas.microsoft.com/office/drawing/2017/decorative" val="1"/>
              </a:ext>
            </a:extLst>
          </p:cNvPr>
          <p:cNvSpPr/>
          <p:nvPr/>
        </p:nvSpPr>
        <p:spPr>
          <a:xfrm>
            <a:off x="5317236" y="4038600"/>
            <a:ext cx="3995928" cy="848868"/>
          </a:xfrm>
          <a:custGeom>
            <a:avLst/>
            <a:gdLst/>
            <a:ahLst/>
            <a:cxnLst/>
            <a:rect l="l" t="t" r="r" b="b"/>
            <a:pathLst>
              <a:path w="3329940" h="707389">
                <a:moveTo>
                  <a:pt x="3259201" y="0"/>
                </a:moveTo>
                <a:lnTo>
                  <a:pt x="70739" y="0"/>
                </a:lnTo>
                <a:lnTo>
                  <a:pt x="43183" y="5552"/>
                </a:lnTo>
                <a:lnTo>
                  <a:pt x="20701" y="20700"/>
                </a:lnTo>
                <a:lnTo>
                  <a:pt x="5552" y="43183"/>
                </a:lnTo>
                <a:lnTo>
                  <a:pt x="0" y="70738"/>
                </a:lnTo>
                <a:lnTo>
                  <a:pt x="0" y="636396"/>
                </a:lnTo>
                <a:lnTo>
                  <a:pt x="5552" y="663952"/>
                </a:lnTo>
                <a:lnTo>
                  <a:pt x="20701" y="686435"/>
                </a:lnTo>
                <a:lnTo>
                  <a:pt x="43183" y="701583"/>
                </a:lnTo>
                <a:lnTo>
                  <a:pt x="70739" y="707135"/>
                </a:lnTo>
                <a:lnTo>
                  <a:pt x="3259201" y="707135"/>
                </a:lnTo>
                <a:lnTo>
                  <a:pt x="3286756" y="701583"/>
                </a:lnTo>
                <a:lnTo>
                  <a:pt x="3309239" y="686435"/>
                </a:lnTo>
                <a:lnTo>
                  <a:pt x="3324387" y="663952"/>
                </a:lnTo>
                <a:lnTo>
                  <a:pt x="3329940" y="636396"/>
                </a:lnTo>
                <a:lnTo>
                  <a:pt x="3329940" y="70738"/>
                </a:lnTo>
                <a:lnTo>
                  <a:pt x="3324387" y="43183"/>
                </a:lnTo>
                <a:lnTo>
                  <a:pt x="3309239" y="20700"/>
                </a:lnTo>
                <a:lnTo>
                  <a:pt x="3286756" y="5552"/>
                </a:lnTo>
                <a:lnTo>
                  <a:pt x="3259201" y="0"/>
                </a:lnTo>
                <a:close/>
              </a:path>
            </a:pathLst>
          </a:custGeom>
          <a:solidFill>
            <a:srgbClr val="C00000"/>
          </a:solidFill>
        </p:spPr>
        <p:txBody>
          <a:bodyPr wrap="square" lIns="0" tIns="0" rIns="0" bIns="0" rtlCol="0"/>
          <a:lstStyle/>
          <a:p>
            <a:endParaRPr>
              <a:latin typeface="Lub Dub Medium" panose="020B0603030403020204" pitchFamily="34" charset="0"/>
            </a:endParaRPr>
          </a:p>
        </p:txBody>
      </p:sp>
      <p:sp>
        <p:nvSpPr>
          <p:cNvPr id="6" name="object 6">
            <a:extLst>
              <a:ext uri="{C183D7F6-B498-43B3-948B-1728B52AA6E4}">
                <adec:decorative xmlns:adec="http://schemas.microsoft.com/office/drawing/2017/decorative" val="1"/>
              </a:ext>
            </a:extLst>
          </p:cNvPr>
          <p:cNvSpPr/>
          <p:nvPr/>
        </p:nvSpPr>
        <p:spPr>
          <a:xfrm>
            <a:off x="5317236" y="4038600"/>
            <a:ext cx="3995928" cy="848868"/>
          </a:xfrm>
          <a:custGeom>
            <a:avLst/>
            <a:gdLst/>
            <a:ahLst/>
            <a:cxnLst/>
            <a:rect l="l" t="t" r="r" b="b"/>
            <a:pathLst>
              <a:path w="3329940" h="707389">
                <a:moveTo>
                  <a:pt x="0" y="70738"/>
                </a:moveTo>
                <a:lnTo>
                  <a:pt x="5552" y="43183"/>
                </a:lnTo>
                <a:lnTo>
                  <a:pt x="20701" y="20700"/>
                </a:lnTo>
                <a:lnTo>
                  <a:pt x="43183" y="5552"/>
                </a:lnTo>
                <a:lnTo>
                  <a:pt x="70739" y="0"/>
                </a:lnTo>
                <a:lnTo>
                  <a:pt x="3259201" y="0"/>
                </a:lnTo>
                <a:lnTo>
                  <a:pt x="3286756" y="5552"/>
                </a:lnTo>
                <a:lnTo>
                  <a:pt x="3309239" y="20700"/>
                </a:lnTo>
                <a:lnTo>
                  <a:pt x="3324387" y="43183"/>
                </a:lnTo>
                <a:lnTo>
                  <a:pt x="3329940" y="70738"/>
                </a:lnTo>
                <a:lnTo>
                  <a:pt x="3329940" y="636396"/>
                </a:lnTo>
                <a:lnTo>
                  <a:pt x="3324387" y="663952"/>
                </a:lnTo>
                <a:lnTo>
                  <a:pt x="3309239" y="686435"/>
                </a:lnTo>
                <a:lnTo>
                  <a:pt x="3286756" y="701583"/>
                </a:lnTo>
                <a:lnTo>
                  <a:pt x="3259201" y="707135"/>
                </a:lnTo>
                <a:lnTo>
                  <a:pt x="70739" y="707135"/>
                </a:lnTo>
                <a:lnTo>
                  <a:pt x="43183" y="701583"/>
                </a:lnTo>
                <a:lnTo>
                  <a:pt x="20701" y="686434"/>
                </a:lnTo>
                <a:lnTo>
                  <a:pt x="5552" y="663952"/>
                </a:lnTo>
                <a:lnTo>
                  <a:pt x="0" y="636396"/>
                </a:lnTo>
                <a:lnTo>
                  <a:pt x="0" y="70738"/>
                </a:lnTo>
                <a:close/>
              </a:path>
            </a:pathLst>
          </a:custGeom>
          <a:ln w="25907">
            <a:solidFill>
              <a:srgbClr val="FFFFFF"/>
            </a:solidFill>
          </a:ln>
        </p:spPr>
        <p:txBody>
          <a:bodyPr wrap="square" lIns="0" tIns="0" rIns="0" bIns="0" rtlCol="0"/>
          <a:lstStyle/>
          <a:p>
            <a:endParaRPr/>
          </a:p>
        </p:txBody>
      </p:sp>
      <p:sp>
        <p:nvSpPr>
          <p:cNvPr id="7" name="object 7"/>
          <p:cNvSpPr txBox="1"/>
          <p:nvPr/>
        </p:nvSpPr>
        <p:spPr>
          <a:xfrm>
            <a:off x="5668899" y="4279239"/>
            <a:ext cx="3292602" cy="310085"/>
          </a:xfrm>
          <a:prstGeom prst="rect">
            <a:avLst/>
          </a:prstGeom>
        </p:spPr>
        <p:txBody>
          <a:bodyPr vert="horz" wrap="square" lIns="0" tIns="14478" rIns="0" bIns="0" rtlCol="0">
            <a:spAutoFit/>
          </a:bodyPr>
          <a:lstStyle/>
          <a:p>
            <a:pPr marL="15240" algn="ctr">
              <a:spcBef>
                <a:spcPts val="114"/>
              </a:spcBef>
            </a:pPr>
            <a:r>
              <a:rPr sz="1920" b="1" spc="-6" dirty="0">
                <a:solidFill>
                  <a:srgbClr val="FFFFFF"/>
                </a:solidFill>
                <a:latin typeface="Lub Dub Condensed" panose="020B0506030403020204" pitchFamily="34" charset="0"/>
                <a:cs typeface="Arial"/>
              </a:rPr>
              <a:t>EMS Pre-Notification</a:t>
            </a:r>
            <a:r>
              <a:rPr sz="1920" b="1" spc="-36" dirty="0">
                <a:solidFill>
                  <a:srgbClr val="FFFFFF"/>
                </a:solidFill>
                <a:latin typeface="Lub Dub Condensed" panose="020B0506030403020204" pitchFamily="34" charset="0"/>
                <a:cs typeface="Arial"/>
              </a:rPr>
              <a:t> </a:t>
            </a:r>
            <a:r>
              <a:rPr sz="1920" b="1" spc="-6" dirty="0">
                <a:solidFill>
                  <a:srgbClr val="FFFFFF"/>
                </a:solidFill>
                <a:latin typeface="Lub Dub Condensed" panose="020B0506030403020204" pitchFamily="34" charset="0"/>
                <a:cs typeface="Arial"/>
              </a:rPr>
              <a:t>Systems</a:t>
            </a:r>
            <a:endParaRPr sz="1920" b="1" dirty="0">
              <a:latin typeface="Lub Dub Condensed" panose="020B0506030403020204" pitchFamily="34" charset="0"/>
              <a:cs typeface="Arial"/>
            </a:endParaRPr>
          </a:p>
        </p:txBody>
      </p:sp>
      <p:sp>
        <p:nvSpPr>
          <p:cNvPr id="21" name="object 21">
            <a:extLst>
              <a:ext uri="{C183D7F6-B498-43B3-948B-1728B52AA6E4}">
                <adec:decorative xmlns:adec="http://schemas.microsoft.com/office/drawing/2017/decorative" val="1"/>
              </a:ext>
            </a:extLst>
          </p:cNvPr>
          <p:cNvSpPr/>
          <p:nvPr/>
        </p:nvSpPr>
        <p:spPr>
          <a:xfrm>
            <a:off x="8641079" y="276302"/>
            <a:ext cx="5471770" cy="1426464"/>
          </a:xfrm>
          <a:prstGeom prst="rect">
            <a:avLst/>
          </a:prstGeom>
          <a:blipFill>
            <a:blip r:embed="rId3" cstate="print"/>
            <a:stretch>
              <a:fillRect/>
            </a:stretch>
          </a:blip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1177396" y="234085"/>
            <a:ext cx="1623973" cy="1393546"/>
          </a:xfrm>
          <a:prstGeom prst="rect">
            <a:avLst/>
          </a:prstGeom>
          <a:blipFill>
            <a:blip r:embed="rId4" cstate="print"/>
            <a:stretch>
              <a:fillRect/>
            </a:stretch>
          </a:blip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11233860" y="290778"/>
            <a:ext cx="1511046" cy="1280160"/>
          </a:xfrm>
          <a:custGeom>
            <a:avLst/>
            <a:gdLst/>
            <a:ahLst/>
            <a:cxnLst/>
            <a:rect l="l" t="t" r="r" b="b"/>
            <a:pathLst>
              <a:path w="1259204" h="1066800">
                <a:moveTo>
                  <a:pt x="629412" y="0"/>
                </a:moveTo>
                <a:lnTo>
                  <a:pt x="577792" y="1767"/>
                </a:lnTo>
                <a:lnTo>
                  <a:pt x="527321" y="6979"/>
                </a:lnTo>
                <a:lnTo>
                  <a:pt x="478162" y="15499"/>
                </a:lnTo>
                <a:lnTo>
                  <a:pt x="430475" y="27188"/>
                </a:lnTo>
                <a:lnTo>
                  <a:pt x="384423" y="41910"/>
                </a:lnTo>
                <a:lnTo>
                  <a:pt x="340167" y="59527"/>
                </a:lnTo>
                <a:lnTo>
                  <a:pt x="297871" y="79903"/>
                </a:lnTo>
                <a:lnTo>
                  <a:pt x="257696" y="102900"/>
                </a:lnTo>
                <a:lnTo>
                  <a:pt x="219803" y="128381"/>
                </a:lnTo>
                <a:lnTo>
                  <a:pt x="184356" y="156210"/>
                </a:lnTo>
                <a:lnTo>
                  <a:pt x="151515" y="186248"/>
                </a:lnTo>
                <a:lnTo>
                  <a:pt x="121444" y="218358"/>
                </a:lnTo>
                <a:lnTo>
                  <a:pt x="94304" y="252404"/>
                </a:lnTo>
                <a:lnTo>
                  <a:pt x="70256" y="288249"/>
                </a:lnTo>
                <a:lnTo>
                  <a:pt x="49464" y="325755"/>
                </a:lnTo>
                <a:lnTo>
                  <a:pt x="32089" y="364784"/>
                </a:lnTo>
                <a:lnTo>
                  <a:pt x="18293" y="405201"/>
                </a:lnTo>
                <a:lnTo>
                  <a:pt x="8238" y="446867"/>
                </a:lnTo>
                <a:lnTo>
                  <a:pt x="2086" y="489645"/>
                </a:lnTo>
                <a:lnTo>
                  <a:pt x="0" y="533400"/>
                </a:lnTo>
                <a:lnTo>
                  <a:pt x="2086" y="577154"/>
                </a:lnTo>
                <a:lnTo>
                  <a:pt x="8238" y="619932"/>
                </a:lnTo>
                <a:lnTo>
                  <a:pt x="18293" y="661598"/>
                </a:lnTo>
                <a:lnTo>
                  <a:pt x="32089" y="702015"/>
                </a:lnTo>
                <a:lnTo>
                  <a:pt x="49464" y="741045"/>
                </a:lnTo>
                <a:lnTo>
                  <a:pt x="70256" y="778550"/>
                </a:lnTo>
                <a:lnTo>
                  <a:pt x="94304" y="814395"/>
                </a:lnTo>
                <a:lnTo>
                  <a:pt x="121444" y="848441"/>
                </a:lnTo>
                <a:lnTo>
                  <a:pt x="151515" y="880551"/>
                </a:lnTo>
                <a:lnTo>
                  <a:pt x="184356" y="910590"/>
                </a:lnTo>
                <a:lnTo>
                  <a:pt x="219803" y="938418"/>
                </a:lnTo>
                <a:lnTo>
                  <a:pt x="257696" y="963899"/>
                </a:lnTo>
                <a:lnTo>
                  <a:pt x="297871" y="986896"/>
                </a:lnTo>
                <a:lnTo>
                  <a:pt x="340167" y="1007272"/>
                </a:lnTo>
                <a:lnTo>
                  <a:pt x="384423" y="1024890"/>
                </a:lnTo>
                <a:lnTo>
                  <a:pt x="430475" y="1039611"/>
                </a:lnTo>
                <a:lnTo>
                  <a:pt x="478162" y="1051300"/>
                </a:lnTo>
                <a:lnTo>
                  <a:pt x="527321" y="1059820"/>
                </a:lnTo>
                <a:lnTo>
                  <a:pt x="577792" y="1065032"/>
                </a:lnTo>
                <a:lnTo>
                  <a:pt x="629412" y="1066800"/>
                </a:lnTo>
                <a:lnTo>
                  <a:pt x="681031" y="1065032"/>
                </a:lnTo>
                <a:lnTo>
                  <a:pt x="731502" y="1059820"/>
                </a:lnTo>
                <a:lnTo>
                  <a:pt x="780661" y="1051300"/>
                </a:lnTo>
                <a:lnTo>
                  <a:pt x="828348" y="1039611"/>
                </a:lnTo>
                <a:lnTo>
                  <a:pt x="874400" y="1024890"/>
                </a:lnTo>
                <a:lnTo>
                  <a:pt x="918656" y="1007272"/>
                </a:lnTo>
                <a:lnTo>
                  <a:pt x="960952" y="986896"/>
                </a:lnTo>
                <a:lnTo>
                  <a:pt x="987762" y="971550"/>
                </a:lnTo>
                <a:lnTo>
                  <a:pt x="629412" y="971550"/>
                </a:lnTo>
                <a:lnTo>
                  <a:pt x="577966" y="969545"/>
                </a:lnTo>
                <a:lnTo>
                  <a:pt x="527905" y="963652"/>
                </a:lnTo>
                <a:lnTo>
                  <a:pt x="479452" y="954055"/>
                </a:lnTo>
                <a:lnTo>
                  <a:pt x="432830" y="940937"/>
                </a:lnTo>
                <a:lnTo>
                  <a:pt x="388263" y="924481"/>
                </a:lnTo>
                <a:lnTo>
                  <a:pt x="345976" y="904871"/>
                </a:lnTo>
                <a:lnTo>
                  <a:pt x="306192" y="882289"/>
                </a:lnTo>
                <a:lnTo>
                  <a:pt x="269134" y="856920"/>
                </a:lnTo>
                <a:lnTo>
                  <a:pt x="235027" y="828947"/>
                </a:lnTo>
                <a:lnTo>
                  <a:pt x="204094" y="798552"/>
                </a:lnTo>
                <a:lnTo>
                  <a:pt x="176560" y="765920"/>
                </a:lnTo>
                <a:lnTo>
                  <a:pt x="152648" y="731233"/>
                </a:lnTo>
                <a:lnTo>
                  <a:pt x="132581" y="694675"/>
                </a:lnTo>
                <a:lnTo>
                  <a:pt x="116584" y="656430"/>
                </a:lnTo>
                <a:lnTo>
                  <a:pt x="104881" y="616680"/>
                </a:lnTo>
                <a:lnTo>
                  <a:pt x="97695" y="575609"/>
                </a:lnTo>
                <a:lnTo>
                  <a:pt x="95250" y="533400"/>
                </a:lnTo>
                <a:lnTo>
                  <a:pt x="97695" y="491210"/>
                </a:lnTo>
                <a:lnTo>
                  <a:pt x="104881" y="450154"/>
                </a:lnTo>
                <a:lnTo>
                  <a:pt x="116584" y="410415"/>
                </a:lnTo>
                <a:lnTo>
                  <a:pt x="132581" y="372176"/>
                </a:lnTo>
                <a:lnTo>
                  <a:pt x="152648" y="335621"/>
                </a:lnTo>
                <a:lnTo>
                  <a:pt x="176560" y="300935"/>
                </a:lnTo>
                <a:lnTo>
                  <a:pt x="204094" y="268301"/>
                </a:lnTo>
                <a:lnTo>
                  <a:pt x="235027" y="237902"/>
                </a:lnTo>
                <a:lnTo>
                  <a:pt x="269134" y="209923"/>
                </a:lnTo>
                <a:lnTo>
                  <a:pt x="306192" y="184548"/>
                </a:lnTo>
                <a:lnTo>
                  <a:pt x="345976" y="161959"/>
                </a:lnTo>
                <a:lnTo>
                  <a:pt x="388263" y="142341"/>
                </a:lnTo>
                <a:lnTo>
                  <a:pt x="432830" y="125878"/>
                </a:lnTo>
                <a:lnTo>
                  <a:pt x="479452" y="112754"/>
                </a:lnTo>
                <a:lnTo>
                  <a:pt x="527905" y="103152"/>
                </a:lnTo>
                <a:lnTo>
                  <a:pt x="577966" y="97256"/>
                </a:lnTo>
                <a:lnTo>
                  <a:pt x="629412" y="95250"/>
                </a:lnTo>
                <a:lnTo>
                  <a:pt x="987762" y="95250"/>
                </a:lnTo>
                <a:lnTo>
                  <a:pt x="960952" y="79903"/>
                </a:lnTo>
                <a:lnTo>
                  <a:pt x="918656" y="59527"/>
                </a:lnTo>
                <a:lnTo>
                  <a:pt x="874400" y="41910"/>
                </a:lnTo>
                <a:lnTo>
                  <a:pt x="828348" y="27188"/>
                </a:lnTo>
                <a:lnTo>
                  <a:pt x="780661" y="15499"/>
                </a:lnTo>
                <a:lnTo>
                  <a:pt x="731502" y="6979"/>
                </a:lnTo>
                <a:lnTo>
                  <a:pt x="681031" y="1767"/>
                </a:lnTo>
                <a:lnTo>
                  <a:pt x="629412" y="0"/>
                </a:lnTo>
                <a:close/>
              </a:path>
              <a:path w="1259204" h="1066800">
                <a:moveTo>
                  <a:pt x="987762" y="95250"/>
                </a:moveTo>
                <a:lnTo>
                  <a:pt x="629412" y="95250"/>
                </a:lnTo>
                <a:lnTo>
                  <a:pt x="680857" y="97256"/>
                </a:lnTo>
                <a:lnTo>
                  <a:pt x="730918" y="103152"/>
                </a:lnTo>
                <a:lnTo>
                  <a:pt x="779371" y="112754"/>
                </a:lnTo>
                <a:lnTo>
                  <a:pt x="825993" y="125878"/>
                </a:lnTo>
                <a:lnTo>
                  <a:pt x="870560" y="142341"/>
                </a:lnTo>
                <a:lnTo>
                  <a:pt x="912847" y="161959"/>
                </a:lnTo>
                <a:lnTo>
                  <a:pt x="952631" y="184548"/>
                </a:lnTo>
                <a:lnTo>
                  <a:pt x="989689" y="209923"/>
                </a:lnTo>
                <a:lnTo>
                  <a:pt x="1023796" y="237902"/>
                </a:lnTo>
                <a:lnTo>
                  <a:pt x="1054729" y="268301"/>
                </a:lnTo>
                <a:lnTo>
                  <a:pt x="1082263" y="300935"/>
                </a:lnTo>
                <a:lnTo>
                  <a:pt x="1106175" y="335621"/>
                </a:lnTo>
                <a:lnTo>
                  <a:pt x="1126242" y="372176"/>
                </a:lnTo>
                <a:lnTo>
                  <a:pt x="1142239" y="410415"/>
                </a:lnTo>
                <a:lnTo>
                  <a:pt x="1153942" y="450154"/>
                </a:lnTo>
                <a:lnTo>
                  <a:pt x="1161128" y="491210"/>
                </a:lnTo>
                <a:lnTo>
                  <a:pt x="1163574" y="533400"/>
                </a:lnTo>
                <a:lnTo>
                  <a:pt x="1161128" y="575609"/>
                </a:lnTo>
                <a:lnTo>
                  <a:pt x="1153942" y="616680"/>
                </a:lnTo>
                <a:lnTo>
                  <a:pt x="1142239" y="656430"/>
                </a:lnTo>
                <a:lnTo>
                  <a:pt x="1126242" y="694675"/>
                </a:lnTo>
                <a:lnTo>
                  <a:pt x="1106175" y="731233"/>
                </a:lnTo>
                <a:lnTo>
                  <a:pt x="1082263" y="765920"/>
                </a:lnTo>
                <a:lnTo>
                  <a:pt x="1054729" y="798552"/>
                </a:lnTo>
                <a:lnTo>
                  <a:pt x="1023796" y="828947"/>
                </a:lnTo>
                <a:lnTo>
                  <a:pt x="989689" y="856920"/>
                </a:lnTo>
                <a:lnTo>
                  <a:pt x="952631" y="882289"/>
                </a:lnTo>
                <a:lnTo>
                  <a:pt x="912847" y="904871"/>
                </a:lnTo>
                <a:lnTo>
                  <a:pt x="870560" y="924481"/>
                </a:lnTo>
                <a:lnTo>
                  <a:pt x="825993" y="940937"/>
                </a:lnTo>
                <a:lnTo>
                  <a:pt x="779371" y="954055"/>
                </a:lnTo>
                <a:lnTo>
                  <a:pt x="730918" y="963652"/>
                </a:lnTo>
                <a:lnTo>
                  <a:pt x="680857" y="969545"/>
                </a:lnTo>
                <a:lnTo>
                  <a:pt x="629412" y="971550"/>
                </a:lnTo>
                <a:lnTo>
                  <a:pt x="987762" y="971550"/>
                </a:lnTo>
                <a:lnTo>
                  <a:pt x="1039020" y="938418"/>
                </a:lnTo>
                <a:lnTo>
                  <a:pt x="1074467" y="910590"/>
                </a:lnTo>
                <a:lnTo>
                  <a:pt x="1107308" y="880551"/>
                </a:lnTo>
                <a:lnTo>
                  <a:pt x="1137379" y="848441"/>
                </a:lnTo>
                <a:lnTo>
                  <a:pt x="1164519" y="814395"/>
                </a:lnTo>
                <a:lnTo>
                  <a:pt x="1188567" y="778550"/>
                </a:lnTo>
                <a:lnTo>
                  <a:pt x="1209359" y="741045"/>
                </a:lnTo>
                <a:lnTo>
                  <a:pt x="1226734" y="702015"/>
                </a:lnTo>
                <a:lnTo>
                  <a:pt x="1240530" y="661598"/>
                </a:lnTo>
                <a:lnTo>
                  <a:pt x="1250585" y="619932"/>
                </a:lnTo>
                <a:lnTo>
                  <a:pt x="1256737" y="577154"/>
                </a:lnTo>
                <a:lnTo>
                  <a:pt x="1258824" y="533400"/>
                </a:lnTo>
                <a:lnTo>
                  <a:pt x="1256737" y="489645"/>
                </a:lnTo>
                <a:lnTo>
                  <a:pt x="1250585" y="446867"/>
                </a:lnTo>
                <a:lnTo>
                  <a:pt x="1240530" y="405201"/>
                </a:lnTo>
                <a:lnTo>
                  <a:pt x="1226734" y="364784"/>
                </a:lnTo>
                <a:lnTo>
                  <a:pt x="1209359" y="325755"/>
                </a:lnTo>
                <a:lnTo>
                  <a:pt x="1188567" y="288249"/>
                </a:lnTo>
                <a:lnTo>
                  <a:pt x="1164519" y="252404"/>
                </a:lnTo>
                <a:lnTo>
                  <a:pt x="1137379" y="218358"/>
                </a:lnTo>
                <a:lnTo>
                  <a:pt x="1107308" y="186248"/>
                </a:lnTo>
                <a:lnTo>
                  <a:pt x="1074467" y="156210"/>
                </a:lnTo>
                <a:lnTo>
                  <a:pt x="1039020" y="128381"/>
                </a:lnTo>
                <a:lnTo>
                  <a:pt x="1001127" y="102900"/>
                </a:lnTo>
                <a:lnTo>
                  <a:pt x="987762" y="95250"/>
                </a:lnTo>
                <a:close/>
              </a:path>
            </a:pathLst>
          </a:custGeom>
          <a:solidFill>
            <a:srgbClr val="FFFF00"/>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994338" y="5060775"/>
            <a:ext cx="2286000" cy="1961664"/>
          </a:xfrm>
          <a:custGeom>
            <a:avLst/>
            <a:gdLst/>
            <a:ahLst/>
            <a:cxnLst/>
            <a:rect l="l" t="t" r="r" b="b"/>
            <a:pathLst>
              <a:path w="1719580" h="1978660">
                <a:moveTo>
                  <a:pt x="0" y="171957"/>
                </a:moveTo>
                <a:lnTo>
                  <a:pt x="6140" y="126235"/>
                </a:lnTo>
                <a:lnTo>
                  <a:pt x="23469" y="85155"/>
                </a:lnTo>
                <a:lnTo>
                  <a:pt x="50349" y="50355"/>
                </a:lnTo>
                <a:lnTo>
                  <a:pt x="85140" y="23471"/>
                </a:lnTo>
                <a:lnTo>
                  <a:pt x="126206" y="6140"/>
                </a:lnTo>
                <a:lnTo>
                  <a:pt x="171907" y="0"/>
                </a:lnTo>
                <a:lnTo>
                  <a:pt x="1547114" y="0"/>
                </a:lnTo>
                <a:lnTo>
                  <a:pt x="1592836" y="6140"/>
                </a:lnTo>
                <a:lnTo>
                  <a:pt x="1633916" y="23471"/>
                </a:lnTo>
                <a:lnTo>
                  <a:pt x="1668716" y="50355"/>
                </a:lnTo>
                <a:lnTo>
                  <a:pt x="1695600" y="85155"/>
                </a:lnTo>
                <a:lnTo>
                  <a:pt x="1712931" y="126235"/>
                </a:lnTo>
                <a:lnTo>
                  <a:pt x="1719072" y="171957"/>
                </a:lnTo>
                <a:lnTo>
                  <a:pt x="1719072" y="1806244"/>
                </a:lnTo>
                <a:lnTo>
                  <a:pt x="1712931" y="1851945"/>
                </a:lnTo>
                <a:lnTo>
                  <a:pt x="1695600" y="1893011"/>
                </a:lnTo>
                <a:lnTo>
                  <a:pt x="1668716" y="1927802"/>
                </a:lnTo>
                <a:lnTo>
                  <a:pt x="1633916" y="1954682"/>
                </a:lnTo>
                <a:lnTo>
                  <a:pt x="1592836" y="1972011"/>
                </a:lnTo>
                <a:lnTo>
                  <a:pt x="1547114" y="1978152"/>
                </a:lnTo>
                <a:lnTo>
                  <a:pt x="171907" y="1978152"/>
                </a:lnTo>
                <a:lnTo>
                  <a:pt x="126206" y="1972011"/>
                </a:lnTo>
                <a:lnTo>
                  <a:pt x="85140" y="1954682"/>
                </a:lnTo>
                <a:lnTo>
                  <a:pt x="50349" y="1927802"/>
                </a:lnTo>
                <a:lnTo>
                  <a:pt x="23469" y="1893011"/>
                </a:lnTo>
                <a:lnTo>
                  <a:pt x="6140" y="1851945"/>
                </a:lnTo>
                <a:lnTo>
                  <a:pt x="0" y="1806244"/>
                </a:lnTo>
                <a:lnTo>
                  <a:pt x="0" y="171957"/>
                </a:lnTo>
                <a:close/>
              </a:path>
            </a:pathLst>
          </a:custGeom>
          <a:ln w="25908">
            <a:solidFill>
              <a:srgbClr val="C0504D"/>
            </a:solidFill>
          </a:ln>
        </p:spPr>
        <p:txBody>
          <a:bodyPr wrap="square" lIns="0" tIns="0" rIns="0" bIns="0" rtlCol="0"/>
          <a:lstStyle/>
          <a:p>
            <a:endParaRPr/>
          </a:p>
        </p:txBody>
      </p:sp>
      <p:sp>
        <p:nvSpPr>
          <p:cNvPr id="10" name="object 10"/>
          <p:cNvSpPr txBox="1"/>
          <p:nvPr/>
        </p:nvSpPr>
        <p:spPr>
          <a:xfrm>
            <a:off x="2040058" y="5176606"/>
            <a:ext cx="2194560" cy="1702454"/>
          </a:xfrm>
          <a:prstGeom prst="rect">
            <a:avLst/>
          </a:prstGeom>
        </p:spPr>
        <p:txBody>
          <a:bodyPr vert="horz" wrap="square" lIns="0" tIns="37338" rIns="0" bIns="0" rtlCol="0">
            <a:spAutoFit/>
          </a:bodyPr>
          <a:lstStyle/>
          <a:p>
            <a:pPr marL="15240" marR="6096" indent="1524" algn="ctr">
              <a:lnSpc>
                <a:spcPct val="91600"/>
              </a:lnSpc>
              <a:spcBef>
                <a:spcPts val="294"/>
              </a:spcBef>
            </a:pPr>
            <a:r>
              <a:rPr sz="1680" spc="-6" dirty="0">
                <a:latin typeface="Lub Dub Medium" panose="020B0603030403020204" pitchFamily="34" charset="0"/>
                <a:cs typeface="Calibri"/>
              </a:rPr>
              <a:t>The study cited </a:t>
            </a:r>
            <a:r>
              <a:rPr sz="1680" dirty="0">
                <a:latin typeface="Lub Dub Medium" panose="020B0603030403020204" pitchFamily="34" charset="0"/>
                <a:cs typeface="Calibri"/>
              </a:rPr>
              <a:t>below </a:t>
            </a:r>
            <a:r>
              <a:rPr sz="1680" spc="-12" dirty="0">
                <a:latin typeface="Lub Dub Medium" panose="020B0603030403020204" pitchFamily="34" charset="0"/>
                <a:cs typeface="Calibri"/>
              </a:rPr>
              <a:t>by </a:t>
            </a:r>
            <a:r>
              <a:rPr sz="1680" spc="-6" dirty="0">
                <a:latin typeface="Lub Dub Medium" panose="020B0603030403020204" pitchFamily="34" charset="0"/>
                <a:cs typeface="Calibri"/>
              </a:rPr>
              <a:t>Lin, </a:t>
            </a:r>
            <a:r>
              <a:rPr sz="1680" spc="-12" dirty="0">
                <a:latin typeface="Lub Dub Medium" panose="020B0603030403020204" pitchFamily="34" charset="0"/>
                <a:cs typeface="Calibri"/>
              </a:rPr>
              <a:t>et </a:t>
            </a:r>
            <a:r>
              <a:rPr sz="1680" dirty="0">
                <a:latin typeface="Lub Dub Medium" panose="020B0603030403020204" pitchFamily="34" charset="0"/>
                <a:cs typeface="Calibri"/>
              </a:rPr>
              <a:t>al. </a:t>
            </a:r>
            <a:r>
              <a:rPr sz="1680" spc="-6" dirty="0">
                <a:latin typeface="Lub Dub Medium" panose="020B0603030403020204" pitchFamily="34" charset="0"/>
                <a:cs typeface="Calibri"/>
              </a:rPr>
              <a:t>observed shorter </a:t>
            </a:r>
            <a:r>
              <a:rPr sz="1680" spc="-12" dirty="0">
                <a:latin typeface="Lub Dub Medium" panose="020B0603030403020204" pitchFamily="34" charset="0"/>
                <a:cs typeface="Calibri"/>
              </a:rPr>
              <a:t>symptom </a:t>
            </a:r>
            <a:r>
              <a:rPr sz="1680" spc="-6" dirty="0">
                <a:latin typeface="Lub Dub Medium" panose="020B0603030403020204" pitchFamily="34" charset="0"/>
                <a:cs typeface="Calibri"/>
              </a:rPr>
              <a:t>onset </a:t>
            </a:r>
            <a:r>
              <a:rPr sz="1680" spc="-12" dirty="0">
                <a:latin typeface="Lub Dub Medium" panose="020B0603030403020204" pitchFamily="34" charset="0"/>
                <a:cs typeface="Calibri"/>
              </a:rPr>
              <a:t>to </a:t>
            </a:r>
            <a:r>
              <a:rPr sz="1680" spc="-6" dirty="0">
                <a:latin typeface="Lub Dub Medium" panose="020B0603030403020204" pitchFamily="34" charset="0"/>
                <a:cs typeface="Calibri"/>
              </a:rPr>
              <a:t>hospital arrival</a:t>
            </a:r>
            <a:r>
              <a:rPr sz="1680" spc="-114" dirty="0">
                <a:latin typeface="Lub Dub Medium" panose="020B0603030403020204" pitchFamily="34" charset="0"/>
                <a:cs typeface="Calibri"/>
              </a:rPr>
              <a:t> </a:t>
            </a:r>
            <a:r>
              <a:rPr sz="1680" dirty="0">
                <a:latin typeface="Lub Dub Medium" panose="020B0603030403020204" pitchFamily="34" charset="0"/>
                <a:cs typeface="Calibri"/>
              </a:rPr>
              <a:t>when a </a:t>
            </a:r>
            <a:r>
              <a:rPr sz="1680" spc="-6" dirty="0">
                <a:latin typeface="Lub Dub Medium" panose="020B0603030403020204" pitchFamily="34" charset="0"/>
                <a:cs typeface="Calibri"/>
              </a:rPr>
              <a:t>pre-notification </a:t>
            </a:r>
            <a:r>
              <a:rPr sz="1680" spc="-12" dirty="0">
                <a:latin typeface="Lub Dub Medium" panose="020B0603030403020204" pitchFamily="34" charset="0"/>
                <a:cs typeface="Calibri"/>
              </a:rPr>
              <a:t>system </a:t>
            </a:r>
            <a:r>
              <a:rPr sz="1680" spc="-6" dirty="0">
                <a:latin typeface="Lub Dub Medium" panose="020B0603030403020204" pitchFamily="34" charset="0"/>
                <a:cs typeface="Calibri"/>
              </a:rPr>
              <a:t>was</a:t>
            </a:r>
            <a:r>
              <a:rPr sz="1680" spc="-72" dirty="0">
                <a:latin typeface="Lub Dub Medium" panose="020B0603030403020204" pitchFamily="34" charset="0"/>
                <a:cs typeface="Calibri"/>
              </a:rPr>
              <a:t> </a:t>
            </a:r>
            <a:r>
              <a:rPr sz="1680" spc="-6" dirty="0">
                <a:latin typeface="Lub Dub Medium" panose="020B0603030403020204" pitchFamily="34" charset="0"/>
                <a:cs typeface="Calibri"/>
              </a:rPr>
              <a:t>used</a:t>
            </a:r>
            <a:r>
              <a:rPr lang="en-US" sz="1680" spc="-6" dirty="0">
                <a:latin typeface="Lub Dub Medium" panose="020B0603030403020204" pitchFamily="34" charset="0"/>
                <a:cs typeface="Calibri"/>
              </a:rPr>
              <a:t>.</a:t>
            </a:r>
            <a:endParaRPr sz="1680" dirty="0">
              <a:latin typeface="Lub Dub Medium" panose="020B0603030403020204" pitchFamily="34" charset="0"/>
              <a:cs typeface="Calibri"/>
            </a:endParaRPr>
          </a:p>
        </p:txBody>
      </p:sp>
      <p:sp>
        <p:nvSpPr>
          <p:cNvPr id="32" name="object 9">
            <a:extLst>
              <a:ext uri="{FF2B5EF4-FFF2-40B4-BE49-F238E27FC236}">
                <a16:creationId xmlns:a16="http://schemas.microsoft.com/office/drawing/2014/main" id="{F5C473A9-555A-9B48-8717-59DD3CDB800D}"/>
              </a:ext>
              <a:ext uri="{C183D7F6-B498-43B3-948B-1728B52AA6E4}">
                <adec:decorative xmlns:adec="http://schemas.microsoft.com/office/drawing/2017/decorative" val="1"/>
              </a:ext>
            </a:extLst>
          </p:cNvPr>
          <p:cNvSpPr/>
          <p:nvPr/>
        </p:nvSpPr>
        <p:spPr>
          <a:xfrm>
            <a:off x="4779579" y="5060775"/>
            <a:ext cx="2286000" cy="1961664"/>
          </a:xfrm>
          <a:custGeom>
            <a:avLst/>
            <a:gdLst/>
            <a:ahLst/>
            <a:cxnLst/>
            <a:rect l="l" t="t" r="r" b="b"/>
            <a:pathLst>
              <a:path w="1719580" h="1978660">
                <a:moveTo>
                  <a:pt x="0" y="171957"/>
                </a:moveTo>
                <a:lnTo>
                  <a:pt x="6140" y="126235"/>
                </a:lnTo>
                <a:lnTo>
                  <a:pt x="23469" y="85155"/>
                </a:lnTo>
                <a:lnTo>
                  <a:pt x="50349" y="50355"/>
                </a:lnTo>
                <a:lnTo>
                  <a:pt x="85140" y="23471"/>
                </a:lnTo>
                <a:lnTo>
                  <a:pt x="126206" y="6140"/>
                </a:lnTo>
                <a:lnTo>
                  <a:pt x="171907" y="0"/>
                </a:lnTo>
                <a:lnTo>
                  <a:pt x="1547114" y="0"/>
                </a:lnTo>
                <a:lnTo>
                  <a:pt x="1592836" y="6140"/>
                </a:lnTo>
                <a:lnTo>
                  <a:pt x="1633916" y="23471"/>
                </a:lnTo>
                <a:lnTo>
                  <a:pt x="1668716" y="50355"/>
                </a:lnTo>
                <a:lnTo>
                  <a:pt x="1695600" y="85155"/>
                </a:lnTo>
                <a:lnTo>
                  <a:pt x="1712931" y="126235"/>
                </a:lnTo>
                <a:lnTo>
                  <a:pt x="1719072" y="171957"/>
                </a:lnTo>
                <a:lnTo>
                  <a:pt x="1719072" y="1806244"/>
                </a:lnTo>
                <a:lnTo>
                  <a:pt x="1712931" y="1851945"/>
                </a:lnTo>
                <a:lnTo>
                  <a:pt x="1695600" y="1893011"/>
                </a:lnTo>
                <a:lnTo>
                  <a:pt x="1668716" y="1927802"/>
                </a:lnTo>
                <a:lnTo>
                  <a:pt x="1633916" y="1954682"/>
                </a:lnTo>
                <a:lnTo>
                  <a:pt x="1592836" y="1972011"/>
                </a:lnTo>
                <a:lnTo>
                  <a:pt x="1547114" y="1978152"/>
                </a:lnTo>
                <a:lnTo>
                  <a:pt x="171907" y="1978152"/>
                </a:lnTo>
                <a:lnTo>
                  <a:pt x="126206" y="1972011"/>
                </a:lnTo>
                <a:lnTo>
                  <a:pt x="85140" y="1954682"/>
                </a:lnTo>
                <a:lnTo>
                  <a:pt x="50349" y="1927802"/>
                </a:lnTo>
                <a:lnTo>
                  <a:pt x="23469" y="1893011"/>
                </a:lnTo>
                <a:lnTo>
                  <a:pt x="6140" y="1851945"/>
                </a:lnTo>
                <a:lnTo>
                  <a:pt x="0" y="1806244"/>
                </a:lnTo>
                <a:lnTo>
                  <a:pt x="0" y="171957"/>
                </a:lnTo>
                <a:close/>
              </a:path>
            </a:pathLst>
          </a:custGeom>
          <a:ln w="25908">
            <a:solidFill>
              <a:srgbClr val="C0504D"/>
            </a:solidFill>
          </a:ln>
        </p:spPr>
        <p:txBody>
          <a:bodyPr wrap="square" lIns="0" tIns="0" rIns="0" bIns="0" rtlCol="0"/>
          <a:lstStyle/>
          <a:p>
            <a:endParaRPr/>
          </a:p>
        </p:txBody>
      </p:sp>
      <p:sp>
        <p:nvSpPr>
          <p:cNvPr id="33" name="object 10">
            <a:extLst>
              <a:ext uri="{FF2B5EF4-FFF2-40B4-BE49-F238E27FC236}">
                <a16:creationId xmlns:a16="http://schemas.microsoft.com/office/drawing/2014/main" id="{649B059A-8C2C-4546-9931-343D89456757}"/>
              </a:ext>
            </a:extLst>
          </p:cNvPr>
          <p:cNvSpPr txBox="1"/>
          <p:nvPr/>
        </p:nvSpPr>
        <p:spPr>
          <a:xfrm>
            <a:off x="4825299" y="5176606"/>
            <a:ext cx="2194560" cy="1464632"/>
          </a:xfrm>
          <a:prstGeom prst="rect">
            <a:avLst/>
          </a:prstGeom>
        </p:spPr>
        <p:txBody>
          <a:bodyPr vert="horz" wrap="square" lIns="0" tIns="37338" rIns="0" bIns="0" rtlCol="0">
            <a:spAutoFit/>
          </a:bodyPr>
          <a:lstStyle/>
          <a:p>
            <a:pPr marL="15240" marR="6096" indent="-2286" algn="ctr">
              <a:lnSpc>
                <a:spcPct val="91600"/>
              </a:lnSpc>
              <a:spcBef>
                <a:spcPts val="294"/>
              </a:spcBef>
            </a:pPr>
            <a:r>
              <a:rPr lang="en-US" sz="1680" spc="-12" dirty="0">
                <a:latin typeface="Lub Dub Medium" panose="020B0603030403020204" pitchFamily="34" charset="0"/>
                <a:cs typeface="Calibri"/>
              </a:rPr>
              <a:t>There </a:t>
            </a:r>
            <a:r>
              <a:rPr lang="en-US" sz="1680" spc="-6" dirty="0">
                <a:latin typeface="Lub Dub Medium" panose="020B0603030403020204" pitchFamily="34" charset="0"/>
                <a:cs typeface="Calibri"/>
              </a:rPr>
              <a:t>was </a:t>
            </a:r>
            <a:r>
              <a:rPr lang="en-US" sz="1680" dirty="0">
                <a:latin typeface="Lub Dub Medium" panose="020B0603030403020204" pitchFamily="34" charset="0"/>
                <a:cs typeface="Calibri"/>
              </a:rPr>
              <a:t>an </a:t>
            </a:r>
            <a:r>
              <a:rPr lang="en-US" sz="1680" spc="-6" dirty="0">
                <a:latin typeface="Lub Dub Medium" panose="020B0603030403020204" pitchFamily="34" charset="0"/>
                <a:cs typeface="Calibri"/>
              </a:rPr>
              <a:t>increase </a:t>
            </a:r>
            <a:r>
              <a:rPr lang="en-US" sz="1680" dirty="0">
                <a:latin typeface="Lub Dub Medium" panose="020B0603030403020204" pitchFamily="34" charset="0"/>
                <a:cs typeface="Calibri"/>
              </a:rPr>
              <a:t>in the </a:t>
            </a:r>
            <a:r>
              <a:rPr lang="en-US" sz="1680" spc="-6" dirty="0">
                <a:latin typeface="Lub Dub Medium" panose="020B0603030403020204" pitchFamily="34" charset="0"/>
                <a:cs typeface="Calibri"/>
              </a:rPr>
              <a:t>percentage of patients </a:t>
            </a:r>
            <a:r>
              <a:rPr lang="en-US" sz="1680" dirty="0">
                <a:latin typeface="Lub Dub Medium" panose="020B0603030403020204" pitchFamily="34" charset="0"/>
                <a:cs typeface="Calibri"/>
              </a:rPr>
              <a:t>with </a:t>
            </a:r>
            <a:r>
              <a:rPr lang="en-US" sz="1680" spc="-6" dirty="0">
                <a:latin typeface="Lub Dub Medium" panose="020B0603030403020204" pitchFamily="34" charset="0"/>
                <a:cs typeface="Calibri"/>
              </a:rPr>
              <a:t>door-to-</a:t>
            </a:r>
            <a:r>
              <a:rPr lang="en-US" sz="1680" dirty="0">
                <a:latin typeface="Lub Dub Medium" panose="020B0603030403020204" pitchFamily="34" charset="0"/>
                <a:cs typeface="Calibri"/>
              </a:rPr>
              <a:t>imaging </a:t>
            </a:r>
            <a:r>
              <a:rPr lang="en-US" sz="1680" spc="-6" dirty="0">
                <a:latin typeface="Lub Dub Medium" panose="020B0603030403020204" pitchFamily="34" charset="0"/>
                <a:cs typeface="Calibri"/>
              </a:rPr>
              <a:t>times</a:t>
            </a:r>
            <a:r>
              <a:rPr lang="en-US" sz="1680" spc="-96" dirty="0">
                <a:latin typeface="Lub Dub Medium" panose="020B0603030403020204" pitchFamily="34" charset="0"/>
                <a:cs typeface="Calibri"/>
              </a:rPr>
              <a:t> </a:t>
            </a:r>
            <a:br>
              <a:rPr lang="en-US" sz="1680" spc="-96" dirty="0">
                <a:latin typeface="Lub Dub Medium" panose="020B0603030403020204" pitchFamily="34" charset="0"/>
                <a:cs typeface="Calibri"/>
              </a:rPr>
            </a:br>
            <a:r>
              <a:rPr lang="en-US" sz="1680" dirty="0">
                <a:latin typeface="Lub Dub Medium" panose="020B0603030403020204" pitchFamily="34" charset="0"/>
                <a:cs typeface="Calibri"/>
              </a:rPr>
              <a:t>within 25</a:t>
            </a:r>
            <a:r>
              <a:rPr lang="en-US" sz="1680" spc="-18" dirty="0">
                <a:latin typeface="Lub Dub Medium" panose="020B0603030403020204" pitchFamily="34" charset="0"/>
                <a:cs typeface="Calibri"/>
              </a:rPr>
              <a:t> </a:t>
            </a:r>
            <a:r>
              <a:rPr lang="en-US" sz="1680" spc="-6" dirty="0">
                <a:latin typeface="Lub Dub Medium" panose="020B0603030403020204" pitchFamily="34" charset="0"/>
                <a:cs typeface="Calibri"/>
              </a:rPr>
              <a:t>minutes.</a:t>
            </a:r>
            <a:endParaRPr lang="en-US" sz="1680" dirty="0">
              <a:latin typeface="Lub Dub Medium" panose="020B0603030403020204" pitchFamily="34" charset="0"/>
              <a:cs typeface="Calibri"/>
            </a:endParaRPr>
          </a:p>
        </p:txBody>
      </p:sp>
      <p:sp>
        <p:nvSpPr>
          <p:cNvPr id="35" name="object 9">
            <a:extLst>
              <a:ext uri="{FF2B5EF4-FFF2-40B4-BE49-F238E27FC236}">
                <a16:creationId xmlns:a16="http://schemas.microsoft.com/office/drawing/2014/main" id="{86B0EB70-E5E8-8145-BCBF-D73139C2C675}"/>
              </a:ext>
              <a:ext uri="{C183D7F6-B498-43B3-948B-1728B52AA6E4}">
                <adec:decorative xmlns:adec="http://schemas.microsoft.com/office/drawing/2017/decorative" val="1"/>
              </a:ext>
            </a:extLst>
          </p:cNvPr>
          <p:cNvSpPr/>
          <p:nvPr/>
        </p:nvSpPr>
        <p:spPr>
          <a:xfrm>
            <a:off x="7564820" y="5060775"/>
            <a:ext cx="2286000" cy="1961664"/>
          </a:xfrm>
          <a:custGeom>
            <a:avLst/>
            <a:gdLst/>
            <a:ahLst/>
            <a:cxnLst/>
            <a:rect l="l" t="t" r="r" b="b"/>
            <a:pathLst>
              <a:path w="1719580" h="1978660">
                <a:moveTo>
                  <a:pt x="0" y="171957"/>
                </a:moveTo>
                <a:lnTo>
                  <a:pt x="6140" y="126235"/>
                </a:lnTo>
                <a:lnTo>
                  <a:pt x="23469" y="85155"/>
                </a:lnTo>
                <a:lnTo>
                  <a:pt x="50349" y="50355"/>
                </a:lnTo>
                <a:lnTo>
                  <a:pt x="85140" y="23471"/>
                </a:lnTo>
                <a:lnTo>
                  <a:pt x="126206" y="6140"/>
                </a:lnTo>
                <a:lnTo>
                  <a:pt x="171907" y="0"/>
                </a:lnTo>
                <a:lnTo>
                  <a:pt x="1547114" y="0"/>
                </a:lnTo>
                <a:lnTo>
                  <a:pt x="1592836" y="6140"/>
                </a:lnTo>
                <a:lnTo>
                  <a:pt x="1633916" y="23471"/>
                </a:lnTo>
                <a:lnTo>
                  <a:pt x="1668716" y="50355"/>
                </a:lnTo>
                <a:lnTo>
                  <a:pt x="1695600" y="85155"/>
                </a:lnTo>
                <a:lnTo>
                  <a:pt x="1712931" y="126235"/>
                </a:lnTo>
                <a:lnTo>
                  <a:pt x="1719072" y="171957"/>
                </a:lnTo>
                <a:lnTo>
                  <a:pt x="1719072" y="1806244"/>
                </a:lnTo>
                <a:lnTo>
                  <a:pt x="1712931" y="1851945"/>
                </a:lnTo>
                <a:lnTo>
                  <a:pt x="1695600" y="1893011"/>
                </a:lnTo>
                <a:lnTo>
                  <a:pt x="1668716" y="1927802"/>
                </a:lnTo>
                <a:lnTo>
                  <a:pt x="1633916" y="1954682"/>
                </a:lnTo>
                <a:lnTo>
                  <a:pt x="1592836" y="1972011"/>
                </a:lnTo>
                <a:lnTo>
                  <a:pt x="1547114" y="1978152"/>
                </a:lnTo>
                <a:lnTo>
                  <a:pt x="171907" y="1978152"/>
                </a:lnTo>
                <a:lnTo>
                  <a:pt x="126206" y="1972011"/>
                </a:lnTo>
                <a:lnTo>
                  <a:pt x="85140" y="1954682"/>
                </a:lnTo>
                <a:lnTo>
                  <a:pt x="50349" y="1927802"/>
                </a:lnTo>
                <a:lnTo>
                  <a:pt x="23469" y="1893011"/>
                </a:lnTo>
                <a:lnTo>
                  <a:pt x="6140" y="1851945"/>
                </a:lnTo>
                <a:lnTo>
                  <a:pt x="0" y="1806244"/>
                </a:lnTo>
                <a:lnTo>
                  <a:pt x="0" y="171957"/>
                </a:lnTo>
                <a:close/>
              </a:path>
            </a:pathLst>
          </a:custGeom>
          <a:ln w="25908">
            <a:solidFill>
              <a:srgbClr val="C0504D"/>
            </a:solidFill>
          </a:ln>
        </p:spPr>
        <p:txBody>
          <a:bodyPr wrap="square" lIns="0" tIns="0" rIns="0" bIns="0" rtlCol="0"/>
          <a:lstStyle/>
          <a:p>
            <a:endParaRPr/>
          </a:p>
        </p:txBody>
      </p:sp>
      <p:sp>
        <p:nvSpPr>
          <p:cNvPr id="36" name="object 10">
            <a:extLst>
              <a:ext uri="{FF2B5EF4-FFF2-40B4-BE49-F238E27FC236}">
                <a16:creationId xmlns:a16="http://schemas.microsoft.com/office/drawing/2014/main" id="{519C9854-9D24-F846-9183-C904D8869036}"/>
              </a:ext>
            </a:extLst>
          </p:cNvPr>
          <p:cNvSpPr txBox="1"/>
          <p:nvPr/>
        </p:nvSpPr>
        <p:spPr>
          <a:xfrm>
            <a:off x="7610540" y="5176606"/>
            <a:ext cx="2194560" cy="1702454"/>
          </a:xfrm>
          <a:prstGeom prst="rect">
            <a:avLst/>
          </a:prstGeom>
        </p:spPr>
        <p:txBody>
          <a:bodyPr vert="horz" wrap="square" lIns="0" tIns="37338" rIns="0" bIns="0" rtlCol="0">
            <a:spAutoFit/>
          </a:bodyPr>
          <a:lstStyle/>
          <a:p>
            <a:pPr marL="15240" marR="6096" algn="ctr">
              <a:lnSpc>
                <a:spcPct val="91600"/>
              </a:lnSpc>
              <a:spcBef>
                <a:spcPts val="294"/>
              </a:spcBef>
            </a:pPr>
            <a:r>
              <a:rPr lang="en-US" sz="1680" spc="-6" dirty="0">
                <a:latin typeface="Lub Dub Medium" panose="020B0603030403020204" pitchFamily="34" charset="0"/>
                <a:cs typeface="Calibri"/>
              </a:rPr>
              <a:t>When </a:t>
            </a:r>
            <a:r>
              <a:rPr lang="en-US" sz="1680" dirty="0">
                <a:latin typeface="Lub Dub Medium" panose="020B0603030403020204" pitchFamily="34" charset="0"/>
                <a:cs typeface="Calibri"/>
              </a:rPr>
              <a:t>a </a:t>
            </a:r>
            <a:r>
              <a:rPr lang="en-US" sz="1680" spc="-12" dirty="0">
                <a:latin typeface="Lub Dub Medium" panose="020B0603030403020204" pitchFamily="34" charset="0"/>
                <a:cs typeface="Calibri"/>
              </a:rPr>
              <a:t>pre- </a:t>
            </a:r>
            <a:r>
              <a:rPr lang="en-US" sz="1680" spc="-6" dirty="0">
                <a:latin typeface="Lub Dub Medium" panose="020B0603030403020204" pitchFamily="34" charset="0"/>
                <a:cs typeface="Calibri"/>
              </a:rPr>
              <a:t>notification </a:t>
            </a:r>
            <a:r>
              <a:rPr lang="en-US" sz="1680" spc="-12" dirty="0">
                <a:latin typeface="Lub Dub Medium" panose="020B0603030403020204" pitchFamily="34" charset="0"/>
                <a:cs typeface="Calibri"/>
              </a:rPr>
              <a:t>system </a:t>
            </a:r>
            <a:r>
              <a:rPr lang="en-US" sz="1680" spc="-6" dirty="0">
                <a:latin typeface="Lub Dub Medium" panose="020B0603030403020204" pitchFamily="34" charset="0"/>
                <a:cs typeface="Calibri"/>
              </a:rPr>
              <a:t>was used </a:t>
            </a:r>
            <a:r>
              <a:rPr lang="en-US" sz="1680" spc="-12" dirty="0">
                <a:latin typeface="Lub Dub Medium" panose="020B0603030403020204" pitchFamily="34" charset="0"/>
                <a:cs typeface="Calibri"/>
              </a:rPr>
              <a:t>there</a:t>
            </a:r>
            <a:r>
              <a:rPr lang="en-US" sz="1680" spc="-60" dirty="0">
                <a:latin typeface="Lub Dub Medium" panose="020B0603030403020204" pitchFamily="34" charset="0"/>
                <a:cs typeface="Calibri"/>
              </a:rPr>
              <a:t> </a:t>
            </a:r>
            <a:r>
              <a:rPr lang="en-US" sz="1680" spc="-12" dirty="0">
                <a:latin typeface="Lub Dub Medium" panose="020B0603030403020204" pitchFamily="34" charset="0"/>
                <a:cs typeface="Calibri"/>
              </a:rPr>
              <a:t>were </a:t>
            </a:r>
            <a:r>
              <a:rPr lang="en-US" sz="1680" spc="-6" dirty="0">
                <a:latin typeface="Lub Dub Medium" panose="020B0603030403020204" pitchFamily="34" charset="0"/>
                <a:cs typeface="Calibri"/>
              </a:rPr>
              <a:t>lower onset </a:t>
            </a:r>
            <a:r>
              <a:rPr lang="en-US" sz="1680" spc="-12" dirty="0">
                <a:latin typeface="Lub Dub Medium" panose="020B0603030403020204" pitchFamily="34" charset="0"/>
                <a:cs typeface="Calibri"/>
              </a:rPr>
              <a:t>to </a:t>
            </a:r>
            <a:r>
              <a:rPr lang="en-US" sz="1680" spc="-6" dirty="0">
                <a:latin typeface="Lub Dub Medium" panose="020B0603030403020204" pitchFamily="34" charset="0"/>
                <a:cs typeface="Calibri"/>
              </a:rPr>
              <a:t>door times observed </a:t>
            </a:r>
            <a:br>
              <a:rPr lang="en-US" sz="1680" spc="-6" dirty="0">
                <a:latin typeface="Lub Dub Medium" panose="020B0603030403020204" pitchFamily="34" charset="0"/>
                <a:cs typeface="Calibri"/>
              </a:rPr>
            </a:br>
            <a:r>
              <a:rPr lang="en-US" sz="1680" spc="-6" dirty="0">
                <a:latin typeface="Lub Dub Medium" panose="020B0603030403020204" pitchFamily="34" charset="0"/>
                <a:cs typeface="Calibri"/>
              </a:rPr>
              <a:t>(113 </a:t>
            </a:r>
            <a:r>
              <a:rPr lang="en-US" sz="1680" dirty="0">
                <a:latin typeface="Lub Dub Medium" panose="020B0603030403020204" pitchFamily="34" charset="0"/>
                <a:cs typeface="Calibri"/>
              </a:rPr>
              <a:t>minutes versus </a:t>
            </a:r>
            <a:r>
              <a:rPr lang="en-US" sz="1680" spc="-6" dirty="0">
                <a:latin typeface="Lub Dub Medium" panose="020B0603030403020204" pitchFamily="34" charset="0"/>
                <a:cs typeface="Calibri"/>
              </a:rPr>
              <a:t>150</a:t>
            </a:r>
            <a:r>
              <a:rPr lang="en-US" sz="1680" spc="-84" dirty="0">
                <a:latin typeface="Lub Dub Medium" panose="020B0603030403020204" pitchFamily="34" charset="0"/>
                <a:cs typeface="Calibri"/>
              </a:rPr>
              <a:t> </a:t>
            </a:r>
            <a:r>
              <a:rPr lang="en-US" sz="1680" dirty="0">
                <a:latin typeface="Lub Dub Medium" panose="020B0603030403020204" pitchFamily="34" charset="0"/>
                <a:cs typeface="Calibri"/>
              </a:rPr>
              <a:t>minutes).</a:t>
            </a:r>
          </a:p>
        </p:txBody>
      </p:sp>
      <p:sp>
        <p:nvSpPr>
          <p:cNvPr id="38" name="object 9">
            <a:extLst>
              <a:ext uri="{FF2B5EF4-FFF2-40B4-BE49-F238E27FC236}">
                <a16:creationId xmlns:a16="http://schemas.microsoft.com/office/drawing/2014/main" id="{60109BE1-A487-8D43-8FAA-7770A3436BFC}"/>
              </a:ext>
              <a:ext uri="{C183D7F6-B498-43B3-948B-1728B52AA6E4}">
                <adec:decorative xmlns:adec="http://schemas.microsoft.com/office/drawing/2017/decorative" val="1"/>
              </a:ext>
            </a:extLst>
          </p:cNvPr>
          <p:cNvSpPr/>
          <p:nvPr/>
        </p:nvSpPr>
        <p:spPr>
          <a:xfrm>
            <a:off x="10350062" y="5060775"/>
            <a:ext cx="2286000" cy="1961664"/>
          </a:xfrm>
          <a:custGeom>
            <a:avLst/>
            <a:gdLst/>
            <a:ahLst/>
            <a:cxnLst/>
            <a:rect l="l" t="t" r="r" b="b"/>
            <a:pathLst>
              <a:path w="1719580" h="1978660">
                <a:moveTo>
                  <a:pt x="0" y="171957"/>
                </a:moveTo>
                <a:lnTo>
                  <a:pt x="6140" y="126235"/>
                </a:lnTo>
                <a:lnTo>
                  <a:pt x="23469" y="85155"/>
                </a:lnTo>
                <a:lnTo>
                  <a:pt x="50349" y="50355"/>
                </a:lnTo>
                <a:lnTo>
                  <a:pt x="85140" y="23471"/>
                </a:lnTo>
                <a:lnTo>
                  <a:pt x="126206" y="6140"/>
                </a:lnTo>
                <a:lnTo>
                  <a:pt x="171907" y="0"/>
                </a:lnTo>
                <a:lnTo>
                  <a:pt x="1547114" y="0"/>
                </a:lnTo>
                <a:lnTo>
                  <a:pt x="1592836" y="6140"/>
                </a:lnTo>
                <a:lnTo>
                  <a:pt x="1633916" y="23471"/>
                </a:lnTo>
                <a:lnTo>
                  <a:pt x="1668716" y="50355"/>
                </a:lnTo>
                <a:lnTo>
                  <a:pt x="1695600" y="85155"/>
                </a:lnTo>
                <a:lnTo>
                  <a:pt x="1712931" y="126235"/>
                </a:lnTo>
                <a:lnTo>
                  <a:pt x="1719072" y="171957"/>
                </a:lnTo>
                <a:lnTo>
                  <a:pt x="1719072" y="1806244"/>
                </a:lnTo>
                <a:lnTo>
                  <a:pt x="1712931" y="1851945"/>
                </a:lnTo>
                <a:lnTo>
                  <a:pt x="1695600" y="1893011"/>
                </a:lnTo>
                <a:lnTo>
                  <a:pt x="1668716" y="1927802"/>
                </a:lnTo>
                <a:lnTo>
                  <a:pt x="1633916" y="1954682"/>
                </a:lnTo>
                <a:lnTo>
                  <a:pt x="1592836" y="1972011"/>
                </a:lnTo>
                <a:lnTo>
                  <a:pt x="1547114" y="1978152"/>
                </a:lnTo>
                <a:lnTo>
                  <a:pt x="171907" y="1978152"/>
                </a:lnTo>
                <a:lnTo>
                  <a:pt x="126206" y="1972011"/>
                </a:lnTo>
                <a:lnTo>
                  <a:pt x="85140" y="1954682"/>
                </a:lnTo>
                <a:lnTo>
                  <a:pt x="50349" y="1927802"/>
                </a:lnTo>
                <a:lnTo>
                  <a:pt x="23469" y="1893011"/>
                </a:lnTo>
                <a:lnTo>
                  <a:pt x="6140" y="1851945"/>
                </a:lnTo>
                <a:lnTo>
                  <a:pt x="0" y="1806244"/>
                </a:lnTo>
                <a:lnTo>
                  <a:pt x="0" y="171957"/>
                </a:lnTo>
                <a:close/>
              </a:path>
            </a:pathLst>
          </a:custGeom>
          <a:ln w="25908">
            <a:solidFill>
              <a:srgbClr val="C0504D"/>
            </a:solidFill>
          </a:ln>
        </p:spPr>
        <p:txBody>
          <a:bodyPr wrap="square" lIns="0" tIns="0" rIns="0" bIns="0" rtlCol="0"/>
          <a:lstStyle/>
          <a:p>
            <a:endParaRPr/>
          </a:p>
        </p:txBody>
      </p:sp>
      <p:sp>
        <p:nvSpPr>
          <p:cNvPr id="39" name="object 10">
            <a:extLst>
              <a:ext uri="{FF2B5EF4-FFF2-40B4-BE49-F238E27FC236}">
                <a16:creationId xmlns:a16="http://schemas.microsoft.com/office/drawing/2014/main" id="{171D300C-048D-7C4B-8CDE-FD4ACD2BD3B9}"/>
              </a:ext>
            </a:extLst>
          </p:cNvPr>
          <p:cNvSpPr txBox="1"/>
          <p:nvPr/>
        </p:nvSpPr>
        <p:spPr>
          <a:xfrm>
            <a:off x="10395782" y="5176606"/>
            <a:ext cx="2194560" cy="1702454"/>
          </a:xfrm>
          <a:prstGeom prst="rect">
            <a:avLst/>
          </a:prstGeom>
        </p:spPr>
        <p:txBody>
          <a:bodyPr vert="horz" wrap="square" lIns="0" tIns="37338" rIns="0" bIns="0" rtlCol="0">
            <a:spAutoFit/>
          </a:bodyPr>
          <a:lstStyle/>
          <a:p>
            <a:pPr marL="14478" marR="6096" algn="ctr">
              <a:lnSpc>
                <a:spcPct val="91600"/>
              </a:lnSpc>
              <a:spcBef>
                <a:spcPts val="294"/>
              </a:spcBef>
            </a:pPr>
            <a:r>
              <a:rPr lang="en-US" sz="1680" spc="-12" dirty="0">
                <a:latin typeface="Lub Dub Medium" panose="020B0603030403020204" pitchFamily="34" charset="0"/>
                <a:cs typeface="Calibri"/>
              </a:rPr>
              <a:t>Overall, pre- </a:t>
            </a:r>
            <a:r>
              <a:rPr lang="en-US" sz="1680" spc="-6" dirty="0">
                <a:latin typeface="Lub Dub Medium" panose="020B0603030403020204" pitchFamily="34" charset="0"/>
                <a:cs typeface="Calibri"/>
              </a:rPr>
              <a:t>notification</a:t>
            </a:r>
            <a:r>
              <a:rPr lang="en-US" sz="1680" spc="-90" dirty="0">
                <a:latin typeface="Lub Dub Medium" panose="020B0603030403020204" pitchFamily="34" charset="0"/>
                <a:cs typeface="Calibri"/>
              </a:rPr>
              <a:t> </a:t>
            </a:r>
            <a:r>
              <a:rPr lang="en-US" sz="1680" spc="-6" dirty="0">
                <a:latin typeface="Lub Dub Medium" panose="020B0603030403020204" pitchFamily="34" charset="0"/>
                <a:cs typeface="Calibri"/>
              </a:rPr>
              <a:t>resulted </a:t>
            </a:r>
            <a:r>
              <a:rPr lang="en-US" sz="1680" dirty="0">
                <a:latin typeface="Lub Dub Medium" panose="020B0603030403020204" pitchFamily="34" charset="0"/>
                <a:cs typeface="Calibri"/>
              </a:rPr>
              <a:t>in </a:t>
            </a:r>
            <a:r>
              <a:rPr lang="en-US" sz="1680" spc="-12" dirty="0">
                <a:latin typeface="Lub Dub Medium" panose="020B0603030403020204" pitchFamily="34" charset="0"/>
                <a:cs typeface="Calibri"/>
              </a:rPr>
              <a:t>more </a:t>
            </a:r>
            <a:r>
              <a:rPr lang="en-US" sz="1680" spc="-6" dirty="0">
                <a:latin typeface="Lub Dub Medium" panose="020B0603030403020204" pitchFamily="34" charset="0"/>
                <a:cs typeface="Calibri"/>
              </a:rPr>
              <a:t>rapid</a:t>
            </a:r>
            <a:r>
              <a:rPr lang="en-US" sz="1680" spc="-72" dirty="0">
                <a:latin typeface="Lub Dub Medium" panose="020B0603030403020204" pitchFamily="34" charset="0"/>
                <a:cs typeface="Calibri"/>
              </a:rPr>
              <a:t> </a:t>
            </a:r>
            <a:r>
              <a:rPr lang="en-US" sz="1680" spc="-6" dirty="0">
                <a:latin typeface="Lub Dub Medium" panose="020B0603030403020204" pitchFamily="34" charset="0"/>
                <a:cs typeface="Calibri"/>
              </a:rPr>
              <a:t>triage, evaluation, &amp; </a:t>
            </a:r>
            <a:r>
              <a:rPr lang="en-US" sz="1680" spc="-12" dirty="0">
                <a:latin typeface="Lub Dub Medium" panose="020B0603030403020204" pitchFamily="34" charset="0"/>
                <a:cs typeface="Calibri"/>
              </a:rPr>
              <a:t>treatment </a:t>
            </a:r>
            <a:r>
              <a:rPr lang="en-US" sz="1680" spc="-6" dirty="0">
                <a:latin typeface="Lub Dub Medium" panose="020B0603030403020204" pitchFamily="34" charset="0"/>
                <a:cs typeface="Calibri"/>
              </a:rPr>
              <a:t>of patients </a:t>
            </a:r>
            <a:r>
              <a:rPr lang="en-US" sz="1680" dirty="0">
                <a:latin typeface="Lub Dub Medium" panose="020B0603030403020204" pitchFamily="34" charset="0"/>
                <a:cs typeface="Calibri"/>
              </a:rPr>
              <a:t>with </a:t>
            </a:r>
            <a:r>
              <a:rPr lang="en-US" sz="1680" spc="-12" dirty="0">
                <a:latin typeface="Lub Dub Medium" panose="020B0603030403020204" pitchFamily="34" charset="0"/>
                <a:cs typeface="Calibri"/>
              </a:rPr>
              <a:t>acute </a:t>
            </a:r>
            <a:r>
              <a:rPr lang="en-US" sz="1680" spc="-6" dirty="0">
                <a:latin typeface="Lub Dub Medium" panose="020B0603030403020204" pitchFamily="34" charset="0"/>
                <a:cs typeface="Calibri"/>
              </a:rPr>
              <a:t>ischemic</a:t>
            </a:r>
            <a:r>
              <a:rPr lang="en-US" sz="1680" spc="-12" dirty="0">
                <a:latin typeface="Lub Dub Medium" panose="020B0603030403020204" pitchFamily="34" charset="0"/>
                <a:cs typeface="Calibri"/>
              </a:rPr>
              <a:t> </a:t>
            </a:r>
            <a:r>
              <a:rPr lang="en-US" sz="1680" spc="-18" dirty="0">
                <a:latin typeface="Lub Dub Medium" panose="020B0603030403020204" pitchFamily="34" charset="0"/>
                <a:cs typeface="Calibri"/>
              </a:rPr>
              <a:t>stroke.</a:t>
            </a:r>
            <a:endParaRPr lang="en-US" sz="1680" dirty="0">
              <a:latin typeface="Lub Dub Medium" panose="020B0603030403020204" pitchFamily="34" charset="0"/>
              <a:cs typeface="Calibri"/>
            </a:endParaRPr>
          </a:p>
        </p:txBody>
      </p:sp>
      <p:sp>
        <p:nvSpPr>
          <p:cNvPr id="3" name="object 3"/>
          <p:cNvSpPr txBox="1"/>
          <p:nvPr/>
        </p:nvSpPr>
        <p:spPr>
          <a:xfrm>
            <a:off x="457200" y="7676731"/>
            <a:ext cx="7797546" cy="384721"/>
          </a:xfrm>
          <a:prstGeom prst="rect">
            <a:avLst/>
          </a:prstGeom>
        </p:spPr>
        <p:txBody>
          <a:bodyPr vert="horz" wrap="square" lIns="0" tIns="15240" rIns="0" bIns="0" rtlCol="0">
            <a:spAutoFit/>
          </a:bodyPr>
          <a:lstStyle/>
          <a:p>
            <a:pPr marL="15240" marR="6096">
              <a:spcBef>
                <a:spcPts val="120"/>
              </a:spcBef>
            </a:pPr>
            <a:r>
              <a:rPr sz="1200" dirty="0">
                <a:latin typeface="Lub Dub Condensed" panose="020B0506030403020204" pitchFamily="34" charset="0"/>
                <a:cs typeface="Calibri"/>
              </a:rPr>
              <a:t>Lin, </a:t>
            </a:r>
            <a:r>
              <a:rPr sz="1200" spc="-6" dirty="0">
                <a:latin typeface="Lub Dub Condensed" panose="020B0506030403020204" pitchFamily="34" charset="0"/>
                <a:cs typeface="Calibri"/>
              </a:rPr>
              <a:t>C. </a:t>
            </a:r>
            <a:r>
              <a:rPr sz="1200" dirty="0">
                <a:latin typeface="Lub Dub Condensed" panose="020B0506030403020204" pitchFamily="34" charset="0"/>
                <a:cs typeface="Calibri"/>
              </a:rPr>
              <a:t>B., Peterson, et al. Emergency Medical </a:t>
            </a:r>
            <a:r>
              <a:rPr sz="1200" spc="-6" dirty="0">
                <a:latin typeface="Lub Dub Condensed" panose="020B0506030403020204" pitchFamily="34" charset="0"/>
                <a:cs typeface="Calibri"/>
              </a:rPr>
              <a:t>Service Hospital Pre-Notification </a:t>
            </a:r>
            <a:r>
              <a:rPr sz="1200" dirty="0">
                <a:latin typeface="Lub Dub Condensed" panose="020B0506030403020204" pitchFamily="34" charset="0"/>
                <a:cs typeface="Calibri"/>
              </a:rPr>
              <a:t>is Associated with Improved Evaluation</a:t>
            </a:r>
            <a:r>
              <a:rPr sz="1200" spc="-60" dirty="0">
                <a:latin typeface="Lub Dub Condensed" panose="020B0506030403020204" pitchFamily="34" charset="0"/>
                <a:cs typeface="Calibri"/>
              </a:rPr>
              <a:t> </a:t>
            </a:r>
            <a:r>
              <a:rPr sz="1200" dirty="0">
                <a:latin typeface="Lub Dub Condensed" panose="020B0506030403020204" pitchFamily="34" charset="0"/>
                <a:cs typeface="Calibri"/>
              </a:rPr>
              <a:t>and</a:t>
            </a:r>
            <a:r>
              <a:rPr sz="1200" spc="-6" dirty="0">
                <a:latin typeface="Lub Dub Condensed" panose="020B0506030403020204" pitchFamily="34" charset="0"/>
                <a:cs typeface="Calibri"/>
              </a:rPr>
              <a:t> </a:t>
            </a:r>
            <a:r>
              <a:rPr sz="1200" dirty="0">
                <a:latin typeface="Lub Dub Condensed" panose="020B0506030403020204" pitchFamily="34" charset="0"/>
                <a:cs typeface="Calibri"/>
              </a:rPr>
              <a:t>Treatment</a:t>
            </a:r>
            <a:r>
              <a:rPr sz="1200" spc="-54" dirty="0">
                <a:latin typeface="Lub Dub Condensed" panose="020B0506030403020204" pitchFamily="34" charset="0"/>
                <a:cs typeface="Calibri"/>
              </a:rPr>
              <a:t> </a:t>
            </a:r>
            <a:r>
              <a:rPr sz="1200" dirty="0">
                <a:latin typeface="Lub Dub Condensed" panose="020B0506030403020204" pitchFamily="34" charset="0"/>
                <a:cs typeface="Calibri"/>
              </a:rPr>
              <a:t>of</a:t>
            </a:r>
            <a:r>
              <a:rPr sz="1200" spc="-12" dirty="0">
                <a:latin typeface="Lub Dub Condensed" panose="020B0506030403020204" pitchFamily="34" charset="0"/>
                <a:cs typeface="Calibri"/>
              </a:rPr>
              <a:t> </a:t>
            </a:r>
            <a:r>
              <a:rPr sz="1200" spc="-6" dirty="0">
                <a:latin typeface="Lub Dub Condensed" panose="020B0506030403020204" pitchFamily="34" charset="0"/>
                <a:cs typeface="Calibri"/>
              </a:rPr>
              <a:t>Acute</a:t>
            </a:r>
            <a:r>
              <a:rPr sz="1200" spc="-12" dirty="0">
                <a:latin typeface="Lub Dub Condensed" panose="020B0506030403020204" pitchFamily="34" charset="0"/>
                <a:cs typeface="Calibri"/>
              </a:rPr>
              <a:t> </a:t>
            </a:r>
            <a:r>
              <a:rPr sz="1200" dirty="0">
                <a:latin typeface="Lub Dub Condensed" panose="020B0506030403020204" pitchFamily="34" charset="0"/>
                <a:cs typeface="Calibri"/>
              </a:rPr>
              <a:t>Ischemic</a:t>
            </a:r>
            <a:r>
              <a:rPr sz="1200" spc="-42" dirty="0">
                <a:latin typeface="Lub Dub Condensed" panose="020B0506030403020204" pitchFamily="34" charset="0"/>
                <a:cs typeface="Calibri"/>
              </a:rPr>
              <a:t> </a:t>
            </a:r>
            <a:r>
              <a:rPr sz="1200" spc="-6" dirty="0">
                <a:latin typeface="Lub Dub Condensed" panose="020B0506030403020204" pitchFamily="34" charset="0"/>
                <a:cs typeface="Calibri"/>
              </a:rPr>
              <a:t>Stroke.</a:t>
            </a:r>
            <a:r>
              <a:rPr sz="1200" spc="-36" dirty="0">
                <a:latin typeface="Lub Dub Condensed" panose="020B0506030403020204" pitchFamily="34" charset="0"/>
                <a:cs typeface="Calibri"/>
              </a:rPr>
              <a:t> </a:t>
            </a:r>
            <a:r>
              <a:rPr lang="en-US" sz="1200" dirty="0">
                <a:latin typeface="Lub Dub Condensed" panose="020B0506030403020204" pitchFamily="34" charset="0"/>
                <a:cs typeface="Calibri"/>
              </a:rPr>
              <a:t>(2012). </a:t>
            </a:r>
            <a:r>
              <a:rPr sz="1200" i="1" spc="-6" dirty="0">
                <a:latin typeface="Lub Dub Condensed" panose="020B0506030403020204" pitchFamily="34" charset="0"/>
                <a:cs typeface="Calibri"/>
              </a:rPr>
              <a:t>Journal</a:t>
            </a:r>
            <a:r>
              <a:rPr sz="1200" i="1" spc="-30" dirty="0">
                <a:latin typeface="Lub Dub Condensed" panose="020B0506030403020204" pitchFamily="34" charset="0"/>
                <a:cs typeface="Calibri"/>
              </a:rPr>
              <a:t> </a:t>
            </a:r>
            <a:r>
              <a:rPr sz="1200" i="1" spc="-6" dirty="0">
                <a:latin typeface="Lub Dub Condensed" panose="020B0506030403020204" pitchFamily="34" charset="0"/>
                <a:cs typeface="Calibri"/>
              </a:rPr>
              <a:t>of</a:t>
            </a:r>
            <a:r>
              <a:rPr sz="1200" i="1" dirty="0">
                <a:latin typeface="Lub Dub Condensed" panose="020B0506030403020204" pitchFamily="34" charset="0"/>
                <a:cs typeface="Calibri"/>
              </a:rPr>
              <a:t> the</a:t>
            </a:r>
            <a:r>
              <a:rPr sz="1200" i="1" spc="-18" dirty="0">
                <a:latin typeface="Lub Dub Condensed" panose="020B0506030403020204" pitchFamily="34" charset="0"/>
                <a:cs typeface="Calibri"/>
              </a:rPr>
              <a:t> </a:t>
            </a:r>
            <a:r>
              <a:rPr sz="1200" i="1" dirty="0">
                <a:latin typeface="Lub Dub Condensed" panose="020B0506030403020204" pitchFamily="34" charset="0"/>
                <a:cs typeface="Calibri"/>
              </a:rPr>
              <a:t>American</a:t>
            </a:r>
            <a:r>
              <a:rPr sz="1200" i="1" spc="-18" dirty="0">
                <a:latin typeface="Lub Dub Condensed" panose="020B0506030403020204" pitchFamily="34" charset="0"/>
                <a:cs typeface="Calibri"/>
              </a:rPr>
              <a:t> </a:t>
            </a:r>
            <a:r>
              <a:rPr sz="1200" i="1" dirty="0">
                <a:latin typeface="Lub Dub Condensed" panose="020B0506030403020204" pitchFamily="34" charset="0"/>
                <a:cs typeface="Calibri"/>
              </a:rPr>
              <a:t>Heart</a:t>
            </a:r>
            <a:r>
              <a:rPr sz="1200" i="1" spc="-24" dirty="0">
                <a:latin typeface="Lub Dub Condensed" panose="020B0506030403020204" pitchFamily="34" charset="0"/>
                <a:cs typeface="Calibri"/>
              </a:rPr>
              <a:t> </a:t>
            </a:r>
            <a:r>
              <a:rPr sz="1200" i="1" dirty="0">
                <a:latin typeface="Lub Dub Condensed" panose="020B0506030403020204" pitchFamily="34" charset="0"/>
                <a:cs typeface="Calibri"/>
              </a:rPr>
              <a:t>Association</a:t>
            </a:r>
            <a:r>
              <a:rPr sz="1200" dirty="0">
                <a:latin typeface="Lub Dub Condensed" panose="020B0506030403020204" pitchFamily="34" charset="0"/>
                <a:cs typeface="Calibri"/>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Conclusions</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5" y="1828800"/>
            <a:ext cx="9982200" cy="630689"/>
          </a:xfrm>
        </p:spPr>
        <p:txBody>
          <a:bodyPr/>
          <a:lstStyle/>
          <a:p>
            <a:pPr marL="355600" indent="-342900">
              <a:lnSpc>
                <a:spcPct val="100000"/>
              </a:lnSpc>
              <a:spcBef>
                <a:spcPts val="2000"/>
              </a:spcBef>
              <a:buFont typeface="Arial" panose="020B0604020202020204" pitchFamily="34" charset="0"/>
              <a:buChar char="•"/>
            </a:pPr>
            <a:r>
              <a:rPr lang="en-US" sz="2400" spc="-5" dirty="0">
                <a:latin typeface="Lub Dub Medium" panose="020B0603030403020204" pitchFamily="34" charset="0"/>
                <a:cs typeface="Calibri"/>
              </a:rPr>
              <a:t>Stroke is treatable.</a:t>
            </a:r>
          </a:p>
          <a:p>
            <a:pPr marL="355600" indent="-342900">
              <a:lnSpc>
                <a:spcPct val="100000"/>
              </a:lnSpc>
              <a:spcBef>
                <a:spcPts val="2000"/>
              </a:spcBef>
              <a:buFont typeface="Arial" panose="020B0604020202020204" pitchFamily="34" charset="0"/>
              <a:buChar char="•"/>
            </a:pPr>
            <a:r>
              <a:rPr lang="en-US" sz="2400" spc="-5" dirty="0">
                <a:latin typeface="Lub Dub Medium" panose="020B0603030403020204" pitchFamily="34" charset="0"/>
                <a:cs typeface="Calibri"/>
              </a:rPr>
              <a:t>Time lost is brain lost!</a:t>
            </a:r>
          </a:p>
          <a:p>
            <a:pPr marL="355600" indent="-342900">
              <a:lnSpc>
                <a:spcPct val="100000"/>
              </a:lnSpc>
              <a:spcBef>
                <a:spcPts val="2000"/>
              </a:spcBef>
              <a:buFont typeface="Arial" panose="020B0604020202020204" pitchFamily="34" charset="0"/>
              <a:buChar char="•"/>
            </a:pPr>
            <a:r>
              <a:rPr lang="en-US" sz="2400" spc="-5" dirty="0">
                <a:latin typeface="Lub Dub Medium" panose="020B0603030403020204" pitchFamily="34" charset="0"/>
                <a:cs typeface="Calibri"/>
              </a:rPr>
              <a:t>Use a stroke screening tool &amp; severity scale to determine whether suspected stroke &amp; likelihood of LVO.</a:t>
            </a:r>
          </a:p>
          <a:p>
            <a:pPr marL="355600" indent="-342900">
              <a:lnSpc>
                <a:spcPct val="100000"/>
              </a:lnSpc>
              <a:spcBef>
                <a:spcPts val="2000"/>
              </a:spcBef>
              <a:buFont typeface="Arial" panose="020B0604020202020204" pitchFamily="34" charset="0"/>
              <a:buChar char="•"/>
            </a:pPr>
            <a:r>
              <a:rPr lang="en-US" sz="2400" spc="-5" dirty="0">
                <a:latin typeface="Lub Dub Medium" panose="020B0603030403020204" pitchFamily="34" charset="0"/>
                <a:cs typeface="Calibri"/>
              </a:rPr>
              <a:t>Follow stroke transport protocol for your area to </a:t>
            </a:r>
            <a:br>
              <a:rPr lang="en-US" sz="2400" spc="-5" dirty="0">
                <a:latin typeface="Lub Dub Medium" panose="020B0603030403020204" pitchFamily="34" charset="0"/>
                <a:cs typeface="Calibri"/>
              </a:rPr>
            </a:br>
            <a:r>
              <a:rPr lang="en-US" sz="2400" spc="-5" dirty="0">
                <a:latin typeface="Lub Dub Medium" panose="020B0603030403020204" pitchFamily="34" charset="0"/>
                <a:cs typeface="Calibri"/>
              </a:rPr>
              <a:t>determine destination.</a:t>
            </a:r>
          </a:p>
          <a:p>
            <a:pPr marL="355600" indent="-342900">
              <a:lnSpc>
                <a:spcPct val="100000"/>
              </a:lnSpc>
              <a:spcBef>
                <a:spcPts val="2000"/>
              </a:spcBef>
              <a:buFont typeface="Arial" panose="020B0604020202020204" pitchFamily="34" charset="0"/>
              <a:buChar char="•"/>
            </a:pPr>
            <a:r>
              <a:rPr lang="en-US" sz="2400" spc="-5" dirty="0">
                <a:latin typeface="Lub Dub Medium" panose="020B0603030403020204" pitchFamily="34" charset="0"/>
                <a:cs typeface="Calibri"/>
              </a:rPr>
              <a:t>Give advance notification to receiving hospital. </a:t>
            </a:r>
            <a:endParaRPr lang="en-US" sz="2400" dirty="0"/>
          </a:p>
        </p:txBody>
      </p:sp>
    </p:spTree>
    <p:extLst>
      <p:ext uri="{BB962C8B-B14F-4D97-AF65-F5344CB8AC3E}">
        <p14:creationId xmlns:p14="http://schemas.microsoft.com/office/powerpoint/2010/main" val="3433508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40C262-BE94-AA6A-414D-2558E1AF9419}"/>
              </a:ext>
            </a:extLst>
          </p:cNvPr>
          <p:cNvSpPr txBox="1"/>
          <p:nvPr/>
        </p:nvSpPr>
        <p:spPr>
          <a:xfrm>
            <a:off x="4672012" y="3530600"/>
            <a:ext cx="5276850" cy="1246495"/>
          </a:xfrm>
          <a:prstGeom prst="rect">
            <a:avLst/>
          </a:prstGeom>
          <a:noFill/>
        </p:spPr>
        <p:txBody>
          <a:bodyPr wrap="square" rtlCol="0">
            <a:spAutoFit/>
          </a:bodyPr>
          <a:lstStyle/>
          <a:p>
            <a:pPr algn="ctr"/>
            <a:r>
              <a:rPr lang="en-US" sz="7500" b="0" i="1" spc="-150" dirty="0">
                <a:solidFill>
                  <a:schemeClr val="bg1"/>
                </a:solidFill>
                <a:latin typeface="Lub Dub Medium" panose="020B0603030403020204" pitchFamily="34" charset="77"/>
              </a:rPr>
              <a:t>Thank You.</a:t>
            </a:r>
          </a:p>
        </p:txBody>
      </p:sp>
      <p:sp>
        <p:nvSpPr>
          <p:cNvPr id="2" name="Slide Number Placeholder 1">
            <a:extLst>
              <a:ext uri="{FF2B5EF4-FFF2-40B4-BE49-F238E27FC236}">
                <a16:creationId xmlns:a16="http://schemas.microsoft.com/office/drawing/2014/main" id="{ABABBDAB-B9E5-4F94-A53E-73FE51FF6F12}"/>
              </a:ext>
              <a:ext uri="{C183D7F6-B498-43B3-948B-1728B52AA6E4}">
                <adec:decorative xmlns:adec="http://schemas.microsoft.com/office/drawing/2017/decorative" val="1"/>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Tree>
    <p:extLst>
      <p:ext uri="{BB962C8B-B14F-4D97-AF65-F5344CB8AC3E}">
        <p14:creationId xmlns:p14="http://schemas.microsoft.com/office/powerpoint/2010/main" val="83929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Stroke Facts</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37146" y="1447800"/>
            <a:ext cx="13355054" cy="5442174"/>
          </a:xfrm>
        </p:spPr>
        <p:txBody>
          <a:bodyPr lIns="91440" tIns="45720" rIns="91440" bIns="45720" anchor="t"/>
          <a:lstStyle/>
          <a:p>
            <a:pPr marL="457200" marR="2449195" indent="-283464">
              <a:lnSpc>
                <a:spcPts val="2400"/>
              </a:lnSpc>
              <a:spcBef>
                <a:spcPts val="1000"/>
              </a:spcBef>
              <a:buFont typeface="Arial"/>
              <a:buChar char="•"/>
              <a:tabLst>
                <a:tab pos="340360" algn="l"/>
              </a:tabLst>
            </a:pPr>
            <a:r>
              <a:rPr lang="en-US" sz="2200" dirty="0">
                <a:latin typeface="Lub Dub Medium"/>
                <a:cs typeface="Calibri"/>
              </a:rPr>
              <a:t>A </a:t>
            </a:r>
            <a:r>
              <a:rPr lang="en-US" sz="2200" spc="-25" dirty="0">
                <a:latin typeface="Lub Dub Medium"/>
                <a:cs typeface="Calibri"/>
              </a:rPr>
              <a:t>stroke </a:t>
            </a:r>
            <a:r>
              <a:rPr lang="en-US" sz="2200" dirty="0">
                <a:latin typeface="Lub Dub Medium"/>
                <a:cs typeface="Calibri"/>
              </a:rPr>
              <a:t>is a </a:t>
            </a:r>
            <a:r>
              <a:rPr lang="en-US" sz="2200" spc="-10" dirty="0">
                <a:latin typeface="Lub Dub Medium"/>
                <a:cs typeface="Calibri"/>
              </a:rPr>
              <a:t>medical </a:t>
            </a:r>
            <a:r>
              <a:rPr lang="en-US" sz="2200" spc="-5" dirty="0">
                <a:latin typeface="Lub Dub Medium"/>
                <a:cs typeface="Calibri"/>
              </a:rPr>
              <a:t>emergency! </a:t>
            </a:r>
            <a:r>
              <a:rPr lang="en-US" sz="2200" spc="-20" dirty="0">
                <a:latin typeface="Lub Dub Medium"/>
                <a:cs typeface="Calibri"/>
              </a:rPr>
              <a:t>Stroke </a:t>
            </a:r>
            <a:r>
              <a:rPr lang="en-US" sz="2200" spc="-15" dirty="0">
                <a:latin typeface="Lub Dub Medium"/>
                <a:cs typeface="Calibri"/>
              </a:rPr>
              <a:t>occurs </a:t>
            </a:r>
            <a:r>
              <a:rPr lang="en-US" sz="2200" dirty="0">
                <a:latin typeface="Lub Dub Medium"/>
                <a:cs typeface="Calibri"/>
              </a:rPr>
              <a:t>when </a:t>
            </a:r>
            <a:r>
              <a:rPr lang="en-US" sz="2200" spc="-5" dirty="0">
                <a:latin typeface="Lub Dub Medium"/>
                <a:cs typeface="Calibri"/>
              </a:rPr>
              <a:t>blood </a:t>
            </a:r>
            <a:r>
              <a:rPr lang="en-US" sz="2200" spc="-10" dirty="0">
                <a:latin typeface="Lub Dub Medium"/>
                <a:cs typeface="Calibri"/>
              </a:rPr>
              <a:t>flow </a:t>
            </a:r>
            <a:r>
              <a:rPr lang="en-US" sz="2200" spc="-5" dirty="0">
                <a:latin typeface="Lub Dub Medium"/>
                <a:cs typeface="Calibri"/>
              </a:rPr>
              <a:t>is </a:t>
            </a:r>
            <a:r>
              <a:rPr lang="en-US" sz="2200" dirty="0">
                <a:latin typeface="Lub Dub Medium"/>
                <a:cs typeface="Calibri"/>
              </a:rPr>
              <a:t>either </a:t>
            </a:r>
            <a:r>
              <a:rPr lang="en-US" sz="2200" spc="-5" dirty="0">
                <a:latin typeface="Lub Dub Medium"/>
                <a:cs typeface="Calibri"/>
              </a:rPr>
              <a:t>cut off or is </a:t>
            </a:r>
            <a:r>
              <a:rPr lang="en-US" sz="2200" spc="-10" dirty="0">
                <a:latin typeface="Lub Dub Medium"/>
                <a:cs typeface="Calibri"/>
              </a:rPr>
              <a:t>reduced, </a:t>
            </a:r>
            <a:r>
              <a:rPr lang="en-US" sz="2200" spc="-5" dirty="0">
                <a:latin typeface="Lub Dub Medium"/>
                <a:cs typeface="Calibri"/>
              </a:rPr>
              <a:t>depriving </a:t>
            </a:r>
            <a:r>
              <a:rPr lang="en-US" sz="2200" dirty="0">
                <a:latin typeface="Lub Dub Medium"/>
                <a:cs typeface="Calibri"/>
              </a:rPr>
              <a:t>the </a:t>
            </a:r>
            <a:r>
              <a:rPr lang="en-US" sz="2200" spc="-15" dirty="0">
                <a:latin typeface="Lub Dub Medium"/>
                <a:cs typeface="Calibri"/>
              </a:rPr>
              <a:t>brain </a:t>
            </a:r>
            <a:r>
              <a:rPr lang="en-US" sz="2200" spc="-5" dirty="0">
                <a:latin typeface="Lub Dub Medium"/>
                <a:cs typeface="Calibri"/>
              </a:rPr>
              <a:t>of blood </a:t>
            </a:r>
            <a:r>
              <a:rPr lang="en-US" sz="2200" dirty="0">
                <a:latin typeface="Lub Dub Medium"/>
                <a:cs typeface="Calibri"/>
              </a:rPr>
              <a:t>and</a:t>
            </a:r>
            <a:r>
              <a:rPr lang="en-US" sz="2200" spc="65" dirty="0">
                <a:latin typeface="Lub Dub Medium"/>
                <a:cs typeface="Calibri"/>
              </a:rPr>
              <a:t> </a:t>
            </a:r>
            <a:r>
              <a:rPr lang="en-US" sz="2200" spc="-15" dirty="0">
                <a:latin typeface="Lub Dub Medium"/>
                <a:cs typeface="Calibri"/>
              </a:rPr>
              <a:t>oxygen.</a:t>
            </a:r>
            <a:r>
              <a:rPr lang="en-US" sz="2200" spc="-15" baseline="30000" dirty="0">
                <a:latin typeface="Lub Dub Medium"/>
                <a:cs typeface="Calibri"/>
              </a:rPr>
              <a:t>1</a:t>
            </a:r>
          </a:p>
          <a:p>
            <a:pPr marL="457200" marR="2449195" indent="-283464">
              <a:lnSpc>
                <a:spcPts val="2400"/>
              </a:lnSpc>
              <a:spcBef>
                <a:spcPts val="1000"/>
              </a:spcBef>
              <a:buFont typeface="Arial"/>
              <a:buChar char="•"/>
              <a:tabLst>
                <a:tab pos="340360" algn="l"/>
              </a:tabLst>
            </a:pPr>
            <a:r>
              <a:rPr lang="en-US" sz="2200" spc="-10" dirty="0">
                <a:latin typeface="Lub Dub Medium"/>
                <a:cs typeface="Calibri"/>
              </a:rPr>
              <a:t>About </a:t>
            </a:r>
            <a:r>
              <a:rPr lang="en-US" sz="2200" spc="-5" dirty="0">
                <a:latin typeface="Lub Dub Medium"/>
                <a:cs typeface="Calibri"/>
              </a:rPr>
              <a:t>795,000 </a:t>
            </a:r>
            <a:r>
              <a:rPr lang="en-US" sz="2200" spc="-20" dirty="0">
                <a:latin typeface="Lub Dub Medium"/>
                <a:cs typeface="Calibri"/>
              </a:rPr>
              <a:t>strokes </a:t>
            </a:r>
            <a:r>
              <a:rPr lang="en-US" sz="2200" spc="-5" dirty="0">
                <a:latin typeface="Lub Dub Medium"/>
                <a:cs typeface="Calibri"/>
              </a:rPr>
              <a:t>occur in </a:t>
            </a:r>
            <a:r>
              <a:rPr lang="en-US" sz="2200" dirty="0">
                <a:latin typeface="Lub Dub Medium"/>
                <a:cs typeface="Calibri"/>
              </a:rPr>
              <a:t>the U.S. </a:t>
            </a:r>
            <a:r>
              <a:rPr lang="en-US" sz="2200" spc="-5" dirty="0">
                <a:latin typeface="Lub Dub Medium"/>
                <a:cs typeface="Calibri"/>
              </a:rPr>
              <a:t>each</a:t>
            </a:r>
            <a:r>
              <a:rPr lang="en-US" sz="2200" spc="65" dirty="0">
                <a:latin typeface="Lub Dub Medium"/>
                <a:cs typeface="Calibri"/>
              </a:rPr>
              <a:t> </a:t>
            </a:r>
            <a:r>
              <a:rPr lang="en-US" sz="2200" spc="-10" dirty="0">
                <a:latin typeface="Lub Dub Medium"/>
                <a:cs typeface="Calibri"/>
              </a:rPr>
              <a:t>year – roughly the same as number of heart attacks (805,000) that occur each year.</a:t>
            </a:r>
            <a:r>
              <a:rPr lang="en-US" sz="2200" spc="-10" baseline="30000" dirty="0">
                <a:latin typeface="Lub Dub Medium"/>
                <a:cs typeface="Calibri"/>
              </a:rPr>
              <a:t>1</a:t>
            </a:r>
          </a:p>
          <a:p>
            <a:pPr marL="457200" marR="2449195" indent="-283464">
              <a:lnSpc>
                <a:spcPts val="2400"/>
              </a:lnSpc>
              <a:spcBef>
                <a:spcPts val="1000"/>
              </a:spcBef>
              <a:buFont typeface="Arial"/>
              <a:buChar char="•"/>
              <a:tabLst>
                <a:tab pos="340360" algn="l"/>
              </a:tabLst>
            </a:pPr>
            <a:r>
              <a:rPr lang="en-US" sz="2200" spc="-5" dirty="0">
                <a:latin typeface="Lub Dub Medium"/>
                <a:cs typeface="Calibri"/>
              </a:rPr>
              <a:t>Stroke </a:t>
            </a:r>
            <a:r>
              <a:rPr lang="en-US" sz="2200" dirty="0">
                <a:latin typeface="Lub Dub Medium"/>
                <a:cs typeface="Calibri"/>
              </a:rPr>
              <a:t>is the </a:t>
            </a:r>
            <a:r>
              <a:rPr lang="en-US" sz="2200" spc="-5" dirty="0">
                <a:latin typeface="Lub Dub Medium"/>
                <a:cs typeface="Calibri"/>
              </a:rPr>
              <a:t>fifth </a:t>
            </a:r>
            <a:r>
              <a:rPr lang="en-US" sz="2200" dirty="0">
                <a:latin typeface="Lub Dub Medium"/>
                <a:cs typeface="Calibri"/>
              </a:rPr>
              <a:t>leading cause </a:t>
            </a:r>
            <a:r>
              <a:rPr lang="en-US" sz="2200" spc="-5" dirty="0">
                <a:latin typeface="Lub Dub Medium"/>
                <a:cs typeface="Calibri"/>
              </a:rPr>
              <a:t>of death </a:t>
            </a:r>
            <a:r>
              <a:rPr lang="en-US" sz="2200" dirty="0">
                <a:latin typeface="Lub Dub Medium"/>
                <a:cs typeface="Calibri"/>
              </a:rPr>
              <a:t>in the</a:t>
            </a:r>
            <a:r>
              <a:rPr lang="en-US" sz="2200" spc="50" dirty="0">
                <a:latin typeface="Lub Dub Medium"/>
                <a:cs typeface="Calibri"/>
              </a:rPr>
              <a:t> </a:t>
            </a:r>
            <a:r>
              <a:rPr lang="en-US" sz="2200" dirty="0">
                <a:latin typeface="Lub Dub Medium"/>
                <a:cs typeface="Calibri"/>
              </a:rPr>
              <a:t>U.S.</a:t>
            </a:r>
            <a:r>
              <a:rPr lang="en-US" sz="2200" baseline="30000" dirty="0">
                <a:latin typeface="Lub Dub Medium"/>
                <a:cs typeface="Calibri"/>
              </a:rPr>
              <a:t>1</a:t>
            </a:r>
          </a:p>
          <a:p>
            <a:pPr marL="457200" marR="2449195" indent="-283464">
              <a:lnSpc>
                <a:spcPts val="2400"/>
              </a:lnSpc>
              <a:spcBef>
                <a:spcPts val="1000"/>
              </a:spcBef>
              <a:buFont typeface="Arial"/>
              <a:buChar char="•"/>
              <a:tabLst>
                <a:tab pos="340360" algn="l"/>
              </a:tabLst>
            </a:pPr>
            <a:r>
              <a:rPr lang="en-US" sz="2200" spc="-20" dirty="0">
                <a:latin typeface="Lub Dub Medium"/>
                <a:cs typeface="Calibri"/>
              </a:rPr>
              <a:t>Stroke </a:t>
            </a:r>
            <a:r>
              <a:rPr lang="en-US" sz="2200" dirty="0">
                <a:latin typeface="Lub Dub Medium"/>
                <a:cs typeface="Calibri"/>
              </a:rPr>
              <a:t>is a leading </a:t>
            </a:r>
            <a:r>
              <a:rPr lang="en-US" sz="2200" spc="-5" dirty="0">
                <a:latin typeface="Lub Dub Medium"/>
                <a:cs typeface="Calibri"/>
              </a:rPr>
              <a:t>cause of adult</a:t>
            </a:r>
            <a:r>
              <a:rPr lang="en-US" sz="2200" spc="55" dirty="0">
                <a:latin typeface="Lub Dub Medium"/>
                <a:cs typeface="Calibri"/>
              </a:rPr>
              <a:t> </a:t>
            </a:r>
            <a:r>
              <a:rPr lang="en-US" sz="2200" spc="-5" dirty="0">
                <a:latin typeface="Lub Dub Medium"/>
                <a:cs typeface="Calibri"/>
              </a:rPr>
              <a:t>disability.</a:t>
            </a:r>
            <a:r>
              <a:rPr lang="en-US" sz="2200" spc="-5" baseline="30000" dirty="0">
                <a:latin typeface="Lub Dub Medium"/>
                <a:cs typeface="Calibri"/>
              </a:rPr>
              <a:t>1</a:t>
            </a:r>
          </a:p>
          <a:p>
            <a:pPr marL="457200" marR="2449195" indent="-283464">
              <a:lnSpc>
                <a:spcPts val="2400"/>
              </a:lnSpc>
              <a:spcBef>
                <a:spcPts val="1000"/>
              </a:spcBef>
              <a:buFont typeface="Arial"/>
              <a:buChar char="•"/>
              <a:tabLst>
                <a:tab pos="340360" algn="l"/>
              </a:tabLst>
            </a:pPr>
            <a:r>
              <a:rPr lang="en-US" sz="2200" spc="-5" dirty="0">
                <a:latin typeface="Lub Dub Medium"/>
                <a:cs typeface="Calibri"/>
              </a:rPr>
              <a:t>On </a:t>
            </a:r>
            <a:r>
              <a:rPr lang="en-US" sz="2200" spc="-15" dirty="0">
                <a:latin typeface="Lub Dub Medium"/>
                <a:cs typeface="Calibri"/>
              </a:rPr>
              <a:t>average, </a:t>
            </a:r>
            <a:r>
              <a:rPr lang="en-US" sz="2200" spc="-5" dirty="0">
                <a:latin typeface="Lub Dub Medium"/>
                <a:cs typeface="Calibri"/>
              </a:rPr>
              <a:t>every </a:t>
            </a:r>
            <a:r>
              <a:rPr lang="en-US" sz="2200" dirty="0">
                <a:latin typeface="Lub Dub Medium"/>
                <a:cs typeface="Calibri"/>
              </a:rPr>
              <a:t>40 </a:t>
            </a:r>
            <a:r>
              <a:rPr lang="en-US" sz="2200" spc="-5" dirty="0">
                <a:latin typeface="Lub Dub Medium"/>
                <a:cs typeface="Calibri"/>
              </a:rPr>
              <a:t>seconds, someone </a:t>
            </a:r>
            <a:r>
              <a:rPr lang="en-US" sz="2200" dirty="0">
                <a:latin typeface="Lub Dub Medium"/>
                <a:cs typeface="Calibri"/>
              </a:rPr>
              <a:t>in the </a:t>
            </a:r>
            <a:r>
              <a:rPr lang="en-US" sz="2200" spc="-5" dirty="0">
                <a:latin typeface="Lub Dub Medium"/>
                <a:cs typeface="Calibri"/>
              </a:rPr>
              <a:t>United S</a:t>
            </a:r>
            <a:r>
              <a:rPr lang="en-US" sz="2200" spc="-15" dirty="0">
                <a:latin typeface="Lub Dub Medium"/>
                <a:cs typeface="Calibri"/>
              </a:rPr>
              <a:t>tates </a:t>
            </a:r>
            <a:r>
              <a:rPr lang="en-US" sz="2200" spc="-5" dirty="0">
                <a:latin typeface="Lub Dub Medium"/>
                <a:cs typeface="Calibri"/>
              </a:rPr>
              <a:t>has </a:t>
            </a:r>
            <a:r>
              <a:rPr lang="en-US" sz="2200" dirty="0">
                <a:latin typeface="Lub Dub Medium"/>
                <a:cs typeface="Calibri"/>
              </a:rPr>
              <a:t>a</a:t>
            </a:r>
            <a:r>
              <a:rPr lang="en-US" sz="2200" spc="125" dirty="0">
                <a:latin typeface="Lub Dub Medium"/>
                <a:cs typeface="Calibri"/>
              </a:rPr>
              <a:t> </a:t>
            </a:r>
            <a:r>
              <a:rPr lang="en-US" sz="2200" spc="-25" dirty="0">
                <a:latin typeface="Lub Dub Medium"/>
                <a:cs typeface="Calibri"/>
              </a:rPr>
              <a:t>stroke.</a:t>
            </a:r>
            <a:r>
              <a:rPr lang="en-US" sz="2200" spc="-25" baseline="30000" dirty="0">
                <a:latin typeface="Lub Dub Medium"/>
                <a:cs typeface="Calibri"/>
              </a:rPr>
              <a:t>1</a:t>
            </a:r>
          </a:p>
          <a:p>
            <a:pPr marL="457200" marR="2449195" indent="-283464">
              <a:lnSpc>
                <a:spcPts val="2400"/>
              </a:lnSpc>
              <a:spcBef>
                <a:spcPts val="1000"/>
              </a:spcBef>
              <a:buFont typeface="Arial"/>
              <a:buChar char="•"/>
              <a:tabLst>
                <a:tab pos="340360" algn="l"/>
              </a:tabLst>
            </a:pPr>
            <a:r>
              <a:rPr lang="en-US" sz="2200" spc="-5" dirty="0">
                <a:latin typeface="Lub Dub Medium"/>
                <a:cs typeface="Calibri"/>
              </a:rPr>
              <a:t>About 1.9 million brain cells die on average for each minute that a large vessel stroke goes untreated.</a:t>
            </a:r>
            <a:r>
              <a:rPr lang="en-US" sz="2200" spc="-5" baseline="30000" dirty="0">
                <a:latin typeface="Lub Dub Medium"/>
                <a:cs typeface="Calibri"/>
              </a:rPr>
              <a:t>2</a:t>
            </a:r>
            <a:r>
              <a:rPr lang="en-US" sz="2200" spc="-5" dirty="0">
                <a:latin typeface="Lub Dub Medium"/>
                <a:cs typeface="Calibri"/>
              </a:rPr>
              <a:t> </a:t>
            </a:r>
          </a:p>
          <a:p>
            <a:pPr marL="457200" marR="2449195" indent="-283464">
              <a:lnSpc>
                <a:spcPts val="2400"/>
              </a:lnSpc>
              <a:spcBef>
                <a:spcPts val="1000"/>
              </a:spcBef>
              <a:buFont typeface="Arial"/>
              <a:buChar char="•"/>
              <a:tabLst>
                <a:tab pos="340360" algn="l"/>
              </a:tabLst>
            </a:pPr>
            <a:r>
              <a:rPr lang="en-US" sz="2200" spc="-5" dirty="0">
                <a:latin typeface="Lub Dub Medium"/>
                <a:cs typeface="Calibri"/>
              </a:rPr>
              <a:t>About 7.6</a:t>
            </a:r>
            <a:r>
              <a:rPr lang="en-US" sz="2200" dirty="0">
                <a:latin typeface="Lub Dub Medium"/>
                <a:cs typeface="Calibri"/>
              </a:rPr>
              <a:t> </a:t>
            </a:r>
            <a:r>
              <a:rPr lang="en-US" sz="2200" spc="-5" dirty="0">
                <a:latin typeface="Lub Dub Medium"/>
                <a:cs typeface="Calibri"/>
              </a:rPr>
              <a:t>million </a:t>
            </a:r>
            <a:r>
              <a:rPr lang="en-US" sz="2200" spc="-25" dirty="0">
                <a:latin typeface="Lub Dub Medium"/>
                <a:cs typeface="Calibri"/>
              </a:rPr>
              <a:t>stroke </a:t>
            </a:r>
            <a:r>
              <a:rPr lang="en-US" sz="2200" spc="-10" dirty="0">
                <a:latin typeface="Lub Dub Medium"/>
                <a:cs typeface="Calibri"/>
              </a:rPr>
              <a:t>survivors living </a:t>
            </a:r>
            <a:r>
              <a:rPr lang="en-US" sz="2200" dirty="0">
                <a:latin typeface="Lub Dub Medium"/>
                <a:cs typeface="Calibri"/>
              </a:rPr>
              <a:t>in the</a:t>
            </a:r>
            <a:r>
              <a:rPr lang="en-US" sz="2200" spc="85" dirty="0">
                <a:latin typeface="Lub Dub Medium"/>
                <a:cs typeface="Calibri"/>
              </a:rPr>
              <a:t> </a:t>
            </a:r>
            <a:r>
              <a:rPr lang="en-US" sz="2200" dirty="0">
                <a:latin typeface="Lub Dub Medium"/>
                <a:cs typeface="Calibri"/>
              </a:rPr>
              <a:t>U.S.</a:t>
            </a:r>
            <a:r>
              <a:rPr lang="en-US" sz="2200" baseline="30000" dirty="0">
                <a:latin typeface="Lub Dub Medium"/>
                <a:cs typeface="Calibri"/>
              </a:rPr>
              <a:t>1</a:t>
            </a:r>
            <a:endParaRPr lang="en-US" sz="2200" baseline="30000" dirty="0">
              <a:latin typeface="Lub Dub Medium"/>
            </a:endParaRPr>
          </a:p>
          <a:p>
            <a:pPr marL="457200" marR="2449195" indent="-283464">
              <a:lnSpc>
                <a:spcPts val="2400"/>
              </a:lnSpc>
              <a:spcBef>
                <a:spcPts val="1000"/>
              </a:spcBef>
              <a:buFont typeface="Arial"/>
              <a:buChar char="•"/>
              <a:tabLst>
                <a:tab pos="340360" algn="l"/>
              </a:tabLst>
            </a:pPr>
            <a:r>
              <a:rPr lang="en-US" sz="2200" spc="-5" dirty="0">
                <a:latin typeface="Lub Dub Medium"/>
                <a:cs typeface="Calibri"/>
              </a:rPr>
              <a:t>The </a:t>
            </a:r>
            <a:r>
              <a:rPr lang="en-US" sz="2200" spc="-10" dirty="0">
                <a:latin typeface="Lub Dub Medium"/>
                <a:cs typeface="Calibri"/>
              </a:rPr>
              <a:t>indirect </a:t>
            </a:r>
            <a:r>
              <a:rPr lang="en-US" sz="2200" dirty="0">
                <a:latin typeface="Lub Dub Medium"/>
                <a:cs typeface="Calibri"/>
              </a:rPr>
              <a:t>and </a:t>
            </a:r>
            <a:r>
              <a:rPr lang="en-US" sz="2200" spc="-10" dirty="0">
                <a:latin typeface="Lub Dub Medium"/>
                <a:cs typeface="Calibri"/>
              </a:rPr>
              <a:t>direct </a:t>
            </a:r>
            <a:r>
              <a:rPr lang="en-US" sz="2200" spc="-15" dirty="0">
                <a:latin typeface="Lub Dub Medium"/>
                <a:cs typeface="Calibri"/>
              </a:rPr>
              <a:t>cost </a:t>
            </a:r>
            <a:r>
              <a:rPr lang="en-US" sz="2200" spc="-5" dirty="0">
                <a:latin typeface="Lub Dub Medium"/>
                <a:cs typeface="Calibri"/>
              </a:rPr>
              <a:t>of </a:t>
            </a:r>
            <a:r>
              <a:rPr lang="en-US" sz="2200" spc="-20" dirty="0">
                <a:latin typeface="Lub Dub Medium"/>
                <a:cs typeface="Calibri"/>
              </a:rPr>
              <a:t>stroke is </a:t>
            </a:r>
            <a:r>
              <a:rPr lang="en-US" sz="2200" dirty="0">
                <a:latin typeface="Lub Dub Medium"/>
                <a:cs typeface="Calibri"/>
              </a:rPr>
              <a:t>$52.8 </a:t>
            </a:r>
            <a:r>
              <a:rPr lang="en-US" sz="2200" spc="-5" dirty="0">
                <a:latin typeface="Lub Dub Medium"/>
                <a:cs typeface="Calibri"/>
              </a:rPr>
              <a:t>billion annually</a:t>
            </a:r>
            <a:r>
              <a:rPr lang="en-US" sz="2200" spc="200" dirty="0">
                <a:latin typeface="Lub Dub Medium"/>
                <a:cs typeface="Calibri"/>
              </a:rPr>
              <a:t> </a:t>
            </a:r>
            <a:r>
              <a:rPr lang="en-US" sz="2200" spc="-5" dirty="0">
                <a:latin typeface="Lub Dub Medium"/>
                <a:cs typeface="Calibri"/>
              </a:rPr>
              <a:t>(2017-18).</a:t>
            </a:r>
            <a:r>
              <a:rPr lang="en-US" sz="2200" spc="-5" baseline="30000" dirty="0">
                <a:latin typeface="Lub Dub Medium"/>
                <a:cs typeface="Calibri"/>
              </a:rPr>
              <a:t>1</a:t>
            </a:r>
          </a:p>
          <a:p>
            <a:pPr marL="457200" marR="2449195" indent="-283464">
              <a:lnSpc>
                <a:spcPts val="2400"/>
              </a:lnSpc>
              <a:spcBef>
                <a:spcPts val="1000"/>
              </a:spcBef>
              <a:buFont typeface="Arial"/>
              <a:buChar char="•"/>
              <a:tabLst>
                <a:tab pos="340360" algn="l"/>
              </a:tabLst>
            </a:pPr>
            <a:r>
              <a:rPr lang="en-US" sz="2200" spc="-10" dirty="0">
                <a:latin typeface="Lub Dub Medium"/>
                <a:cs typeface="Calibri"/>
              </a:rPr>
              <a:t>Stroke crosses </a:t>
            </a:r>
            <a:r>
              <a:rPr lang="en-US" sz="2200" dirty="0">
                <a:latin typeface="Lub Dub Medium"/>
                <a:cs typeface="Calibri"/>
              </a:rPr>
              <a:t>all ages, </a:t>
            </a:r>
            <a:r>
              <a:rPr lang="en-US" sz="2200" spc="-10" dirty="0">
                <a:latin typeface="Lub Dub Medium"/>
                <a:cs typeface="Calibri"/>
              </a:rPr>
              <a:t>racial/ethnic </a:t>
            </a:r>
            <a:r>
              <a:rPr lang="en-US" sz="2200" dirty="0">
                <a:latin typeface="Lub Dub Medium"/>
                <a:cs typeface="Calibri"/>
              </a:rPr>
              <a:t>and </a:t>
            </a:r>
            <a:r>
              <a:rPr lang="en-US" sz="2200" spc="-10" dirty="0">
                <a:latin typeface="Lub Dub Medium"/>
                <a:cs typeface="Calibri"/>
              </a:rPr>
              <a:t>socioeconomic</a:t>
            </a:r>
            <a:r>
              <a:rPr lang="en-US" sz="2200" spc="90" dirty="0">
                <a:latin typeface="Lub Dub Medium"/>
                <a:cs typeface="Calibri"/>
              </a:rPr>
              <a:t> </a:t>
            </a:r>
            <a:r>
              <a:rPr lang="en-US" sz="2200" spc="-10" dirty="0">
                <a:latin typeface="Lub Dub Medium"/>
                <a:cs typeface="Calibri"/>
              </a:rPr>
              <a:t>groups.</a:t>
            </a:r>
            <a:r>
              <a:rPr lang="en-US" sz="2200" spc="-10" baseline="30000" dirty="0">
                <a:latin typeface="Lub Dub Medium"/>
                <a:cs typeface="Calibri"/>
              </a:rPr>
              <a:t>1</a:t>
            </a:r>
            <a:endParaRPr lang="en-US" sz="2200" baseline="30000" dirty="0">
              <a:latin typeface="Lub Dub Medium"/>
              <a:cs typeface="Calibri"/>
            </a:endParaRPr>
          </a:p>
        </p:txBody>
      </p:sp>
      <p:sp>
        <p:nvSpPr>
          <p:cNvPr id="9" name="TextBox 8">
            <a:extLst>
              <a:ext uri="{FF2B5EF4-FFF2-40B4-BE49-F238E27FC236}">
                <a16:creationId xmlns:a16="http://schemas.microsoft.com/office/drawing/2014/main" id="{4EB68204-C753-4EC3-9FDA-1194C4D3A87E}"/>
              </a:ext>
            </a:extLst>
          </p:cNvPr>
          <p:cNvSpPr txBox="1"/>
          <p:nvPr/>
        </p:nvSpPr>
        <p:spPr>
          <a:xfrm>
            <a:off x="457200" y="7620000"/>
            <a:ext cx="7315200" cy="461665"/>
          </a:xfrm>
          <a:prstGeom prst="rect">
            <a:avLst/>
          </a:prstGeom>
          <a:noFill/>
        </p:spPr>
        <p:txBody>
          <a:bodyPr wrap="square">
            <a:spAutoFit/>
          </a:bodyPr>
          <a:lstStyle/>
          <a:p>
            <a:pPr marL="12700">
              <a:lnSpc>
                <a:spcPct val="100000"/>
              </a:lnSpc>
            </a:pPr>
            <a:r>
              <a:rPr lang="fr-FR" sz="1200" dirty="0">
                <a:latin typeface="Lub Dub Medium" panose="020B0603030403020204" pitchFamily="34" charset="0"/>
                <a:cs typeface="Arial"/>
              </a:rPr>
              <a:t>1. </a:t>
            </a:r>
            <a:r>
              <a:rPr lang="fr-FR" sz="1200" dirty="0" err="1">
                <a:latin typeface="Lub Dub Medium" panose="020B0603030403020204" pitchFamily="34" charset="0"/>
                <a:cs typeface="Arial"/>
              </a:rPr>
              <a:t>Tsao</a:t>
            </a:r>
            <a:r>
              <a:rPr lang="fr-FR" sz="1200" dirty="0">
                <a:latin typeface="Lub Dub Medium" panose="020B0603030403020204" pitchFamily="34" charset="0"/>
                <a:cs typeface="Arial"/>
              </a:rPr>
              <a:t> CW, et al. Heart </a:t>
            </a:r>
            <a:r>
              <a:rPr lang="fr-FR" sz="1200" dirty="0" err="1">
                <a:latin typeface="Lub Dub Medium" panose="020B0603030403020204" pitchFamily="34" charset="0"/>
                <a:cs typeface="Arial"/>
              </a:rPr>
              <a:t>Disease</a:t>
            </a:r>
            <a:r>
              <a:rPr lang="fr-FR" sz="1200" dirty="0">
                <a:latin typeface="Lub Dub Medium" panose="020B0603030403020204" pitchFamily="34" charset="0"/>
                <a:cs typeface="Arial"/>
              </a:rPr>
              <a:t> and Stroke </a:t>
            </a:r>
            <a:r>
              <a:rPr lang="fr-FR" sz="1200" dirty="0" err="1">
                <a:latin typeface="Lub Dub Medium" panose="020B0603030403020204" pitchFamily="34" charset="0"/>
                <a:cs typeface="Arial"/>
              </a:rPr>
              <a:t>Statistics</a:t>
            </a:r>
            <a:r>
              <a:rPr lang="fr-FR" sz="1200" dirty="0">
                <a:latin typeface="Lub Dub Medium" panose="020B0603030403020204" pitchFamily="34" charset="0"/>
                <a:cs typeface="Arial"/>
              </a:rPr>
              <a:t>. (2022) </a:t>
            </a:r>
            <a:r>
              <a:rPr lang="fr-FR" sz="1200" i="1" dirty="0">
                <a:latin typeface="Lub Dub Medium" panose="020B0603030403020204" pitchFamily="34" charset="0"/>
                <a:cs typeface="Arial"/>
              </a:rPr>
              <a:t>Circulation. </a:t>
            </a:r>
          </a:p>
          <a:p>
            <a:pPr marL="12700">
              <a:lnSpc>
                <a:spcPct val="100000"/>
              </a:lnSpc>
            </a:pPr>
            <a:r>
              <a:rPr lang="fr-FR" sz="1200" dirty="0">
                <a:latin typeface="Lub Dub Medium" panose="020B0603030403020204" pitchFamily="34" charset="0"/>
                <a:cs typeface="Arial"/>
              </a:rPr>
              <a:t>2. Saver JL. Time Is Brain—</a:t>
            </a:r>
            <a:r>
              <a:rPr lang="fr-FR" sz="1200" dirty="0" err="1">
                <a:latin typeface="Lub Dub Medium" panose="020B0603030403020204" pitchFamily="34" charset="0"/>
                <a:cs typeface="Arial"/>
              </a:rPr>
              <a:t>Quantified</a:t>
            </a:r>
            <a:r>
              <a:rPr lang="fr-FR" sz="1200" dirty="0">
                <a:latin typeface="Lub Dub Medium" panose="020B0603030403020204" pitchFamily="34" charset="0"/>
                <a:cs typeface="Arial"/>
              </a:rPr>
              <a:t>. (2006) </a:t>
            </a:r>
            <a:r>
              <a:rPr lang="fr-FR" sz="1200" i="1" dirty="0">
                <a:latin typeface="Lub Dub Medium" panose="020B0603030403020204" pitchFamily="34" charset="0"/>
                <a:cs typeface="Arial"/>
              </a:rPr>
              <a:t>Stroke</a:t>
            </a:r>
            <a:r>
              <a:rPr lang="fr-FR" sz="1200" dirty="0">
                <a:latin typeface="Lub Dub Medium" panose="020B0603030403020204" pitchFamily="34" charset="0"/>
                <a:cs typeface="Arial"/>
              </a:rPr>
              <a:t>.</a:t>
            </a:r>
          </a:p>
        </p:txBody>
      </p:sp>
    </p:spTree>
    <p:extLst>
      <p:ext uri="{BB962C8B-B14F-4D97-AF65-F5344CB8AC3E}">
        <p14:creationId xmlns:p14="http://schemas.microsoft.com/office/powerpoint/2010/main" val="214834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97707654-2B89-DE43-9AD9-A48C5E9EC149}"/>
              </a:ext>
            </a:extLst>
          </p:cNvPr>
          <p:cNvSpPr>
            <a:spLocks noGrp="1"/>
          </p:cNvSpPr>
          <p:nvPr>
            <p:ph type="ctrTitle"/>
          </p:nvPr>
        </p:nvSpPr>
        <p:spPr>
          <a:xfrm>
            <a:off x="457200" y="228600"/>
            <a:ext cx="12923520" cy="838881"/>
          </a:xfrm>
        </p:spPr>
        <p:txBody>
          <a:bodyPr/>
          <a:lstStyle/>
          <a:p>
            <a:r>
              <a:rPr lang="en-US" dirty="0"/>
              <a:t>Different Types of Stroke</a:t>
            </a:r>
          </a:p>
        </p:txBody>
      </p:sp>
      <p:sp>
        <p:nvSpPr>
          <p:cNvPr id="14" name="Subtitle 9">
            <a:extLst>
              <a:ext uri="{FF2B5EF4-FFF2-40B4-BE49-F238E27FC236}">
                <a16:creationId xmlns:a16="http://schemas.microsoft.com/office/drawing/2014/main" id="{0E7E2956-58F7-774A-BCE7-2F6D30C1A5EC}"/>
              </a:ext>
            </a:extLst>
          </p:cNvPr>
          <p:cNvSpPr>
            <a:spLocks noGrp="1"/>
          </p:cNvSpPr>
          <p:nvPr>
            <p:ph type="subTitle" idx="1"/>
          </p:nvPr>
        </p:nvSpPr>
        <p:spPr>
          <a:xfrm>
            <a:off x="458249" y="1383921"/>
            <a:ext cx="10609144" cy="630689"/>
          </a:xfrm>
        </p:spPr>
        <p:txBody>
          <a:bodyPr/>
          <a:lstStyle/>
          <a:p>
            <a:pPr marL="12700" lvl="0" fontAlgn="auto">
              <a:spcBef>
                <a:spcPts val="915"/>
              </a:spcBef>
              <a:spcAft>
                <a:spcPts val="0"/>
              </a:spcAft>
              <a:defRPr/>
            </a:pPr>
            <a:r>
              <a:rPr lang="en-US" sz="2400" b="1" kern="1200" spc="-5" dirty="0">
                <a:solidFill>
                  <a:prstClr val="black"/>
                </a:solidFill>
                <a:latin typeface="Lub Dub Medium" panose="020B0603030403020204" pitchFamily="34" charset="0"/>
                <a:cs typeface="Calibri"/>
              </a:rPr>
              <a:t>Ischemic</a:t>
            </a:r>
            <a:r>
              <a:rPr lang="en-US" sz="2400" b="1" kern="1200" spc="-25" dirty="0">
                <a:solidFill>
                  <a:prstClr val="black"/>
                </a:solidFill>
                <a:latin typeface="Lub Dub Medium" panose="020B0603030403020204" pitchFamily="34" charset="0"/>
                <a:cs typeface="Calibri"/>
              </a:rPr>
              <a:t> </a:t>
            </a:r>
            <a:r>
              <a:rPr lang="en-US" sz="2400" b="1" kern="1200" spc="-15" dirty="0">
                <a:solidFill>
                  <a:prstClr val="black"/>
                </a:solidFill>
                <a:latin typeface="Lub Dub Medium" panose="020B0603030403020204" pitchFamily="34" charset="0"/>
                <a:cs typeface="Calibri"/>
              </a:rPr>
              <a:t>Stroke</a:t>
            </a:r>
            <a:endParaRPr lang="en-US" sz="2400" kern="1200" dirty="0">
              <a:solidFill>
                <a:prstClr val="black"/>
              </a:solidFill>
              <a:latin typeface="Lub Dub Medium" panose="020B0603030403020204" pitchFamily="34" charset="0"/>
              <a:cs typeface="Calibri"/>
            </a:endParaRPr>
          </a:p>
          <a:p>
            <a:pPr marL="457200" marR="2592070" lvl="0" indent="-283464" fontAlgn="auto">
              <a:lnSpc>
                <a:spcPts val="2400"/>
              </a:lnSpc>
              <a:spcBef>
                <a:spcPts val="1000"/>
              </a:spcBef>
              <a:spcAft>
                <a:spcPts val="0"/>
              </a:spcAft>
              <a:buFont typeface="Arial"/>
              <a:buChar char="•"/>
              <a:tabLst>
                <a:tab pos="756285" algn="l"/>
                <a:tab pos="756920" algn="l"/>
              </a:tabLst>
              <a:defRPr/>
            </a:pPr>
            <a:r>
              <a:rPr lang="en-US" sz="2200" kern="1200" spc="-5" dirty="0">
                <a:solidFill>
                  <a:prstClr val="black"/>
                </a:solidFill>
                <a:latin typeface="Lub Dub Medium" panose="020B0603030403020204" pitchFamily="34" charset="0"/>
                <a:cs typeface="Calibri"/>
              </a:rPr>
              <a:t>It’s caused by </a:t>
            </a:r>
            <a:r>
              <a:rPr lang="en-US" sz="2200" kern="1200" dirty="0">
                <a:solidFill>
                  <a:prstClr val="black"/>
                </a:solidFill>
                <a:latin typeface="Lub Dub Medium" panose="020B0603030403020204" pitchFamily="34" charset="0"/>
                <a:cs typeface="Calibri"/>
              </a:rPr>
              <a:t>a </a:t>
            </a:r>
            <a:r>
              <a:rPr lang="en-US" sz="2200" kern="1200" spc="-5" dirty="0">
                <a:solidFill>
                  <a:prstClr val="black"/>
                </a:solidFill>
                <a:latin typeface="Lub Dub Medium" panose="020B0603030403020204" pitchFamily="34" charset="0"/>
                <a:cs typeface="Calibri"/>
              </a:rPr>
              <a:t>blockage </a:t>
            </a:r>
            <a:r>
              <a:rPr lang="en-US" sz="2200" kern="1200" dirty="0">
                <a:solidFill>
                  <a:prstClr val="black"/>
                </a:solidFill>
                <a:latin typeface="Lub Dub Medium" panose="020B0603030403020204" pitchFamily="34" charset="0"/>
                <a:cs typeface="Calibri"/>
              </a:rPr>
              <a:t>in an </a:t>
            </a:r>
            <a:r>
              <a:rPr lang="en-US" sz="2200" kern="1200" spc="-5" dirty="0">
                <a:solidFill>
                  <a:prstClr val="black"/>
                </a:solidFill>
                <a:latin typeface="Lub Dub Medium" panose="020B0603030403020204" pitchFamily="34" charset="0"/>
                <a:cs typeface="Calibri"/>
              </a:rPr>
              <a:t>artery </a:t>
            </a:r>
            <a:r>
              <a:rPr lang="en-US" sz="2200" kern="1200" spc="-10" dirty="0">
                <a:solidFill>
                  <a:prstClr val="black"/>
                </a:solidFill>
                <a:latin typeface="Lub Dub Medium" panose="020B0603030403020204" pitchFamily="34" charset="0"/>
                <a:cs typeface="Calibri"/>
              </a:rPr>
              <a:t>stopping </a:t>
            </a:r>
            <a:r>
              <a:rPr lang="en-US" sz="2200" kern="1200" spc="-5" dirty="0">
                <a:solidFill>
                  <a:prstClr val="black"/>
                </a:solidFill>
                <a:latin typeface="Lub Dub Medium" panose="020B0603030403020204" pitchFamily="34" charset="0"/>
                <a:cs typeface="Calibri"/>
              </a:rPr>
              <a:t>normal </a:t>
            </a:r>
            <a:r>
              <a:rPr lang="en-US" sz="2200" kern="1200" dirty="0">
                <a:solidFill>
                  <a:prstClr val="black"/>
                </a:solidFill>
                <a:latin typeface="Lub Dub Medium" panose="020B0603030403020204" pitchFamily="34" charset="0"/>
                <a:cs typeface="Calibri"/>
              </a:rPr>
              <a:t>blood and </a:t>
            </a:r>
            <a:r>
              <a:rPr lang="en-US" sz="2200" kern="1200" spc="-15" dirty="0">
                <a:solidFill>
                  <a:prstClr val="black"/>
                </a:solidFill>
                <a:latin typeface="Lub Dub Medium" panose="020B0603030403020204" pitchFamily="34" charset="0"/>
                <a:cs typeface="Calibri"/>
              </a:rPr>
              <a:t>oxygen </a:t>
            </a:r>
            <a:r>
              <a:rPr lang="en-US" sz="2200" kern="1200" spc="-10" dirty="0">
                <a:solidFill>
                  <a:prstClr val="black"/>
                </a:solidFill>
                <a:latin typeface="Lub Dub Medium" panose="020B0603030403020204" pitchFamily="34" charset="0"/>
                <a:cs typeface="Calibri"/>
              </a:rPr>
              <a:t>flow </a:t>
            </a:r>
            <a:r>
              <a:rPr lang="en-US" sz="2200" kern="1200" spc="-15" dirty="0">
                <a:solidFill>
                  <a:prstClr val="black"/>
                </a:solidFill>
                <a:latin typeface="Lub Dub Medium" panose="020B0603030403020204" pitchFamily="34" charset="0"/>
                <a:cs typeface="Calibri"/>
              </a:rPr>
              <a:t>to </a:t>
            </a:r>
            <a:r>
              <a:rPr lang="en-US" sz="2200" kern="1200" dirty="0">
                <a:solidFill>
                  <a:prstClr val="black"/>
                </a:solidFill>
                <a:latin typeface="Lub Dub Medium" panose="020B0603030403020204" pitchFamily="34" charset="0"/>
                <a:cs typeface="Calibri"/>
              </a:rPr>
              <a:t>the</a:t>
            </a:r>
            <a:r>
              <a:rPr lang="en-US" sz="2200" kern="1200" spc="-55" dirty="0">
                <a:solidFill>
                  <a:prstClr val="black"/>
                </a:solidFill>
                <a:latin typeface="Lub Dub Medium" panose="020B0603030403020204" pitchFamily="34" charset="0"/>
                <a:cs typeface="Calibri"/>
              </a:rPr>
              <a:t> </a:t>
            </a:r>
            <a:r>
              <a:rPr lang="en-US" sz="2200" kern="1200" spc="-10" dirty="0">
                <a:solidFill>
                  <a:prstClr val="black"/>
                </a:solidFill>
                <a:latin typeface="Lub Dub Medium" panose="020B0603030403020204" pitchFamily="34" charset="0"/>
                <a:cs typeface="Calibri"/>
              </a:rPr>
              <a:t>brain</a:t>
            </a:r>
            <a:endParaRPr lang="en-US" sz="2200" kern="1200" dirty="0">
              <a:solidFill>
                <a:prstClr val="black"/>
              </a:solidFill>
              <a:latin typeface="Lub Dub Medium" panose="020B0603030403020204" pitchFamily="34" charset="0"/>
              <a:cs typeface="Calibri"/>
            </a:endParaRPr>
          </a:p>
          <a:p>
            <a:pPr marL="457200" lvl="0" indent="-283464" fontAlgn="auto">
              <a:lnSpc>
                <a:spcPts val="2400"/>
              </a:lnSpc>
              <a:spcBef>
                <a:spcPts val="1000"/>
              </a:spcBef>
              <a:spcAft>
                <a:spcPts val="0"/>
              </a:spcAft>
              <a:buFont typeface="Arial"/>
              <a:buChar char="•"/>
              <a:tabLst>
                <a:tab pos="756285" algn="l"/>
                <a:tab pos="756920" algn="l"/>
              </a:tabLst>
              <a:defRPr/>
            </a:pPr>
            <a:r>
              <a:rPr lang="en-US" sz="2200" kern="1200" dirty="0">
                <a:solidFill>
                  <a:prstClr val="black"/>
                </a:solidFill>
                <a:latin typeface="Lub Dub Medium" panose="020B0603030403020204" pitchFamily="34" charset="0"/>
                <a:cs typeface="Calibri"/>
              </a:rPr>
              <a:t>About 87% </a:t>
            </a:r>
            <a:r>
              <a:rPr lang="en-US" sz="2200" kern="1200" spc="-5" dirty="0">
                <a:solidFill>
                  <a:prstClr val="black"/>
                </a:solidFill>
                <a:latin typeface="Lub Dub Medium" panose="020B0603030403020204" pitchFamily="34" charset="0"/>
                <a:cs typeface="Calibri"/>
              </a:rPr>
              <a:t>of </a:t>
            </a:r>
            <a:r>
              <a:rPr lang="en-US" sz="2200" kern="1200" spc="-20" dirty="0">
                <a:solidFill>
                  <a:prstClr val="black"/>
                </a:solidFill>
                <a:latin typeface="Lub Dub Medium" panose="020B0603030403020204" pitchFamily="34" charset="0"/>
                <a:cs typeface="Calibri"/>
              </a:rPr>
              <a:t>strokes </a:t>
            </a:r>
            <a:r>
              <a:rPr lang="en-US" sz="2200" kern="1200" spc="-10" dirty="0">
                <a:solidFill>
                  <a:prstClr val="black"/>
                </a:solidFill>
                <a:latin typeface="Lub Dub Medium" panose="020B0603030403020204" pitchFamily="34" charset="0"/>
                <a:cs typeface="Calibri"/>
              </a:rPr>
              <a:t>are</a:t>
            </a:r>
            <a:r>
              <a:rPr lang="en-US" sz="2200" kern="1200" dirty="0">
                <a:solidFill>
                  <a:prstClr val="black"/>
                </a:solidFill>
                <a:latin typeface="Lub Dub Medium" panose="020B0603030403020204" pitchFamily="34" charset="0"/>
                <a:cs typeface="Calibri"/>
              </a:rPr>
              <a:t> </a:t>
            </a:r>
            <a:r>
              <a:rPr lang="en-US" sz="2200" kern="1200" spc="-5" dirty="0">
                <a:solidFill>
                  <a:prstClr val="black"/>
                </a:solidFill>
                <a:latin typeface="Lub Dub Medium" panose="020B0603030403020204" pitchFamily="34" charset="0"/>
                <a:cs typeface="Calibri"/>
              </a:rPr>
              <a:t>ischemic</a:t>
            </a:r>
            <a:endParaRPr lang="en-US" sz="2200" kern="1200" dirty="0">
              <a:solidFill>
                <a:prstClr val="black"/>
              </a:solidFill>
              <a:latin typeface="Lub Dub Medium" panose="020B0603030403020204" pitchFamily="34" charset="0"/>
              <a:cs typeface="Calibri"/>
            </a:endParaRPr>
          </a:p>
          <a:p>
            <a:pPr marL="457200" lvl="0" indent="-283464" fontAlgn="auto">
              <a:lnSpc>
                <a:spcPts val="2400"/>
              </a:lnSpc>
              <a:spcBef>
                <a:spcPts val="1000"/>
              </a:spcBef>
              <a:spcAft>
                <a:spcPts val="0"/>
              </a:spcAft>
              <a:buFont typeface="Arial"/>
              <a:buChar char="•"/>
              <a:tabLst>
                <a:tab pos="756285" algn="l"/>
                <a:tab pos="756920" algn="l"/>
              </a:tabLst>
              <a:defRPr/>
            </a:pPr>
            <a:r>
              <a:rPr lang="en-US" sz="2200" kern="1200" spc="-10" dirty="0">
                <a:solidFill>
                  <a:prstClr val="black"/>
                </a:solidFill>
                <a:latin typeface="Lub Dub Medium" panose="020B0603030403020204" pitchFamily="34" charset="0"/>
                <a:cs typeface="Calibri"/>
              </a:rPr>
              <a:t>There are two </a:t>
            </a:r>
            <a:r>
              <a:rPr lang="en-US" sz="2200" kern="1200" dirty="0">
                <a:solidFill>
                  <a:prstClr val="black"/>
                </a:solidFill>
                <a:latin typeface="Lub Dub Medium" panose="020B0603030403020204" pitchFamily="34" charset="0"/>
                <a:cs typeface="Calibri"/>
              </a:rPr>
              <a:t>types of ischemic </a:t>
            </a:r>
            <a:r>
              <a:rPr lang="en-US" sz="2200" kern="1200" spc="-20" dirty="0">
                <a:solidFill>
                  <a:prstClr val="black"/>
                </a:solidFill>
                <a:latin typeface="Lub Dub Medium" panose="020B0603030403020204" pitchFamily="34" charset="0"/>
                <a:cs typeface="Calibri"/>
              </a:rPr>
              <a:t>strokes:</a:t>
            </a:r>
            <a:endParaRPr lang="en-US" sz="2200" kern="1200" dirty="0">
              <a:solidFill>
                <a:prstClr val="black"/>
              </a:solidFill>
              <a:latin typeface="Lub Dub Medium" panose="020B0603030403020204" pitchFamily="34" charset="0"/>
              <a:cs typeface="Calibri"/>
            </a:endParaRPr>
          </a:p>
          <a:p>
            <a:pPr marL="795528" marR="5080" lvl="2" indent="-283464" algn="l" fontAlgn="auto">
              <a:lnSpc>
                <a:spcPct val="113999"/>
              </a:lnSpc>
              <a:spcBef>
                <a:spcPts val="1000"/>
              </a:spcBef>
              <a:spcAft>
                <a:spcPts val="0"/>
              </a:spcAft>
              <a:buFont typeface="Courier New" panose="02070309020205020404" pitchFamily="49" charset="0"/>
              <a:buChar char="o"/>
              <a:tabLst>
                <a:tab pos="1156335" algn="l"/>
              </a:tabLst>
              <a:defRPr/>
            </a:pPr>
            <a:r>
              <a:rPr lang="en-US" sz="2000" b="1" kern="1200" dirty="0">
                <a:solidFill>
                  <a:prstClr val="black"/>
                </a:solidFill>
                <a:latin typeface="Lub Dub Medium" panose="020B0603030403020204" pitchFamily="34" charset="0"/>
                <a:cs typeface="Calibri"/>
              </a:rPr>
              <a:t>Embolism: </a:t>
            </a:r>
            <a:r>
              <a:rPr lang="en-US" sz="2000" kern="1200" dirty="0">
                <a:solidFill>
                  <a:prstClr val="black"/>
                </a:solidFill>
                <a:latin typeface="Lub Dub Medium" panose="020B0603030403020204" pitchFamily="34" charset="0"/>
                <a:cs typeface="Calibri"/>
              </a:rPr>
              <a:t>Blood clot </a:t>
            </a:r>
            <a:r>
              <a:rPr lang="en-US" sz="2000" kern="1200" spc="-5" dirty="0">
                <a:solidFill>
                  <a:prstClr val="black"/>
                </a:solidFill>
                <a:latin typeface="Lub Dub Medium" panose="020B0603030403020204" pitchFamily="34" charset="0"/>
                <a:cs typeface="Calibri"/>
              </a:rPr>
              <a:t>or plaque </a:t>
            </a:r>
            <a:r>
              <a:rPr lang="en-US" sz="2000" kern="1200" spc="-10" dirty="0">
                <a:solidFill>
                  <a:prstClr val="black"/>
                </a:solidFill>
                <a:latin typeface="Lub Dub Medium" panose="020B0603030403020204" pitchFamily="34" charset="0"/>
                <a:cs typeface="Calibri"/>
              </a:rPr>
              <a:t>fragment </a:t>
            </a:r>
            <a:r>
              <a:rPr lang="en-US" sz="2000" kern="1200" spc="-15" dirty="0">
                <a:solidFill>
                  <a:prstClr val="black"/>
                </a:solidFill>
                <a:latin typeface="Lub Dub Medium" panose="020B0603030403020204" pitchFamily="34" charset="0"/>
                <a:cs typeface="Calibri"/>
              </a:rPr>
              <a:t>from </a:t>
            </a:r>
            <a:r>
              <a:rPr lang="en-US" sz="2000" kern="1200" spc="-10" dirty="0">
                <a:solidFill>
                  <a:prstClr val="black"/>
                </a:solidFill>
                <a:latin typeface="Lub Dub Medium" panose="020B0603030403020204" pitchFamily="34" charset="0"/>
                <a:cs typeface="Calibri"/>
              </a:rPr>
              <a:t>elsewhere </a:t>
            </a:r>
            <a:br>
              <a:rPr lang="en-US" sz="2000" kern="1200" spc="-10" dirty="0">
                <a:solidFill>
                  <a:prstClr val="black"/>
                </a:solidFill>
                <a:latin typeface="Lub Dub Medium" panose="020B0603030403020204" pitchFamily="34" charset="0"/>
                <a:cs typeface="Calibri"/>
              </a:rPr>
            </a:br>
            <a:r>
              <a:rPr lang="en-US" sz="2000" kern="1200" dirty="0">
                <a:solidFill>
                  <a:prstClr val="black"/>
                </a:solidFill>
                <a:latin typeface="Lub Dub Medium" panose="020B0603030403020204" pitchFamily="34" charset="0"/>
                <a:cs typeface="Calibri"/>
              </a:rPr>
              <a:t>in the </a:t>
            </a:r>
            <a:r>
              <a:rPr lang="en-US" sz="2000" kern="1200" spc="-5" dirty="0">
                <a:solidFill>
                  <a:prstClr val="black"/>
                </a:solidFill>
                <a:latin typeface="Lub Dub Medium" panose="020B0603030403020204" pitchFamily="34" charset="0"/>
                <a:cs typeface="Calibri"/>
              </a:rPr>
              <a:t>body gets </a:t>
            </a:r>
            <a:r>
              <a:rPr lang="en-US" sz="2000" kern="1200" dirty="0">
                <a:solidFill>
                  <a:prstClr val="black"/>
                </a:solidFill>
                <a:latin typeface="Lub Dub Medium" panose="020B0603030403020204" pitchFamily="34" charset="0"/>
                <a:cs typeface="Calibri"/>
              </a:rPr>
              <a:t>lodged in the</a:t>
            </a:r>
            <a:r>
              <a:rPr lang="en-US" sz="2000" kern="1200" spc="-65" dirty="0">
                <a:solidFill>
                  <a:prstClr val="black"/>
                </a:solidFill>
                <a:latin typeface="Lub Dub Medium" panose="020B0603030403020204" pitchFamily="34" charset="0"/>
                <a:cs typeface="Calibri"/>
              </a:rPr>
              <a:t> </a:t>
            </a:r>
            <a:r>
              <a:rPr lang="en-US" sz="2000" kern="1200" spc="-10" dirty="0">
                <a:solidFill>
                  <a:prstClr val="black"/>
                </a:solidFill>
                <a:latin typeface="Lub Dub Medium" panose="020B0603030403020204" pitchFamily="34" charset="0"/>
                <a:cs typeface="Calibri"/>
              </a:rPr>
              <a:t>brain</a:t>
            </a:r>
            <a:endParaRPr lang="en-US" sz="2000" kern="1200" dirty="0">
              <a:solidFill>
                <a:prstClr val="black"/>
              </a:solidFill>
              <a:latin typeface="Lub Dub Medium" panose="020B0603030403020204" pitchFamily="34" charset="0"/>
              <a:cs typeface="Calibri"/>
            </a:endParaRPr>
          </a:p>
          <a:p>
            <a:pPr marL="795528" lvl="2" indent="-283464" algn="l" fontAlgn="auto">
              <a:spcBef>
                <a:spcPts val="1000"/>
              </a:spcBef>
              <a:spcAft>
                <a:spcPts val="0"/>
              </a:spcAft>
              <a:buFont typeface="Courier New" panose="02070309020205020404" pitchFamily="49" charset="0"/>
              <a:buChar char="o"/>
              <a:tabLst>
                <a:tab pos="1156335" algn="l"/>
              </a:tabLst>
              <a:defRPr/>
            </a:pPr>
            <a:r>
              <a:rPr lang="en-US" sz="2000" b="1" kern="1200" spc="-5" dirty="0">
                <a:solidFill>
                  <a:prstClr val="black"/>
                </a:solidFill>
                <a:latin typeface="Lub Dub Medium" panose="020B0603030403020204" pitchFamily="34" charset="0"/>
                <a:cs typeface="Calibri"/>
              </a:rPr>
              <a:t>Thrombosis: </a:t>
            </a:r>
            <a:r>
              <a:rPr lang="en-US" sz="2000" kern="1200" dirty="0">
                <a:solidFill>
                  <a:prstClr val="black"/>
                </a:solidFill>
                <a:latin typeface="Lub Dub Medium" panose="020B0603030403020204" pitchFamily="34" charset="0"/>
                <a:cs typeface="Calibri"/>
              </a:rPr>
              <a:t>Blood clot is </a:t>
            </a:r>
            <a:r>
              <a:rPr lang="en-US" sz="2000" kern="1200" spc="-10" dirty="0">
                <a:solidFill>
                  <a:prstClr val="black"/>
                </a:solidFill>
                <a:latin typeface="Lub Dub Medium" panose="020B0603030403020204" pitchFamily="34" charset="0"/>
                <a:cs typeface="Calibri"/>
              </a:rPr>
              <a:t>formed </a:t>
            </a:r>
            <a:r>
              <a:rPr lang="en-US" sz="2000" kern="1200" dirty="0">
                <a:solidFill>
                  <a:prstClr val="black"/>
                </a:solidFill>
                <a:latin typeface="Lub Dub Medium" panose="020B0603030403020204" pitchFamily="34" charset="0"/>
                <a:cs typeface="Calibri"/>
              </a:rPr>
              <a:t>in </a:t>
            </a:r>
            <a:r>
              <a:rPr lang="en-US" sz="2000" kern="1200" spc="-5" dirty="0">
                <a:solidFill>
                  <a:prstClr val="black"/>
                </a:solidFill>
                <a:latin typeface="Lub Dub Medium" panose="020B0603030403020204" pitchFamily="34" charset="0"/>
                <a:cs typeface="Calibri"/>
              </a:rPr>
              <a:t>an artery that </a:t>
            </a:r>
            <a:br>
              <a:rPr lang="en-US" sz="2000" kern="1200" spc="-5" dirty="0">
                <a:solidFill>
                  <a:prstClr val="black"/>
                </a:solidFill>
                <a:latin typeface="Lub Dub Medium" panose="020B0603030403020204" pitchFamily="34" charset="0"/>
                <a:cs typeface="Calibri"/>
              </a:rPr>
            </a:br>
            <a:r>
              <a:rPr lang="en-US" sz="2000" kern="1200" spc="-10" dirty="0">
                <a:solidFill>
                  <a:prstClr val="black"/>
                </a:solidFill>
                <a:latin typeface="Lub Dub Medium" panose="020B0603030403020204" pitchFamily="34" charset="0"/>
                <a:cs typeface="Calibri"/>
              </a:rPr>
              <a:t>provides</a:t>
            </a:r>
            <a:r>
              <a:rPr lang="en-US" sz="2000" kern="1200" dirty="0">
                <a:solidFill>
                  <a:prstClr val="black"/>
                </a:solidFill>
                <a:latin typeface="Lub Dub Medium" panose="020B0603030403020204" pitchFamily="34" charset="0"/>
                <a:cs typeface="Calibri"/>
              </a:rPr>
              <a:t> </a:t>
            </a:r>
            <a:r>
              <a:rPr lang="en-US" sz="2000" kern="1200" spc="-5" dirty="0">
                <a:solidFill>
                  <a:prstClr val="black"/>
                </a:solidFill>
                <a:latin typeface="Lub Dub Medium" panose="020B0603030403020204" pitchFamily="34" charset="0"/>
                <a:cs typeface="Calibri"/>
              </a:rPr>
              <a:t>blood</a:t>
            </a:r>
            <a:r>
              <a:rPr lang="en-US" sz="2000" kern="1200" dirty="0">
                <a:solidFill>
                  <a:prstClr val="black"/>
                </a:solidFill>
                <a:latin typeface="Lub Dub Medium" panose="020B0603030403020204" pitchFamily="34" charset="0"/>
                <a:cs typeface="Calibri"/>
              </a:rPr>
              <a:t> </a:t>
            </a:r>
            <a:r>
              <a:rPr lang="en-US" sz="2000" kern="1200" spc="-10" dirty="0">
                <a:solidFill>
                  <a:prstClr val="black"/>
                </a:solidFill>
                <a:latin typeface="Lub Dub Medium" panose="020B0603030403020204" pitchFamily="34" charset="0"/>
                <a:cs typeface="Calibri"/>
              </a:rPr>
              <a:t>to </a:t>
            </a:r>
            <a:r>
              <a:rPr lang="en-US" sz="2000" kern="1200" dirty="0">
                <a:solidFill>
                  <a:prstClr val="black"/>
                </a:solidFill>
                <a:latin typeface="Lub Dub Medium" panose="020B0603030403020204" pitchFamily="34" charset="0"/>
                <a:cs typeface="Calibri"/>
              </a:rPr>
              <a:t>the</a:t>
            </a:r>
            <a:r>
              <a:rPr lang="en-US" sz="2000" kern="1200" spc="-10" dirty="0">
                <a:solidFill>
                  <a:prstClr val="black"/>
                </a:solidFill>
                <a:latin typeface="Lub Dub Medium" panose="020B0603030403020204" pitchFamily="34" charset="0"/>
                <a:cs typeface="Calibri"/>
              </a:rPr>
              <a:t> brain</a:t>
            </a:r>
          </a:p>
          <a:p>
            <a:pPr marL="283464" indent="-283464" fontAlgn="auto">
              <a:spcBef>
                <a:spcPts val="1200"/>
              </a:spcBef>
              <a:spcAft>
                <a:spcPts val="0"/>
              </a:spcAft>
              <a:buFont typeface="Arial" panose="020B0604020202020204" pitchFamily="34" charset="0"/>
              <a:buChar char="•"/>
              <a:tabLst>
                <a:tab pos="1156335" algn="l"/>
              </a:tabLst>
              <a:defRPr/>
            </a:pPr>
            <a:r>
              <a:rPr lang="en-US" sz="2200" dirty="0"/>
              <a:t>A stroke caused by a large vessel occlusion (LVO) </a:t>
            </a:r>
            <a:br>
              <a:rPr lang="en-US" sz="2200" dirty="0"/>
            </a:br>
            <a:r>
              <a:rPr lang="en-US" sz="2200" dirty="0"/>
              <a:t>is a severe type of ischemic stroke that may need </a:t>
            </a:r>
            <a:br>
              <a:rPr lang="en-US" sz="2200" dirty="0"/>
            </a:br>
            <a:r>
              <a:rPr lang="en-US" sz="2200" dirty="0"/>
              <a:t>more advanced care.</a:t>
            </a:r>
          </a:p>
        </p:txBody>
      </p:sp>
      <p:sp>
        <p:nvSpPr>
          <p:cNvPr id="8" name="TextBox 7">
            <a:extLst>
              <a:ext uri="{FF2B5EF4-FFF2-40B4-BE49-F238E27FC236}">
                <a16:creationId xmlns:a16="http://schemas.microsoft.com/office/drawing/2014/main" id="{C7D509D6-9312-4025-8D0E-9B4E02CBD75F}"/>
              </a:ext>
            </a:extLst>
          </p:cNvPr>
          <p:cNvSpPr txBox="1"/>
          <p:nvPr/>
        </p:nvSpPr>
        <p:spPr>
          <a:xfrm>
            <a:off x="457200" y="7771503"/>
            <a:ext cx="7315200" cy="276999"/>
          </a:xfrm>
          <a:prstGeom prst="rect">
            <a:avLst/>
          </a:prstGeom>
          <a:noFill/>
        </p:spPr>
        <p:txBody>
          <a:bodyPr wrap="square">
            <a:spAutoFit/>
          </a:bodyPr>
          <a:lstStyle/>
          <a:p>
            <a:pPr marL="12700">
              <a:lnSpc>
                <a:spcPct val="100000"/>
              </a:lnSpc>
            </a:pPr>
            <a:r>
              <a:rPr lang="fr-FR" sz="1200" dirty="0" err="1">
                <a:latin typeface="Lub Dub Medium" panose="020B0603030403020204" pitchFamily="34" charset="0"/>
                <a:cs typeface="Arial"/>
              </a:rPr>
              <a:t>Tsao</a:t>
            </a:r>
            <a:r>
              <a:rPr lang="fr-FR" sz="1200" dirty="0">
                <a:latin typeface="Lub Dub Medium" panose="020B0603030403020204" pitchFamily="34" charset="0"/>
                <a:cs typeface="Arial"/>
              </a:rPr>
              <a:t> CW, et al. Heart </a:t>
            </a:r>
            <a:r>
              <a:rPr lang="fr-FR" sz="1200" dirty="0" err="1">
                <a:latin typeface="Lub Dub Medium" panose="020B0603030403020204" pitchFamily="34" charset="0"/>
                <a:cs typeface="Arial"/>
              </a:rPr>
              <a:t>Disease</a:t>
            </a:r>
            <a:r>
              <a:rPr lang="fr-FR" sz="1200" dirty="0">
                <a:latin typeface="Lub Dub Medium" panose="020B0603030403020204" pitchFamily="34" charset="0"/>
                <a:cs typeface="Arial"/>
              </a:rPr>
              <a:t> and Stroke </a:t>
            </a:r>
            <a:r>
              <a:rPr lang="fr-FR" sz="1200" dirty="0" err="1">
                <a:latin typeface="Lub Dub Medium" panose="020B0603030403020204" pitchFamily="34" charset="0"/>
                <a:cs typeface="Arial"/>
              </a:rPr>
              <a:t>Statistics</a:t>
            </a:r>
            <a:r>
              <a:rPr lang="fr-FR" sz="1200" dirty="0">
                <a:latin typeface="Lub Dub Medium" panose="020B0603030403020204" pitchFamily="34" charset="0"/>
                <a:cs typeface="Arial"/>
              </a:rPr>
              <a:t>. (2022) </a:t>
            </a:r>
            <a:r>
              <a:rPr lang="fr-FR" sz="1200" i="1" dirty="0">
                <a:latin typeface="Lub Dub Medium" panose="020B0603030403020204" pitchFamily="34" charset="0"/>
                <a:cs typeface="Arial"/>
              </a:rPr>
              <a:t>Circulation.</a:t>
            </a:r>
            <a:endParaRPr lang="fr-FR" sz="1200" dirty="0">
              <a:latin typeface="Lub Dub Medium" panose="020B0603030403020204" pitchFamily="34" charset="0"/>
              <a:cs typeface="Arial"/>
            </a:endParaRPr>
          </a:p>
        </p:txBody>
      </p:sp>
      <p:pic>
        <p:nvPicPr>
          <p:cNvPr id="15" name="Picture 14">
            <a:extLst>
              <a:ext uri="{FF2B5EF4-FFF2-40B4-BE49-F238E27FC236}">
                <a16:creationId xmlns:a16="http://schemas.microsoft.com/office/drawing/2014/main" id="{8283E8AC-9846-A042-8E7A-902292CC4C4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79738" y="851336"/>
            <a:ext cx="5293311" cy="5557200"/>
          </a:xfrm>
          <a:prstGeom prst="rect">
            <a:avLst/>
          </a:prstGeom>
        </p:spPr>
      </p:pic>
    </p:spTree>
    <p:extLst>
      <p:ext uri="{BB962C8B-B14F-4D97-AF65-F5344CB8AC3E}">
        <p14:creationId xmlns:p14="http://schemas.microsoft.com/office/powerpoint/2010/main" val="73412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E584FCD-EE69-0D45-8EB6-D7381C2A0531}"/>
              </a:ext>
            </a:extLst>
          </p:cNvPr>
          <p:cNvSpPr>
            <a:spLocks noGrp="1"/>
          </p:cNvSpPr>
          <p:nvPr>
            <p:ph type="ctrTitle"/>
          </p:nvPr>
        </p:nvSpPr>
        <p:spPr>
          <a:xfrm>
            <a:off x="457200" y="228600"/>
            <a:ext cx="12923520" cy="838881"/>
          </a:xfrm>
        </p:spPr>
        <p:txBody>
          <a:bodyPr/>
          <a:lstStyle/>
          <a:p>
            <a:r>
              <a:rPr lang="en-US" dirty="0"/>
              <a:t>Different Types of Stroke</a:t>
            </a:r>
          </a:p>
        </p:txBody>
      </p:sp>
      <p:sp>
        <p:nvSpPr>
          <p:cNvPr id="14" name="Subtitle 2">
            <a:extLst>
              <a:ext uri="{FF2B5EF4-FFF2-40B4-BE49-F238E27FC236}">
                <a16:creationId xmlns:a16="http://schemas.microsoft.com/office/drawing/2014/main" id="{A5A26004-0562-7C49-8E7C-B21F110230AB}"/>
              </a:ext>
            </a:extLst>
          </p:cNvPr>
          <p:cNvSpPr>
            <a:spLocks noGrp="1"/>
          </p:cNvSpPr>
          <p:nvPr>
            <p:ph type="subTitle" idx="1"/>
          </p:nvPr>
        </p:nvSpPr>
        <p:spPr>
          <a:xfrm>
            <a:off x="457199" y="1371600"/>
            <a:ext cx="9753600" cy="5867400"/>
          </a:xfrm>
        </p:spPr>
        <p:txBody>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Hemorrhagic</a:t>
            </a:r>
            <a:r>
              <a:rPr kumimoji="0" lang="en-US" sz="2400" b="1" i="0" u="none" strike="noStrike" kern="1200" cap="none" spc="-25" normalizeH="0" baseline="0" noProof="0" dirty="0">
                <a:ln>
                  <a:noFill/>
                </a:ln>
                <a:solidFill>
                  <a:prstClr val="black"/>
                </a:solidFill>
                <a:effectLst/>
                <a:uLnTx/>
                <a:uFillTx/>
                <a:latin typeface="Lub Dub Medium" panose="020B0603030403020204" pitchFamily="34" charset="0"/>
                <a:cs typeface="Calibri"/>
              </a:rPr>
              <a:t> </a:t>
            </a:r>
            <a:r>
              <a:rPr kumimoji="0" lang="en-US" sz="2400" b="1" i="0" u="none" strike="noStrike" kern="1200" cap="none" spc="-15" normalizeH="0" baseline="0" noProof="0" dirty="0">
                <a:ln>
                  <a:noFill/>
                </a:ln>
                <a:solidFill>
                  <a:prstClr val="black"/>
                </a:solidFill>
                <a:effectLst/>
                <a:uLnTx/>
                <a:uFillTx/>
                <a:latin typeface="Lub Dub Medium" panose="020B0603030403020204" pitchFamily="34" charset="0"/>
                <a:cs typeface="Calibri"/>
              </a:rPr>
              <a:t>Stroke</a:t>
            </a:r>
            <a:endParaRPr kumimoji="0" lang="en-US" sz="24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About 13% of </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strokes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are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caused by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hemorrhage</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795528" lvl="2" indent="-283464" algn="l" fontAlgn="auto">
              <a:spcBef>
                <a:spcPts val="1000"/>
              </a:spcBef>
              <a:spcAft>
                <a:spcPts val="0"/>
              </a:spcAft>
              <a:buFont typeface="Courier New" panose="02070309020205020404" pitchFamily="49" charset="0"/>
              <a:buChar char="o"/>
              <a:tabLst>
                <a:tab pos="1156335" algn="l"/>
              </a:tabLst>
              <a:defRPr/>
            </a:pP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Caused by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breakage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in a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blood vessel within</a:t>
            </a:r>
            <a:r>
              <a:rPr kumimoji="0" lang="en-US" sz="2000" b="0" i="0" u="none" strike="noStrike" kern="1200" cap="none" spc="-4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a:t>
            </a: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Can be the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result of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ruptured</a:t>
            </a:r>
            <a:r>
              <a:rPr kumimoji="0" lang="en-US" sz="2200" b="0" i="0" u="none" strike="noStrike" kern="1200" cap="none" spc="-60"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aneurysm</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457200" marR="0" lvl="0" indent="-283464"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Two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types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of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hemorrhagic</a:t>
            </a:r>
            <a:r>
              <a:rPr kumimoji="0" lang="en-US" sz="2200" b="0" i="0" u="none" strike="noStrike" kern="1200" cap="none" spc="-35"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stroke:</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795528" lvl="2" indent="-283464" algn="l" fontAlgn="auto">
              <a:spcBef>
                <a:spcPts val="1000"/>
              </a:spcBef>
              <a:spcAft>
                <a:spcPts val="0"/>
              </a:spcAft>
              <a:buFont typeface="Courier New" panose="02070309020205020404" pitchFamily="49" charset="0"/>
              <a:buChar char="o"/>
              <a:tabLst>
                <a:tab pos="1156335" algn="l"/>
              </a:tabLst>
              <a:defRPr/>
            </a:pPr>
            <a:r>
              <a:rPr kumimoji="0" lang="en-US" sz="2000" b="1" u="none" strike="noStrike" kern="1200" cap="none" spc="-10" normalizeH="0" baseline="0" noProof="0" dirty="0">
                <a:ln>
                  <a:noFill/>
                </a:ln>
                <a:solidFill>
                  <a:prstClr val="black"/>
                </a:solidFill>
                <a:effectLst/>
                <a:uLnTx/>
                <a:uFillTx/>
                <a:latin typeface="Lub Dub Bold" panose="020B0603030403020204" pitchFamily="34" charset="77"/>
                <a:cs typeface="Calibri"/>
              </a:rPr>
              <a:t>Intracerebral </a:t>
            </a:r>
            <a:r>
              <a:rPr lang="en-US" sz="2000" b="1" kern="1200" spc="-5" dirty="0">
                <a:solidFill>
                  <a:prstClr val="black"/>
                </a:solidFill>
                <a:latin typeface="Lub Dub Bold" panose="020B0603030403020204" pitchFamily="34" charset="77"/>
                <a:cs typeface="Calibri"/>
              </a:rPr>
              <a:t>Hemorrhage </a:t>
            </a:r>
            <a:r>
              <a:rPr lang="en-US" sz="2000" kern="1200" spc="-5" dirty="0">
                <a:solidFill>
                  <a:prstClr val="black"/>
                </a:solidFill>
                <a:latin typeface="Lub Dub Medium" panose="020B0603030403020204" pitchFamily="34" charset="0"/>
                <a:cs typeface="Calibri"/>
              </a:rPr>
              <a:t>(</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within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tissue, </a:t>
            </a:r>
            <a:b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b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sometimes </a:t>
            </a:r>
            <a:r>
              <a:rPr kumimoji="0" lang="en-US" sz="20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referred</a:t>
            </a:r>
            <a:r>
              <a:rPr kumimoji="0" lang="en-US" sz="2000" b="0" i="0" u="none" strike="noStrike" kern="1200" cap="none" spc="4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to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as </a:t>
            </a:r>
            <a:r>
              <a:rPr lang="en-US" sz="2000" kern="1200" spc="-10" dirty="0" err="1">
                <a:solidFill>
                  <a:prstClr val="black"/>
                </a:solidFill>
                <a:latin typeface="Lub Dub Medium" panose="020B0603030403020204" pitchFamily="34" charset="0"/>
                <a:cs typeface="Calibri"/>
              </a:rPr>
              <a:t>i</a:t>
            </a:r>
            <a:r>
              <a:rPr kumimoji="0" lang="en-US" sz="2000" b="0" i="0" u="none" strike="noStrike" kern="1200" cap="none" spc="-10" normalizeH="0" baseline="0" noProof="0" dirty="0" err="1">
                <a:ln>
                  <a:noFill/>
                </a:ln>
                <a:solidFill>
                  <a:prstClr val="black"/>
                </a:solidFill>
                <a:effectLst/>
                <a:uLnTx/>
                <a:uFillTx/>
                <a:latin typeface="Lub Dub Medium" panose="020B0603030403020204" pitchFamily="34" charset="0"/>
                <a:cs typeface="Calibri"/>
              </a:rPr>
              <a:t>ntraparenchymal</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blood </a:t>
            </a:r>
            <a:b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b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vessel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bursts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leaking blood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into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a:t>
            </a:r>
            <a:r>
              <a:rPr kumimoji="0" lang="en-US" sz="2000" b="0" i="0" u="none" strike="noStrike" kern="1200" cap="none" spc="-5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tissue</a:t>
            </a: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pPr marL="795528" lvl="2" indent="-283464" algn="l" fontAlgn="auto">
              <a:spcBef>
                <a:spcPts val="1000"/>
              </a:spcBef>
              <a:spcAft>
                <a:spcPts val="0"/>
              </a:spcAft>
              <a:buFont typeface="Courier New" panose="02070309020205020404" pitchFamily="49" charset="0"/>
              <a:buChar char="o"/>
              <a:tabLst>
                <a:tab pos="1156335" algn="l"/>
              </a:tabLst>
              <a:defRPr/>
            </a:pPr>
            <a:r>
              <a:rPr kumimoji="0" lang="en-US" sz="20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Subarachnoid Hemorrhage</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 Occurs when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 blood </a:t>
            </a:r>
            <a:b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b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vessel</a:t>
            </a:r>
            <a:r>
              <a:rPr kumimoji="0" lang="en-US" sz="2000" b="0" i="0" u="none" strike="noStrike" kern="1200" cap="none" spc="-7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bursts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near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surface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of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and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blood </a:t>
            </a:r>
            <a:b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b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pours into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a:t>
            </a:r>
            <a:r>
              <a:rPr kumimoji="0" lang="en-US" sz="2000" b="0" i="0" u="none" strike="noStrike" kern="1200" cap="none" spc="-5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area </a:t>
            </a:r>
            <a:r>
              <a:rPr kumimoji="0" lang="en-US" sz="20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outside of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 between </a:t>
            </a:r>
            <a:b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b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 </a:t>
            </a: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and the</a:t>
            </a:r>
            <a:r>
              <a:rPr kumimoji="0" lang="en-US" sz="2000" b="0" i="0" u="none" strike="noStrike" kern="1200" cap="none" spc="-20" normalizeH="0" baseline="0" noProof="0" dirty="0">
                <a:ln>
                  <a:noFill/>
                </a:ln>
                <a:solidFill>
                  <a:prstClr val="black"/>
                </a:solidFill>
                <a:effectLst/>
                <a:uLnTx/>
                <a:uFillTx/>
                <a:latin typeface="Lub Dub Medium" panose="020B0603030403020204" pitchFamily="34" charset="0"/>
                <a:cs typeface="Calibri"/>
              </a:rPr>
              <a:t> </a:t>
            </a:r>
            <a:r>
              <a:rPr kumimoji="0" lang="en-US" sz="20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skull</a:t>
            </a:r>
            <a:endPar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endParaRPr lang="en-US" dirty="0"/>
          </a:p>
        </p:txBody>
      </p:sp>
      <p:sp>
        <p:nvSpPr>
          <p:cNvPr id="8" name="TextBox 7">
            <a:extLst>
              <a:ext uri="{FF2B5EF4-FFF2-40B4-BE49-F238E27FC236}">
                <a16:creationId xmlns:a16="http://schemas.microsoft.com/office/drawing/2014/main" id="{3004E3C7-6C15-43FA-8624-C2658CD57732}"/>
              </a:ext>
            </a:extLst>
          </p:cNvPr>
          <p:cNvSpPr txBox="1"/>
          <p:nvPr/>
        </p:nvSpPr>
        <p:spPr>
          <a:xfrm>
            <a:off x="457200" y="7771503"/>
            <a:ext cx="7315200" cy="461665"/>
          </a:xfrm>
          <a:prstGeom prst="rect">
            <a:avLst/>
          </a:prstGeom>
          <a:noFill/>
        </p:spPr>
        <p:txBody>
          <a:bodyPr wrap="square">
            <a:spAutoFit/>
          </a:bodyPr>
          <a:lstStyle/>
          <a:p>
            <a:pPr marL="12700"/>
            <a:r>
              <a:rPr lang="fr-FR" sz="1200" dirty="0" err="1">
                <a:latin typeface="Lub Dub Medium" panose="020B0603030403020204" pitchFamily="34" charset="0"/>
                <a:cs typeface="Arial"/>
              </a:rPr>
              <a:t>Tsao</a:t>
            </a:r>
            <a:r>
              <a:rPr lang="fr-FR" sz="1200" dirty="0">
                <a:latin typeface="Lub Dub Medium" panose="020B0603030403020204" pitchFamily="34" charset="0"/>
                <a:cs typeface="Arial"/>
              </a:rPr>
              <a:t> CW, et al. Heart </a:t>
            </a:r>
            <a:r>
              <a:rPr lang="fr-FR" sz="1200" dirty="0" err="1">
                <a:latin typeface="Lub Dub Medium" panose="020B0603030403020204" pitchFamily="34" charset="0"/>
                <a:cs typeface="Arial"/>
              </a:rPr>
              <a:t>Disease</a:t>
            </a:r>
            <a:r>
              <a:rPr lang="fr-FR" sz="1200" dirty="0">
                <a:latin typeface="Lub Dub Medium" panose="020B0603030403020204" pitchFamily="34" charset="0"/>
                <a:cs typeface="Arial"/>
              </a:rPr>
              <a:t> and Stroke </a:t>
            </a:r>
            <a:r>
              <a:rPr lang="fr-FR" sz="1200" dirty="0" err="1">
                <a:latin typeface="Lub Dub Medium" panose="020B0603030403020204" pitchFamily="34" charset="0"/>
                <a:cs typeface="Arial"/>
              </a:rPr>
              <a:t>Statistics</a:t>
            </a:r>
            <a:r>
              <a:rPr lang="fr-FR" sz="1200" dirty="0">
                <a:latin typeface="Lub Dub Medium" panose="020B0603030403020204" pitchFamily="34" charset="0"/>
                <a:cs typeface="Arial"/>
              </a:rPr>
              <a:t>. (2022) </a:t>
            </a:r>
            <a:r>
              <a:rPr lang="fr-FR" sz="1200" i="1" dirty="0">
                <a:latin typeface="Lub Dub Medium" panose="020B0603030403020204" pitchFamily="34" charset="0"/>
                <a:cs typeface="Arial"/>
              </a:rPr>
              <a:t>Circulation.</a:t>
            </a:r>
            <a:endParaRPr lang="fr-FR" sz="1200" dirty="0">
              <a:latin typeface="Lub Dub Medium" panose="020B0603030403020204" pitchFamily="34" charset="0"/>
              <a:cs typeface="Arial"/>
            </a:endParaRPr>
          </a:p>
          <a:p>
            <a:pPr marL="12700">
              <a:lnSpc>
                <a:spcPct val="100000"/>
              </a:lnSpc>
            </a:pPr>
            <a:endParaRPr lang="fr-FR" sz="1200" dirty="0">
              <a:latin typeface="Lub Dub Medium" panose="020B0603030403020204" pitchFamily="34" charset="0"/>
              <a:cs typeface="Arial"/>
            </a:endParaRPr>
          </a:p>
        </p:txBody>
      </p:sp>
      <p:pic>
        <p:nvPicPr>
          <p:cNvPr id="15" name="Picture 14">
            <a:extLst>
              <a:ext uri="{FF2B5EF4-FFF2-40B4-BE49-F238E27FC236}">
                <a16:creationId xmlns:a16="http://schemas.microsoft.com/office/drawing/2014/main" id="{AF312200-2481-C64F-9950-23CE318EC60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4700" y="777765"/>
            <a:ext cx="5497389" cy="5654566"/>
          </a:xfrm>
          <a:prstGeom prst="rect">
            <a:avLst/>
          </a:prstGeom>
        </p:spPr>
      </p:pic>
    </p:spTree>
    <p:extLst>
      <p:ext uri="{BB962C8B-B14F-4D97-AF65-F5344CB8AC3E}">
        <p14:creationId xmlns:p14="http://schemas.microsoft.com/office/powerpoint/2010/main" val="340944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Different Types of Stroke</a:t>
            </a:r>
          </a:p>
        </p:txBody>
      </p:sp>
      <p:sp>
        <p:nvSpPr>
          <p:cNvPr id="3" name="Subtitle 2">
            <a:extLst>
              <a:ext uri="{FF2B5EF4-FFF2-40B4-BE49-F238E27FC236}">
                <a16:creationId xmlns:a16="http://schemas.microsoft.com/office/drawing/2014/main" id="{32CBD57D-02B5-418D-BDB3-6862E9E05D3E}"/>
              </a:ext>
            </a:extLst>
          </p:cNvPr>
          <p:cNvSpPr>
            <a:spLocks noGrp="1"/>
          </p:cNvSpPr>
          <p:nvPr>
            <p:ph type="subTitle" idx="1"/>
          </p:nvPr>
        </p:nvSpPr>
        <p:spPr>
          <a:xfrm>
            <a:off x="464274" y="1349310"/>
            <a:ext cx="12946925" cy="4594290"/>
          </a:xfrm>
        </p:spPr>
        <p:txBody>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en-US" sz="2400" b="1" i="0" u="none" strike="noStrike" kern="1200" cap="none" spc="-20" normalizeH="0" baseline="0" noProof="0" dirty="0">
                <a:ln>
                  <a:noFill/>
                </a:ln>
                <a:solidFill>
                  <a:prstClr val="black"/>
                </a:solidFill>
                <a:effectLst/>
                <a:uLnTx/>
                <a:uFillTx/>
                <a:latin typeface="Lub Dub Medium" panose="020B0603030403020204" pitchFamily="34" charset="0"/>
                <a:cs typeface="Calibri"/>
              </a:rPr>
              <a:t>Transient </a:t>
            </a:r>
            <a:r>
              <a:rPr kumimoji="0" lang="en-US" sz="24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Ischemic </a:t>
            </a:r>
            <a:r>
              <a:rPr kumimoji="0" lang="en-US" sz="2400" b="1" i="0" u="none" strike="noStrike" kern="1200" cap="none" spc="-20" normalizeH="0" baseline="0" noProof="0" dirty="0">
                <a:ln>
                  <a:noFill/>
                </a:ln>
                <a:solidFill>
                  <a:prstClr val="black"/>
                </a:solidFill>
                <a:effectLst/>
                <a:uLnTx/>
                <a:uFillTx/>
                <a:latin typeface="Lub Dub Medium" panose="020B0603030403020204" pitchFamily="34" charset="0"/>
                <a:cs typeface="Calibri"/>
              </a:rPr>
              <a:t>Attack</a:t>
            </a:r>
            <a:r>
              <a:rPr kumimoji="0" lang="en-US" sz="2400" b="1" i="0" u="none" strike="noStrike" kern="1200" cap="none" spc="-35" normalizeH="0" baseline="0" noProof="0" dirty="0">
                <a:ln>
                  <a:noFill/>
                </a:ln>
                <a:solidFill>
                  <a:prstClr val="black"/>
                </a:solidFill>
                <a:effectLst/>
                <a:uLnTx/>
                <a:uFillTx/>
                <a:latin typeface="Lub Dub Medium" panose="020B0603030403020204" pitchFamily="34" charset="0"/>
                <a:cs typeface="Calibri"/>
              </a:rPr>
              <a:t> </a:t>
            </a:r>
            <a:r>
              <a:rPr kumimoji="0" lang="en-US" sz="2400" b="1" i="0" u="none" strike="noStrike" kern="1200" cap="none" spc="0" normalizeH="0" baseline="0" noProof="0" dirty="0">
                <a:ln>
                  <a:noFill/>
                </a:ln>
                <a:solidFill>
                  <a:prstClr val="black"/>
                </a:solidFill>
                <a:effectLst/>
                <a:uLnTx/>
                <a:uFillTx/>
                <a:latin typeface="Lub Dub Medium" panose="020B0603030403020204" pitchFamily="34" charset="0"/>
                <a:cs typeface="Calibri"/>
              </a:rPr>
              <a:t>(TIA)</a:t>
            </a:r>
            <a:endParaRPr kumimoji="0" lang="en-US" sz="2400" b="0" i="0" u="none" strike="noStrike" kern="1200" cap="none" spc="0" normalizeH="0" baseline="0" noProof="0" dirty="0">
              <a:ln>
                <a:noFill/>
              </a:ln>
              <a:solidFill>
                <a:prstClr val="black"/>
              </a:solidFill>
              <a:effectLst/>
              <a:uLnTx/>
              <a:uFillTx/>
              <a:latin typeface="Lub Dub Medium" panose="020B0603030403020204" pitchFamily="34" charset="0"/>
              <a:cs typeface="Times New Roman"/>
            </a:endParaRPr>
          </a:p>
          <a:p>
            <a:pPr marL="457200" marR="2313305" lvl="0" indent="-283464"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A TIA or </a:t>
            </a:r>
            <a:r>
              <a:rPr kumimoji="0" lang="en-US" sz="2200" b="1" i="0" u="none" strike="noStrike" kern="1200" cap="none" spc="-20" normalizeH="0" baseline="0" noProof="0" dirty="0">
                <a:ln>
                  <a:noFill/>
                </a:ln>
                <a:solidFill>
                  <a:prstClr val="black"/>
                </a:solidFill>
                <a:effectLst/>
                <a:uLnTx/>
                <a:uFillTx/>
                <a:latin typeface="Lub Dub Medium" panose="020B0603030403020204" pitchFamily="34" charset="0"/>
                <a:cs typeface="Calibri"/>
              </a:rPr>
              <a:t>Transient </a:t>
            </a:r>
            <a:r>
              <a:rPr kumimoji="0" lang="en-US" sz="22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Ischemic </a:t>
            </a:r>
            <a:r>
              <a:rPr kumimoji="0" lang="en-US" sz="2200" b="1" i="0" u="none" strike="noStrike" kern="1200" cap="none" spc="-20" normalizeH="0" baseline="0" noProof="0" dirty="0">
                <a:ln>
                  <a:noFill/>
                </a:ln>
                <a:solidFill>
                  <a:prstClr val="black"/>
                </a:solidFill>
                <a:effectLst/>
                <a:uLnTx/>
                <a:uFillTx/>
                <a:latin typeface="Lub Dub Medium" panose="020B0603030403020204" pitchFamily="34" charset="0"/>
                <a:cs typeface="Calibri"/>
              </a:rPr>
              <a:t>Attack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produces </a:t>
            </a:r>
            <a:r>
              <a:rPr kumimoji="0" lang="en-US" sz="2200" b="0" i="0" u="none" strike="noStrike" kern="1200" cap="none" spc="-20" normalizeH="0" baseline="0" noProof="0" dirty="0">
                <a:ln>
                  <a:noFill/>
                </a:ln>
                <a:solidFill>
                  <a:prstClr val="black"/>
                </a:solidFill>
                <a:effectLst/>
                <a:uLnTx/>
                <a:uFillTx/>
                <a:latin typeface="Lub Dub Medium" panose="020B0603030403020204" pitchFamily="34" charset="0"/>
                <a:cs typeface="Calibri"/>
              </a:rPr>
              <a:t>stroke-like</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symptoms</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Times New Roman"/>
            </a:endParaRPr>
          </a:p>
          <a:p>
            <a:pPr marL="457200" marR="73660" lvl="0" indent="-283464"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TIA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is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caused by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 blockage, but </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unlike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 </a:t>
            </a:r>
            <a:r>
              <a:rPr kumimoji="0" lang="en-US" sz="2200" b="0" i="0" u="none" strike="noStrike" kern="1200" cap="none" spc="-20" normalizeH="0" baseline="0" noProof="0" dirty="0">
                <a:ln>
                  <a:noFill/>
                </a:ln>
                <a:solidFill>
                  <a:prstClr val="black"/>
                </a:solidFill>
                <a:effectLst/>
                <a:uLnTx/>
                <a:uFillTx/>
                <a:latin typeface="Lub Dub Medium" panose="020B0603030403020204" pitchFamily="34" charset="0"/>
                <a:cs typeface="Calibri"/>
              </a:rPr>
              <a:t>stroke,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blockage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is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temporary </a:t>
            </a:r>
            <a:b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b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and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usually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causes </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no permanent damage </a:t>
            </a:r>
            <a:r>
              <a:rPr kumimoji="0" lang="en-US" sz="2200" b="0" i="0" u="none" strike="noStrike" kern="1200" cap="none" spc="-15" normalizeH="0" baseline="0" noProof="0" dirty="0">
                <a:ln>
                  <a:noFill/>
                </a:ln>
                <a:solidFill>
                  <a:prstClr val="black"/>
                </a:solidFill>
                <a:effectLst/>
                <a:uLnTx/>
                <a:uFillTx/>
                <a:latin typeface="Lub Dub Medium" panose="020B0603030403020204" pitchFamily="34" charset="0"/>
                <a:cs typeface="Calibri"/>
              </a:rPr>
              <a:t>to </a:t>
            </a: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rPr>
              <a:t>the</a:t>
            </a:r>
            <a:r>
              <a:rPr kumimoji="0" lang="en-US" sz="2200" b="0" i="0" u="none" strike="noStrike" kern="1200" cap="none" spc="50" normalizeH="0" baseline="0" noProof="0" dirty="0">
                <a:ln>
                  <a:noFill/>
                </a:ln>
                <a:solidFill>
                  <a:prstClr val="black"/>
                </a:solidFill>
                <a:effectLst/>
                <a:uLnTx/>
                <a:uFillTx/>
                <a:latin typeface="Lub Dub Medium" panose="020B0603030403020204" pitchFamily="34" charset="0"/>
                <a:cs typeface="Calibri"/>
              </a:rPr>
              <a:t> </a:t>
            </a:r>
            <a:r>
              <a:rPr kumimoji="0" lang="en-US" sz="2200" b="0" i="0" u="none" strike="noStrike" kern="1200" cap="none" spc="-10" normalizeH="0" baseline="0" noProof="0" dirty="0">
                <a:ln>
                  <a:noFill/>
                </a:ln>
                <a:solidFill>
                  <a:prstClr val="black"/>
                </a:solidFill>
                <a:effectLst/>
                <a:uLnTx/>
                <a:uFillTx/>
                <a:latin typeface="Lub Dub Medium" panose="020B0603030403020204" pitchFamily="34" charset="0"/>
                <a:cs typeface="Calibri"/>
              </a:rPr>
              <a:t>brain</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Times New Roman"/>
            </a:endParaRPr>
          </a:p>
          <a:p>
            <a:pPr marL="457200" marR="5080" lvl="0" indent="-283464" algn="l" defTabSz="914400" rtl="0" eaLnBrk="1" fontAlgn="auto" latinLnBrk="0" hangingPunct="1">
              <a:lnSpc>
                <a:spcPts val="2400"/>
              </a:lnSpc>
              <a:spcBef>
                <a:spcPts val="1000"/>
              </a:spcBef>
              <a:spcAft>
                <a:spcPts val="0"/>
              </a:spcAft>
              <a:buClrTx/>
              <a:buSzTx/>
              <a:buFont typeface="Arial"/>
              <a:buChar char="•"/>
              <a:tabLst>
                <a:tab pos="756285" algn="l"/>
                <a:tab pos="756920" algn="l"/>
              </a:tabLst>
              <a:defRPr/>
            </a:pP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About </a:t>
            </a:r>
            <a:r>
              <a:rPr lang="en-US" sz="2200" kern="1200" spc="-5" dirty="0">
                <a:solidFill>
                  <a:prstClr val="black"/>
                </a:solidFill>
                <a:latin typeface="Lub Dub Medium" panose="020B0603030403020204" pitchFamily="34" charset="0"/>
                <a:cs typeface="Calibri"/>
              </a:rPr>
              <a:t>7</a:t>
            </a: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 of TIA patients have a stroke within 90 days. Even though </a:t>
            </a:r>
            <a:b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b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these patients may not receive thrombolysis (clot-busting medications), </a:t>
            </a:r>
            <a:b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b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it’s important for them to be evaluated quickly in the emergency </a:t>
            </a:r>
            <a:b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br>
            <a:r>
              <a:rPr kumimoji="0" lang="en-US" sz="2200" b="0" i="0" u="none" strike="noStrike" kern="1200" cap="none" spc="-5" normalizeH="0" baseline="0" noProof="0" dirty="0">
                <a:ln>
                  <a:noFill/>
                </a:ln>
                <a:solidFill>
                  <a:prstClr val="black"/>
                </a:solidFill>
                <a:effectLst/>
                <a:uLnTx/>
                <a:uFillTx/>
                <a:latin typeface="Lub Dub Medium" panose="020B0603030403020204" pitchFamily="34" charset="0"/>
                <a:cs typeface="Calibri"/>
              </a:rPr>
              <a:t>department. </a:t>
            </a:r>
            <a:r>
              <a:rPr kumimoji="0" lang="en-US" sz="2200" b="1" i="0" u="none" strike="noStrike" kern="1200" cap="none" spc="0" normalizeH="0" baseline="0" noProof="0" dirty="0">
                <a:ln>
                  <a:noFill/>
                </a:ln>
                <a:solidFill>
                  <a:prstClr val="black"/>
                </a:solidFill>
                <a:effectLst/>
                <a:uLnTx/>
                <a:uFillTx/>
                <a:latin typeface="Lub Dub Medium" panose="020B0603030403020204" pitchFamily="34" charset="0"/>
                <a:cs typeface="Calibri"/>
              </a:rPr>
              <a:t>TIA is a </a:t>
            </a:r>
            <a:r>
              <a:rPr kumimoji="0" lang="en-US" sz="2200" b="1" i="0" u="none" strike="noStrike" kern="1200" cap="none" spc="-5" normalizeH="0" baseline="0" noProof="0" dirty="0">
                <a:ln>
                  <a:noFill/>
                </a:ln>
                <a:solidFill>
                  <a:prstClr val="black"/>
                </a:solidFill>
                <a:effectLst/>
                <a:uLnTx/>
                <a:uFillTx/>
                <a:latin typeface="Lub Dub Medium" panose="020B0603030403020204" pitchFamily="34" charset="0"/>
                <a:cs typeface="Calibri"/>
              </a:rPr>
              <a:t>medical </a:t>
            </a:r>
            <a:r>
              <a:rPr kumimoji="0" lang="en-US" sz="2200" b="1" i="0" u="none" strike="noStrike" kern="1200" cap="none" spc="-10" normalizeH="0" baseline="0" noProof="0" dirty="0">
                <a:ln>
                  <a:noFill/>
                </a:ln>
                <a:solidFill>
                  <a:prstClr val="black"/>
                </a:solidFill>
                <a:effectLst/>
                <a:uLnTx/>
                <a:uFillTx/>
                <a:latin typeface="Lub Dub Medium" panose="020B0603030403020204" pitchFamily="34" charset="0"/>
                <a:cs typeface="Calibri"/>
              </a:rPr>
              <a:t>emergency!</a:t>
            </a:r>
            <a:endPar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cs typeface="Calibri"/>
            </a:endParaRPr>
          </a:p>
          <a:p>
            <a:endParaRPr lang="en-US" dirty="0"/>
          </a:p>
        </p:txBody>
      </p:sp>
      <p:sp>
        <p:nvSpPr>
          <p:cNvPr id="8" name="TextBox 7">
            <a:extLst>
              <a:ext uri="{FF2B5EF4-FFF2-40B4-BE49-F238E27FC236}">
                <a16:creationId xmlns:a16="http://schemas.microsoft.com/office/drawing/2014/main" id="{3004E3C7-6C15-43FA-8624-C2658CD57732}"/>
              </a:ext>
            </a:extLst>
          </p:cNvPr>
          <p:cNvSpPr txBox="1"/>
          <p:nvPr/>
        </p:nvSpPr>
        <p:spPr>
          <a:xfrm>
            <a:off x="457200" y="7771503"/>
            <a:ext cx="7315200" cy="276999"/>
          </a:xfrm>
          <a:prstGeom prst="rect">
            <a:avLst/>
          </a:prstGeom>
          <a:noFill/>
        </p:spPr>
        <p:txBody>
          <a:bodyPr wrap="square">
            <a:spAutoFit/>
          </a:bodyPr>
          <a:lstStyle/>
          <a:p>
            <a:pPr marL="12700">
              <a:lnSpc>
                <a:spcPct val="100000"/>
              </a:lnSpc>
            </a:pPr>
            <a:r>
              <a:rPr lang="fr-FR" sz="1200" dirty="0" err="1">
                <a:latin typeface="Lub Dub Medium" panose="020B0603030403020204" pitchFamily="34" charset="0"/>
                <a:cs typeface="Arial"/>
              </a:rPr>
              <a:t>Tsao</a:t>
            </a:r>
            <a:r>
              <a:rPr lang="fr-FR" sz="1200" dirty="0">
                <a:latin typeface="Lub Dub Medium" panose="020B0603030403020204" pitchFamily="34" charset="0"/>
                <a:cs typeface="Arial"/>
              </a:rPr>
              <a:t> CW, et al. Heart </a:t>
            </a:r>
            <a:r>
              <a:rPr lang="fr-FR" sz="1200" dirty="0" err="1">
                <a:latin typeface="Lub Dub Medium" panose="020B0603030403020204" pitchFamily="34" charset="0"/>
                <a:cs typeface="Arial"/>
              </a:rPr>
              <a:t>Disease</a:t>
            </a:r>
            <a:r>
              <a:rPr lang="fr-FR" sz="1200" dirty="0">
                <a:latin typeface="Lub Dub Medium" panose="020B0603030403020204" pitchFamily="34" charset="0"/>
                <a:cs typeface="Arial"/>
              </a:rPr>
              <a:t> and Stroke </a:t>
            </a:r>
            <a:r>
              <a:rPr lang="fr-FR" sz="1200" dirty="0" err="1">
                <a:latin typeface="Lub Dub Medium" panose="020B0603030403020204" pitchFamily="34" charset="0"/>
                <a:cs typeface="Arial"/>
              </a:rPr>
              <a:t>Statistics</a:t>
            </a:r>
            <a:r>
              <a:rPr lang="fr-FR" sz="1200" dirty="0">
                <a:latin typeface="Lub Dub Medium" panose="020B0603030403020204" pitchFamily="34" charset="0"/>
                <a:cs typeface="Arial"/>
              </a:rPr>
              <a:t>. (2022) </a:t>
            </a:r>
            <a:r>
              <a:rPr lang="fr-FR" sz="1200" i="1" dirty="0">
                <a:latin typeface="Lub Dub Medium" panose="020B0603030403020204" pitchFamily="34" charset="0"/>
                <a:cs typeface="Arial"/>
              </a:rPr>
              <a:t>Circulation.</a:t>
            </a:r>
            <a:endParaRPr lang="fr-FR" sz="1200" dirty="0">
              <a:latin typeface="Lub Dub Medium" panose="020B0603030403020204" pitchFamily="34" charset="0"/>
              <a:cs typeface="Arial"/>
            </a:endParaRPr>
          </a:p>
        </p:txBody>
      </p:sp>
    </p:spTree>
    <p:extLst>
      <p:ext uri="{BB962C8B-B14F-4D97-AF65-F5344CB8AC3E}">
        <p14:creationId xmlns:p14="http://schemas.microsoft.com/office/powerpoint/2010/main" val="402038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99BCB8-05FC-4195-BB9E-0D689A11E803}"/>
              </a:ext>
            </a:extLst>
          </p:cNvPr>
          <p:cNvSpPr>
            <a:spLocks noGrp="1"/>
          </p:cNvSpPr>
          <p:nvPr>
            <p:ph type="ctrTitle"/>
          </p:nvPr>
        </p:nvSpPr>
        <p:spPr>
          <a:xfrm>
            <a:off x="457200" y="228600"/>
            <a:ext cx="12923520" cy="838881"/>
          </a:xfrm>
        </p:spPr>
        <p:txBody>
          <a:bodyPr/>
          <a:lstStyle/>
          <a:p>
            <a:r>
              <a:rPr lang="en-US" dirty="0"/>
              <a:t>Common Stroke Symptoms</a:t>
            </a:r>
            <a:r>
              <a:rPr lang="en-US" sz="4630" baseline="22000" dirty="0">
                <a:latin typeface="Lub Dub Bold" panose="020B0603030403020204" pitchFamily="34" charset="77"/>
              </a:rPr>
              <a:t>*</a:t>
            </a:r>
          </a:p>
        </p:txBody>
      </p:sp>
      <p:sp>
        <p:nvSpPr>
          <p:cNvPr id="22" name="object 3">
            <a:extLst>
              <a:ext uri="{FF2B5EF4-FFF2-40B4-BE49-F238E27FC236}">
                <a16:creationId xmlns:a16="http://schemas.microsoft.com/office/drawing/2014/main" id="{6C59FE8C-639F-4F6D-B40F-4FA5A168F779}"/>
              </a:ext>
            </a:extLst>
          </p:cNvPr>
          <p:cNvSpPr txBox="1"/>
          <p:nvPr/>
        </p:nvSpPr>
        <p:spPr>
          <a:xfrm>
            <a:off x="533400" y="1381878"/>
            <a:ext cx="5766317" cy="2575705"/>
          </a:xfrm>
          <a:prstGeom prst="rect">
            <a:avLst/>
          </a:prstGeom>
        </p:spPr>
        <p:txBody>
          <a:bodyPr vert="horz" wrap="square" lIns="0" tIns="13335" rIns="0" bIns="0" rtlCol="0">
            <a:spAutoFit/>
          </a:bodyPr>
          <a:lstStyle/>
          <a:p>
            <a:pPr marL="12700">
              <a:lnSpc>
                <a:spcPts val="3300"/>
              </a:lnSpc>
              <a:spcBef>
                <a:spcPts val="105"/>
              </a:spcBef>
            </a:pPr>
            <a:r>
              <a:rPr sz="2400" b="1" spc="-5" dirty="0">
                <a:latin typeface="Lub Dub Medium" panose="020B0603030403020204" pitchFamily="34" charset="0"/>
                <a:cs typeface="Calibri"/>
              </a:rPr>
              <a:t>Right</a:t>
            </a:r>
            <a:r>
              <a:rPr lang="en-US" sz="2400" b="1" spc="-5" dirty="0">
                <a:latin typeface="Lub Dub Medium" panose="020B0603030403020204" pitchFamily="34" charset="0"/>
                <a:cs typeface="Calibri"/>
              </a:rPr>
              <a:t>-Sided</a:t>
            </a:r>
            <a:r>
              <a:rPr sz="2400" b="1" spc="-5" dirty="0">
                <a:latin typeface="Lub Dub Medium" panose="020B0603030403020204" pitchFamily="34" charset="0"/>
                <a:cs typeface="Calibri"/>
              </a:rPr>
              <a:t> </a:t>
            </a:r>
            <a:r>
              <a:rPr lang="en-US" sz="2400" b="1" spc="-5" dirty="0">
                <a:latin typeface="Lub Dub Medium" panose="020B0603030403020204" pitchFamily="34" charset="0"/>
                <a:cs typeface="Calibri"/>
              </a:rPr>
              <a:t>(</a:t>
            </a:r>
            <a:r>
              <a:rPr sz="2400" b="1" dirty="0">
                <a:latin typeface="Lub Dub Medium" panose="020B0603030403020204" pitchFamily="34" charset="0"/>
                <a:cs typeface="Calibri"/>
              </a:rPr>
              <a:t>Hemispher</a:t>
            </a:r>
            <a:r>
              <a:rPr lang="en-US" sz="2400" b="1" dirty="0">
                <a:latin typeface="Lub Dub Medium" panose="020B0603030403020204" pitchFamily="34" charset="0"/>
                <a:cs typeface="Calibri"/>
              </a:rPr>
              <a:t>e)</a:t>
            </a:r>
            <a:r>
              <a:rPr sz="2400" b="1" spc="-95" dirty="0">
                <a:latin typeface="Lub Dub Medium" panose="020B0603030403020204" pitchFamily="34" charset="0"/>
                <a:cs typeface="Calibri"/>
              </a:rPr>
              <a:t> </a:t>
            </a:r>
            <a:r>
              <a:rPr lang="en-US" sz="2400" b="1" spc="-15" dirty="0">
                <a:latin typeface="Lub Dub Medium" panose="020B0603030403020204" pitchFamily="34" charset="0"/>
                <a:cs typeface="Calibri"/>
              </a:rPr>
              <a:t>Stroke</a:t>
            </a:r>
          </a:p>
          <a:p>
            <a:pPr marL="457200" indent="-283464">
              <a:lnSpc>
                <a:spcPts val="2400"/>
              </a:lnSpc>
              <a:spcBef>
                <a:spcPts val="1000"/>
              </a:spcBef>
              <a:buFont typeface="Arial"/>
              <a:buChar char="•"/>
              <a:tabLst>
                <a:tab pos="354965" algn="l"/>
                <a:tab pos="355600" algn="l"/>
              </a:tabLst>
            </a:pPr>
            <a:r>
              <a:rPr lang="en-US" sz="2200" spc="-5" dirty="0">
                <a:latin typeface="Lub Dub Medium" panose="020B0603030403020204" pitchFamily="34" charset="0"/>
                <a:cs typeface="Calibri"/>
              </a:rPr>
              <a:t>Slurred speech </a:t>
            </a:r>
            <a:r>
              <a:rPr lang="en-US" sz="2200" dirty="0">
                <a:latin typeface="Lub Dub Medium" panose="020B0603030403020204" pitchFamily="34" charset="0"/>
                <a:cs typeface="Calibri"/>
              </a:rPr>
              <a:t>-</a:t>
            </a:r>
            <a:r>
              <a:rPr lang="en-US" sz="2200" spc="-10" dirty="0">
                <a:latin typeface="Lub Dub Medium" panose="020B0603030403020204" pitchFamily="34" charset="0"/>
                <a:cs typeface="Calibri"/>
              </a:rPr>
              <a:t> </a:t>
            </a:r>
            <a:r>
              <a:rPr lang="en-US" sz="2200" spc="-5" dirty="0">
                <a:latin typeface="Lub Dub Medium" panose="020B0603030403020204" pitchFamily="34" charset="0"/>
                <a:cs typeface="Calibri"/>
              </a:rPr>
              <a:t>dysarthria</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4965" algn="l"/>
                <a:tab pos="355600" algn="l"/>
              </a:tabLst>
            </a:pPr>
            <a:r>
              <a:rPr lang="en-US" sz="2200" spc="-10" dirty="0">
                <a:latin typeface="Lub Dub Medium" panose="020B0603030403020204" pitchFamily="34" charset="0"/>
                <a:cs typeface="Calibri"/>
              </a:rPr>
              <a:t>Weakness </a:t>
            </a:r>
            <a:r>
              <a:rPr lang="en-US" sz="2200" spc="-5" dirty="0">
                <a:latin typeface="Lub Dub Medium" panose="020B0603030403020204" pitchFamily="34" charset="0"/>
                <a:cs typeface="Calibri"/>
              </a:rPr>
              <a:t>or numbness of the left side of </a:t>
            </a:r>
            <a:r>
              <a:rPr lang="en-US" sz="2200" spc="-10" dirty="0">
                <a:latin typeface="Lub Dub Medium" panose="020B0603030403020204" pitchFamily="34" charset="0"/>
                <a:cs typeface="Calibri"/>
              </a:rPr>
              <a:t>face, </a:t>
            </a:r>
            <a:r>
              <a:rPr lang="en-US" sz="2200" dirty="0">
                <a:latin typeface="Lub Dub Medium" panose="020B0603030403020204" pitchFamily="34" charset="0"/>
                <a:cs typeface="Calibri"/>
              </a:rPr>
              <a:t>arm </a:t>
            </a:r>
            <a:r>
              <a:rPr lang="en-US" sz="2200" spc="-5" dirty="0">
                <a:latin typeface="Lub Dub Medium" panose="020B0603030403020204" pitchFamily="34" charset="0"/>
                <a:cs typeface="Calibri"/>
              </a:rPr>
              <a:t>or</a:t>
            </a:r>
            <a:r>
              <a:rPr lang="en-US" sz="2200" dirty="0">
                <a:latin typeface="Lub Dub Medium" panose="020B0603030403020204" pitchFamily="34" charset="0"/>
                <a:cs typeface="Calibri"/>
              </a:rPr>
              <a:t> leg</a:t>
            </a:r>
          </a:p>
          <a:p>
            <a:pPr marL="457200" indent="-283464">
              <a:lnSpc>
                <a:spcPts val="2400"/>
              </a:lnSpc>
              <a:spcBef>
                <a:spcPts val="1000"/>
              </a:spcBef>
              <a:buFont typeface="Arial"/>
              <a:buChar char="•"/>
              <a:tabLst>
                <a:tab pos="354965" algn="l"/>
                <a:tab pos="355600" algn="l"/>
              </a:tabLst>
            </a:pPr>
            <a:r>
              <a:rPr lang="en-US" sz="2200" spc="-10" dirty="0">
                <a:latin typeface="Lub Dub Medium" panose="020B0603030403020204" pitchFamily="34" charset="0"/>
                <a:cs typeface="Calibri"/>
              </a:rPr>
              <a:t>Left-</a:t>
            </a:r>
            <a:r>
              <a:rPr lang="en-US" sz="2200" spc="-5" dirty="0">
                <a:latin typeface="Lub Dub Medium" panose="020B0603030403020204" pitchFamily="34" charset="0"/>
                <a:cs typeface="Calibri"/>
              </a:rPr>
              <a:t>sided</a:t>
            </a:r>
            <a:r>
              <a:rPr lang="en-US" sz="2200" dirty="0">
                <a:latin typeface="Lub Dub Medium" panose="020B0603030403020204" pitchFamily="34" charset="0"/>
                <a:cs typeface="Calibri"/>
              </a:rPr>
              <a:t> </a:t>
            </a:r>
            <a:r>
              <a:rPr lang="en-US" sz="2200" spc="-5" dirty="0">
                <a:latin typeface="Lub Dub Medium" panose="020B0603030403020204" pitchFamily="34" charset="0"/>
                <a:cs typeface="Calibri"/>
              </a:rPr>
              <a:t>neglect</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panose="020B0603030403020204" pitchFamily="34" charset="0"/>
                <a:cs typeface="Calibri"/>
              </a:rPr>
              <a:t>Right </a:t>
            </a:r>
            <a:r>
              <a:rPr lang="en-US" sz="2200" spc="-15" dirty="0">
                <a:latin typeface="Lub Dub Medium" panose="020B0603030403020204" pitchFamily="34" charset="0"/>
                <a:cs typeface="Calibri"/>
              </a:rPr>
              <a:t>gaze</a:t>
            </a:r>
            <a:r>
              <a:rPr lang="en-US" sz="2200" dirty="0">
                <a:latin typeface="Lub Dub Medium" panose="020B0603030403020204" pitchFamily="34" charset="0"/>
                <a:cs typeface="Calibri"/>
              </a:rPr>
              <a:t> </a:t>
            </a:r>
            <a:r>
              <a:rPr lang="en-US" sz="2200" spc="-15" dirty="0">
                <a:latin typeface="Lub Dub Medium" panose="020B0603030403020204" pitchFamily="34" charset="0"/>
                <a:cs typeface="Calibri"/>
              </a:rPr>
              <a:t>preference</a:t>
            </a:r>
            <a:endParaRPr lang="en-US" sz="2200" dirty="0">
              <a:latin typeface="Lub Dub Medium" panose="020B0603030403020204" pitchFamily="34" charset="0"/>
              <a:cs typeface="Calibri"/>
            </a:endParaRPr>
          </a:p>
        </p:txBody>
      </p:sp>
      <p:sp>
        <p:nvSpPr>
          <p:cNvPr id="18" name="object 3">
            <a:extLst>
              <a:ext uri="{FF2B5EF4-FFF2-40B4-BE49-F238E27FC236}">
                <a16:creationId xmlns:a16="http://schemas.microsoft.com/office/drawing/2014/main" id="{6D523765-5AAB-AD4D-8E4F-160B1468A61E}"/>
              </a:ext>
            </a:extLst>
          </p:cNvPr>
          <p:cNvSpPr txBox="1"/>
          <p:nvPr/>
        </p:nvSpPr>
        <p:spPr>
          <a:xfrm>
            <a:off x="533400" y="4267200"/>
            <a:ext cx="5943600" cy="2796278"/>
          </a:xfrm>
          <a:prstGeom prst="rect">
            <a:avLst/>
          </a:prstGeom>
        </p:spPr>
        <p:txBody>
          <a:bodyPr vert="horz" wrap="square" lIns="0" tIns="13335" rIns="0" bIns="0" rtlCol="0">
            <a:spAutoFit/>
          </a:bodyPr>
          <a:lstStyle/>
          <a:p>
            <a:pPr marL="12700">
              <a:lnSpc>
                <a:spcPts val="3300"/>
              </a:lnSpc>
              <a:spcBef>
                <a:spcPts val="1200"/>
              </a:spcBef>
            </a:pPr>
            <a:r>
              <a:rPr lang="en-US" sz="2400" b="1" spc="-5" dirty="0">
                <a:latin typeface="Lub Dub Medium" panose="020B0603030403020204" pitchFamily="34" charset="0"/>
                <a:cs typeface="Calibri"/>
              </a:rPr>
              <a:t>Left-Sided (Hemisphere)</a:t>
            </a:r>
            <a:r>
              <a:rPr lang="en-US" sz="2400" b="1" spc="-60" dirty="0">
                <a:latin typeface="Lub Dub Medium" panose="020B0603030403020204" pitchFamily="34" charset="0"/>
                <a:cs typeface="Calibri"/>
              </a:rPr>
              <a:t> </a:t>
            </a:r>
            <a:r>
              <a:rPr lang="en-US" sz="2400" b="1" spc="-15" dirty="0">
                <a:latin typeface="Lub Dub Medium" panose="020B0603030403020204" pitchFamily="34" charset="0"/>
                <a:cs typeface="Calibri"/>
              </a:rPr>
              <a:t>Stroke</a:t>
            </a:r>
            <a:endParaRPr lang="en-US" sz="2400" dirty="0">
              <a:latin typeface="Lub Dub Medium" panose="020B0603030403020204" pitchFamily="34" charset="0"/>
              <a:cs typeface="Calibri"/>
            </a:endParaRPr>
          </a:p>
          <a:p>
            <a:pPr marL="457200" marR="5080" indent="-283464">
              <a:lnSpc>
                <a:spcPts val="2400"/>
              </a:lnSpc>
              <a:spcBef>
                <a:spcPts val="1000"/>
              </a:spcBef>
              <a:buFont typeface="Arial"/>
              <a:buChar char="•"/>
              <a:tabLst>
                <a:tab pos="354965" algn="l"/>
                <a:tab pos="355600" algn="l"/>
              </a:tabLst>
            </a:pPr>
            <a:r>
              <a:rPr lang="en-US" sz="2200" spc="-5" dirty="0">
                <a:latin typeface="Lub Dub Medium" panose="020B0603030403020204" pitchFamily="34" charset="0"/>
                <a:cs typeface="Calibri"/>
              </a:rPr>
              <a:t>Speech </a:t>
            </a:r>
            <a:r>
              <a:rPr lang="en-US" sz="2200" spc="-10" dirty="0">
                <a:latin typeface="Lub Dub Medium" panose="020B0603030403020204" pitchFamily="34" charset="0"/>
                <a:cs typeface="Calibri"/>
              </a:rPr>
              <a:t>problems </a:t>
            </a:r>
            <a:r>
              <a:rPr lang="en-US" sz="2200" dirty="0">
                <a:latin typeface="Lub Dub Medium" panose="020B0603030403020204" pitchFamily="34" charset="0"/>
                <a:cs typeface="Calibri"/>
              </a:rPr>
              <a:t>– </a:t>
            </a:r>
            <a:r>
              <a:rPr lang="en-US" sz="2200" spc="-5" dirty="0">
                <a:latin typeface="Lub Dub Medium" panose="020B0603030403020204" pitchFamily="34" charset="0"/>
                <a:cs typeface="Calibri"/>
              </a:rPr>
              <a:t>what </a:t>
            </a:r>
            <a:r>
              <a:rPr lang="en-US" sz="2200" dirty="0">
                <a:latin typeface="Lub Dub Medium" panose="020B0603030403020204" pitchFamily="34" charset="0"/>
                <a:cs typeface="Calibri"/>
              </a:rPr>
              <a:t>is </a:t>
            </a:r>
            <a:r>
              <a:rPr lang="en-US" sz="2200" spc="-5" dirty="0">
                <a:latin typeface="Lub Dub Medium" panose="020B0603030403020204" pitchFamily="34" charset="0"/>
                <a:cs typeface="Calibri"/>
              </a:rPr>
              <a:t>being said or inability </a:t>
            </a:r>
            <a:r>
              <a:rPr lang="en-US" sz="2200" spc="-10" dirty="0">
                <a:latin typeface="Lub Dub Medium" panose="020B0603030403020204" pitchFamily="34" charset="0"/>
                <a:cs typeface="Calibri"/>
              </a:rPr>
              <a:t>to get words</a:t>
            </a:r>
            <a:r>
              <a:rPr lang="en-US" sz="2200" spc="5" dirty="0">
                <a:latin typeface="Lub Dub Medium" panose="020B0603030403020204" pitchFamily="34" charset="0"/>
                <a:cs typeface="Calibri"/>
              </a:rPr>
              <a:t> </a:t>
            </a:r>
            <a:r>
              <a:rPr lang="en-US" sz="2200" spc="-5" dirty="0">
                <a:latin typeface="Lub Dub Medium" panose="020B0603030403020204" pitchFamily="34" charset="0"/>
                <a:cs typeface="Calibri"/>
              </a:rPr>
              <a:t>out</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4965" algn="l"/>
                <a:tab pos="355600" algn="l"/>
              </a:tabLst>
            </a:pPr>
            <a:r>
              <a:rPr lang="en-US" sz="2200" spc="-10" dirty="0">
                <a:latin typeface="Lub Dub Medium" panose="020B0603030403020204" pitchFamily="34" charset="0"/>
                <a:cs typeface="Calibri"/>
              </a:rPr>
              <a:t>Problems </a:t>
            </a:r>
            <a:r>
              <a:rPr lang="en-US" sz="2200" dirty="0">
                <a:latin typeface="Lub Dub Medium" panose="020B0603030403020204" pitchFamily="34" charset="0"/>
                <a:cs typeface="Calibri"/>
              </a:rPr>
              <a:t>with</a:t>
            </a:r>
            <a:r>
              <a:rPr lang="en-US" sz="2200" spc="5" dirty="0">
                <a:latin typeface="Lub Dub Medium" panose="020B0603030403020204" pitchFamily="34" charset="0"/>
                <a:cs typeface="Calibri"/>
              </a:rPr>
              <a:t> </a:t>
            </a:r>
            <a:r>
              <a:rPr lang="en-US" sz="2200" spc="-10" dirty="0">
                <a:latin typeface="Lub Dub Medium" panose="020B0603030403020204" pitchFamily="34" charset="0"/>
                <a:cs typeface="Calibri"/>
              </a:rPr>
              <a:t>comprehension</a:t>
            </a:r>
            <a:endParaRPr lang="en-US" sz="2200" dirty="0">
              <a:latin typeface="Lub Dub Medium" panose="020B0603030403020204" pitchFamily="34" charset="0"/>
              <a:cs typeface="Calibri"/>
            </a:endParaRPr>
          </a:p>
          <a:p>
            <a:pPr marL="457200" indent="-283464">
              <a:lnSpc>
                <a:spcPts val="2400"/>
              </a:lnSpc>
              <a:spcBef>
                <a:spcPts val="1000"/>
              </a:spcBef>
              <a:buFont typeface="Arial"/>
              <a:buChar char="•"/>
              <a:tabLst>
                <a:tab pos="354965" algn="l"/>
                <a:tab pos="355600" algn="l"/>
              </a:tabLst>
            </a:pPr>
            <a:r>
              <a:rPr lang="en-US" sz="2200" spc="-10" dirty="0">
                <a:latin typeface="Lub Dub Medium" panose="020B0603030403020204" pitchFamily="34" charset="0"/>
                <a:cs typeface="Calibri"/>
              </a:rPr>
              <a:t>Weakness </a:t>
            </a:r>
            <a:r>
              <a:rPr lang="en-US" sz="2200" spc="-5" dirty="0">
                <a:latin typeface="Lub Dub Medium" panose="020B0603030403020204" pitchFamily="34" charset="0"/>
                <a:cs typeface="Calibri"/>
              </a:rPr>
              <a:t>or numbness of the right side of face, </a:t>
            </a:r>
            <a:r>
              <a:rPr lang="en-US" sz="2200" dirty="0">
                <a:latin typeface="Lub Dub Medium" panose="020B0603030403020204" pitchFamily="34" charset="0"/>
                <a:cs typeface="Calibri"/>
              </a:rPr>
              <a:t>arm, </a:t>
            </a:r>
            <a:r>
              <a:rPr lang="en-US" sz="2200" spc="-5" dirty="0">
                <a:latin typeface="Lub Dub Medium" panose="020B0603030403020204" pitchFamily="34" charset="0"/>
                <a:cs typeface="Calibri"/>
              </a:rPr>
              <a:t>or</a:t>
            </a:r>
            <a:r>
              <a:rPr lang="en-US" sz="2200" spc="-20" dirty="0">
                <a:latin typeface="Lub Dub Medium" panose="020B0603030403020204" pitchFamily="34" charset="0"/>
                <a:cs typeface="Calibri"/>
              </a:rPr>
              <a:t> </a:t>
            </a:r>
            <a:r>
              <a:rPr lang="en-US" sz="2200" dirty="0">
                <a:latin typeface="Lub Dub Medium" panose="020B0603030403020204" pitchFamily="34" charset="0"/>
                <a:cs typeface="Calibri"/>
              </a:rPr>
              <a:t>leg</a:t>
            </a:r>
          </a:p>
          <a:p>
            <a:pPr marL="457200" indent="-283464">
              <a:lnSpc>
                <a:spcPts val="2400"/>
              </a:lnSpc>
              <a:spcBef>
                <a:spcPts val="1000"/>
              </a:spcBef>
              <a:buFont typeface="Arial"/>
              <a:buChar char="•"/>
              <a:tabLst>
                <a:tab pos="354965" algn="l"/>
                <a:tab pos="355600" algn="l"/>
              </a:tabLst>
            </a:pPr>
            <a:r>
              <a:rPr lang="en-US" sz="2200" spc="-10" dirty="0">
                <a:latin typeface="Lub Dub Medium" panose="020B0603030403020204" pitchFamily="34" charset="0"/>
                <a:cs typeface="Calibri"/>
              </a:rPr>
              <a:t>Left </a:t>
            </a:r>
            <a:r>
              <a:rPr lang="en-US" sz="2200" spc="-20" dirty="0">
                <a:latin typeface="Lub Dub Medium" panose="020B0603030403020204" pitchFamily="34" charset="0"/>
                <a:cs typeface="Calibri"/>
              </a:rPr>
              <a:t>gaze</a:t>
            </a:r>
            <a:r>
              <a:rPr lang="en-US" sz="2200" dirty="0">
                <a:latin typeface="Lub Dub Medium" panose="020B0603030403020204" pitchFamily="34" charset="0"/>
                <a:cs typeface="Calibri"/>
              </a:rPr>
              <a:t> </a:t>
            </a:r>
            <a:r>
              <a:rPr lang="en-US" sz="2200" spc="-15" dirty="0">
                <a:latin typeface="Lub Dub Medium" panose="020B0603030403020204" pitchFamily="34" charset="0"/>
                <a:cs typeface="Calibri"/>
              </a:rPr>
              <a:t>preference</a:t>
            </a:r>
            <a:endParaRPr lang="en-US" sz="2200" dirty="0">
              <a:latin typeface="Lub Dub Medium" panose="020B0603030403020204" pitchFamily="34" charset="0"/>
              <a:cs typeface="Calibri"/>
            </a:endParaRPr>
          </a:p>
        </p:txBody>
      </p:sp>
      <p:sp>
        <p:nvSpPr>
          <p:cNvPr id="26" name="object 7">
            <a:extLst>
              <a:ext uri="{FF2B5EF4-FFF2-40B4-BE49-F238E27FC236}">
                <a16:creationId xmlns:a16="http://schemas.microsoft.com/office/drawing/2014/main" id="{7B8AA45C-4170-435A-8238-F868D173C0A0}"/>
              </a:ext>
            </a:extLst>
          </p:cNvPr>
          <p:cNvSpPr txBox="1"/>
          <p:nvPr/>
        </p:nvSpPr>
        <p:spPr>
          <a:xfrm>
            <a:off x="7772400" y="1371600"/>
            <a:ext cx="4495800" cy="4475584"/>
          </a:xfrm>
          <a:prstGeom prst="rect">
            <a:avLst/>
          </a:prstGeom>
        </p:spPr>
        <p:txBody>
          <a:bodyPr vert="horz" wrap="square" lIns="0" tIns="12700" rIns="0" bIns="0" rtlCol="0">
            <a:spAutoFit/>
          </a:bodyPr>
          <a:lstStyle/>
          <a:p>
            <a:pPr marL="12700">
              <a:lnSpc>
                <a:spcPts val="3300"/>
              </a:lnSpc>
              <a:spcBef>
                <a:spcPts val="100"/>
              </a:spcBef>
            </a:pPr>
            <a:r>
              <a:rPr sz="2400" b="1" spc="-15" dirty="0">
                <a:latin typeface="Lub Dub Medium" panose="020B0603030403020204" pitchFamily="34" charset="0"/>
                <a:cs typeface="Calibri"/>
              </a:rPr>
              <a:t>Brainstem Stroke</a:t>
            </a:r>
            <a:r>
              <a:rPr sz="2400" b="1" spc="-50" dirty="0">
                <a:latin typeface="Lub Dub Medium" panose="020B0603030403020204" pitchFamily="34" charset="0"/>
                <a:cs typeface="Calibri"/>
              </a:rPr>
              <a:t> </a:t>
            </a:r>
            <a:endParaRPr lang="en-US" sz="2400" b="1" spc="-5" dirty="0">
              <a:latin typeface="Lub Dub Medium" panose="020B0603030403020204" pitchFamily="34" charset="0"/>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a:cs typeface="Calibri"/>
              </a:rPr>
              <a:t>Nausea, vomiting or</a:t>
            </a:r>
            <a:r>
              <a:rPr lang="en-US" sz="2200" spc="-50" dirty="0">
                <a:latin typeface="Lub Dub Medium"/>
                <a:cs typeface="Calibri"/>
              </a:rPr>
              <a:t> </a:t>
            </a:r>
            <a:r>
              <a:rPr lang="en-US" sz="2200" spc="-5" dirty="0">
                <a:latin typeface="Lub Dub Medium"/>
                <a:cs typeface="Calibri"/>
              </a:rPr>
              <a:t>vertigo</a:t>
            </a:r>
            <a:endParaRPr lang="en-US" sz="2200" dirty="0">
              <a:latin typeface="Lub Dub Medium"/>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a:cs typeface="Calibri"/>
              </a:rPr>
              <a:t>Speech </a:t>
            </a:r>
            <a:r>
              <a:rPr lang="en-US" sz="2200" spc="-10" dirty="0">
                <a:latin typeface="Lub Dub Medium"/>
                <a:cs typeface="Calibri"/>
              </a:rPr>
              <a:t>problems</a:t>
            </a:r>
            <a:endParaRPr lang="en-US" sz="2200" dirty="0">
              <a:latin typeface="Lub Dub Medium"/>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a:cs typeface="Calibri"/>
              </a:rPr>
              <a:t>Swallowing</a:t>
            </a:r>
            <a:r>
              <a:rPr lang="en-US" sz="2200" spc="-35" dirty="0">
                <a:latin typeface="Lub Dub Medium"/>
                <a:cs typeface="Calibri"/>
              </a:rPr>
              <a:t> </a:t>
            </a:r>
            <a:r>
              <a:rPr lang="en-US" sz="2200" spc="-10" dirty="0">
                <a:latin typeface="Lub Dub Medium"/>
                <a:cs typeface="Calibri"/>
              </a:rPr>
              <a:t>problems</a:t>
            </a:r>
            <a:endParaRPr lang="en-US" sz="2200" dirty="0">
              <a:latin typeface="Lub Dub Medium"/>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a:cs typeface="Calibri"/>
              </a:rPr>
              <a:t>Abnormal </a:t>
            </a:r>
            <a:r>
              <a:rPr lang="en-US" sz="2200" spc="-10" dirty="0">
                <a:latin typeface="Lub Dub Medium"/>
                <a:cs typeface="Calibri"/>
              </a:rPr>
              <a:t>eye</a:t>
            </a:r>
            <a:r>
              <a:rPr lang="en-US" sz="2200" spc="-35" dirty="0">
                <a:latin typeface="Lub Dub Medium"/>
                <a:cs typeface="Calibri"/>
              </a:rPr>
              <a:t> </a:t>
            </a:r>
            <a:r>
              <a:rPr lang="en-US" sz="2200" spc="-5" dirty="0">
                <a:latin typeface="Lub Dub Medium"/>
                <a:cs typeface="Calibri"/>
              </a:rPr>
              <a:t>movements</a:t>
            </a:r>
            <a:endParaRPr lang="en-US" sz="2200" dirty="0">
              <a:latin typeface="Lub Dub Medium"/>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a:cs typeface="Calibri"/>
              </a:rPr>
              <a:t>Decreased</a:t>
            </a:r>
            <a:r>
              <a:rPr lang="en-US" sz="2200" spc="-20" dirty="0">
                <a:latin typeface="Lub Dub Medium"/>
                <a:cs typeface="Calibri"/>
              </a:rPr>
              <a:t> </a:t>
            </a:r>
            <a:r>
              <a:rPr lang="en-US" sz="2200" spc="-5" dirty="0">
                <a:latin typeface="Lub Dub Medium"/>
                <a:cs typeface="Calibri"/>
              </a:rPr>
              <a:t>consciousness</a:t>
            </a:r>
            <a:endParaRPr lang="en-US" sz="2200" dirty="0">
              <a:latin typeface="Lub Dub Medium"/>
              <a:cs typeface="Calibri"/>
            </a:endParaRPr>
          </a:p>
          <a:p>
            <a:pPr marL="457200" indent="-283464">
              <a:lnSpc>
                <a:spcPts val="2400"/>
              </a:lnSpc>
              <a:spcBef>
                <a:spcPts val="1000"/>
              </a:spcBef>
              <a:buFont typeface="Arial"/>
              <a:buChar char="•"/>
              <a:tabLst>
                <a:tab pos="354965" algn="l"/>
                <a:tab pos="355600" algn="l"/>
              </a:tabLst>
            </a:pPr>
            <a:r>
              <a:rPr lang="en-US" sz="2200" spc="-5" dirty="0">
                <a:latin typeface="Lub Dub Medium"/>
                <a:cs typeface="Calibri"/>
              </a:rPr>
              <a:t>Crossed</a:t>
            </a:r>
            <a:r>
              <a:rPr lang="en-US" sz="2200" spc="-15" dirty="0">
                <a:latin typeface="Lub Dub Medium"/>
                <a:cs typeface="Calibri"/>
              </a:rPr>
              <a:t> </a:t>
            </a:r>
            <a:r>
              <a:rPr lang="en-US" sz="2200" spc="-5" dirty="0">
                <a:latin typeface="Lub Dub Medium"/>
                <a:cs typeface="Calibri"/>
              </a:rPr>
              <a:t>findings (both sides of the body)</a:t>
            </a:r>
          </a:p>
          <a:p>
            <a:pPr marL="457200" indent="-283464">
              <a:lnSpc>
                <a:spcPts val="3300"/>
              </a:lnSpc>
              <a:spcBef>
                <a:spcPts val="340"/>
              </a:spcBef>
              <a:buFont typeface="Arial"/>
              <a:buChar char="•"/>
              <a:tabLst>
                <a:tab pos="354965" algn="l"/>
                <a:tab pos="355600" algn="l"/>
              </a:tabLst>
            </a:pPr>
            <a:endParaRPr lang="en-US" sz="2200" spc="-5" dirty="0">
              <a:latin typeface="Lub Dub Medium"/>
              <a:cs typeface="Calibri"/>
            </a:endParaRPr>
          </a:p>
          <a:p>
            <a:pPr marL="182880" indent="-182880">
              <a:spcBef>
                <a:spcPts val="340"/>
              </a:spcBef>
              <a:tabLst>
                <a:tab pos="354965" algn="l"/>
                <a:tab pos="355600" algn="l"/>
              </a:tabLst>
            </a:pPr>
            <a:r>
              <a:rPr lang="en-US" sz="2000" dirty="0">
                <a:latin typeface="Lub Dub Medium" panose="020B0603030403020204" pitchFamily="34" charset="0"/>
              </a:rPr>
              <a:t>* Symptoms may occur alone or in combination with each other.</a:t>
            </a:r>
          </a:p>
        </p:txBody>
      </p:sp>
      <p:sp>
        <p:nvSpPr>
          <p:cNvPr id="8" name="TextBox 7">
            <a:extLst>
              <a:ext uri="{FF2B5EF4-FFF2-40B4-BE49-F238E27FC236}">
                <a16:creationId xmlns:a16="http://schemas.microsoft.com/office/drawing/2014/main" id="{3004E3C7-6C15-43FA-8624-C2658CD57732}"/>
              </a:ext>
            </a:extLst>
          </p:cNvPr>
          <p:cNvSpPr txBox="1"/>
          <p:nvPr/>
        </p:nvSpPr>
        <p:spPr>
          <a:xfrm>
            <a:off x="457200" y="7771503"/>
            <a:ext cx="7315200" cy="461665"/>
          </a:xfrm>
          <a:prstGeom prst="rect">
            <a:avLst/>
          </a:prstGeom>
          <a:noFill/>
        </p:spPr>
        <p:txBody>
          <a:bodyPr wrap="square">
            <a:spAutoFit/>
          </a:bodyPr>
          <a:lstStyle/>
          <a:p>
            <a:pPr marL="12700"/>
            <a:r>
              <a:rPr lang="fr-FR" sz="1200" dirty="0" err="1">
                <a:latin typeface="Lub Dub Medium" panose="020B0603030403020204" pitchFamily="34" charset="0"/>
                <a:cs typeface="Arial"/>
              </a:rPr>
              <a:t>Tsao</a:t>
            </a:r>
            <a:r>
              <a:rPr lang="fr-FR" sz="1200" dirty="0">
                <a:latin typeface="Lub Dub Medium" panose="020B0603030403020204" pitchFamily="34" charset="0"/>
                <a:cs typeface="Arial"/>
              </a:rPr>
              <a:t> CW, et al. Heart </a:t>
            </a:r>
            <a:r>
              <a:rPr lang="fr-FR" sz="1200" dirty="0" err="1">
                <a:latin typeface="Lub Dub Medium" panose="020B0603030403020204" pitchFamily="34" charset="0"/>
                <a:cs typeface="Arial"/>
              </a:rPr>
              <a:t>Disease</a:t>
            </a:r>
            <a:r>
              <a:rPr lang="fr-FR" sz="1200" dirty="0">
                <a:latin typeface="Lub Dub Medium" panose="020B0603030403020204" pitchFamily="34" charset="0"/>
                <a:cs typeface="Arial"/>
              </a:rPr>
              <a:t> and Stroke </a:t>
            </a:r>
            <a:r>
              <a:rPr lang="fr-FR" sz="1200" dirty="0" err="1">
                <a:latin typeface="Lub Dub Medium" panose="020B0603030403020204" pitchFamily="34" charset="0"/>
                <a:cs typeface="Arial"/>
              </a:rPr>
              <a:t>Statistics</a:t>
            </a:r>
            <a:r>
              <a:rPr lang="fr-FR" sz="1200" dirty="0">
                <a:latin typeface="Lub Dub Medium" panose="020B0603030403020204" pitchFamily="34" charset="0"/>
                <a:cs typeface="Arial"/>
              </a:rPr>
              <a:t>. (2022) </a:t>
            </a:r>
            <a:r>
              <a:rPr lang="fr-FR" sz="1200" i="1" dirty="0">
                <a:latin typeface="Lub Dub Medium" panose="020B0603030403020204" pitchFamily="34" charset="0"/>
                <a:cs typeface="Arial"/>
              </a:rPr>
              <a:t>Circulation.</a:t>
            </a:r>
            <a:endParaRPr lang="fr-FR" sz="1200" dirty="0">
              <a:latin typeface="Lub Dub Medium" panose="020B0603030403020204" pitchFamily="34" charset="0"/>
              <a:cs typeface="Arial"/>
            </a:endParaRPr>
          </a:p>
          <a:p>
            <a:pPr marL="12700">
              <a:lnSpc>
                <a:spcPct val="100000"/>
              </a:lnSpc>
            </a:pPr>
            <a:endParaRPr lang="fr-FR" sz="1200" dirty="0">
              <a:latin typeface="Lub Dub Medium" panose="020B0603030403020204" pitchFamily="34" charset="0"/>
              <a:cs typeface="Arial"/>
            </a:endParaRPr>
          </a:p>
        </p:txBody>
      </p:sp>
    </p:spTree>
    <p:extLst>
      <p:ext uri="{BB962C8B-B14F-4D97-AF65-F5344CB8AC3E}">
        <p14:creationId xmlns:p14="http://schemas.microsoft.com/office/powerpoint/2010/main" val="776714607"/>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13EB435A-C281-405F-B548-2F45017A8CE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9779926B-4D49-45CF-85AA-6BD2F84C73D1}"/>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2D8504E-6BF1-4A54-A956-9CF320BEEB19}"/>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CFC2C81C-2E2A-490F-98E4-EB1F00B054E7}"/>
    </a:ext>
  </a:extLst>
</a:theme>
</file>

<file path=ppt/theme/theme5.xml><?xml version="1.0" encoding="utf-8"?>
<a:theme xmlns:a="http://schemas.openxmlformats.org/drawingml/2006/main" name="Watermar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7D7B687-4E1F-47C1-B8F2-5FD90D050CAA}"/>
    </a:ext>
  </a:extLst>
</a:theme>
</file>

<file path=ppt/theme/theme6.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FC2560AD-1BFC-403C-B650-8CC80D6C1E5B}"/>
    </a:ext>
  </a:extLst>
</a:theme>
</file>

<file path=ppt/theme/theme7.xml><?xml version="1.0" encoding="utf-8"?>
<a:theme xmlns:a="http://schemas.openxmlformats.org/drawingml/2006/main" name="Image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C1C4619E-F04E-450F-8E45-62FD1BE229CD}"/>
    </a:ext>
  </a:extLst>
</a:theme>
</file>

<file path=ppt/theme/theme8.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ED5D6767-BE8D-4639-AAC0-01EDA6A534DC}"/>
    </a:ext>
  </a:extLst>
</a:theme>
</file>

<file path=ppt/theme/theme9.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AHA Corporate Template 16x9" id="{36303CF9-DC7D-4ED4-9C1F-05B6EBF9CE65}" vid="{AAA80BC5-5114-4B0A-AD72-E041EBE4F6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f4f22ede-e726-4d3d-b195-8dfd25ae0d91" ContentTypeId="0x01" PreviousValue="false"/>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8BCC27B6A02C949974BEBB7B9943565" ma:contentTypeVersion="16" ma:contentTypeDescription="Create a new document." ma:contentTypeScope="" ma:versionID="1f68323918e68aed5d45a5a99b5fe3a5">
  <xsd:schema xmlns:xsd="http://www.w3.org/2001/XMLSchema" xmlns:xs="http://www.w3.org/2001/XMLSchema" xmlns:p="http://schemas.microsoft.com/office/2006/metadata/properties" xmlns:ns3="bc2b81bf-0757-4ba0-adbd-9270d8e5b636" xmlns:ns4="bcbb25a4-51ab-4c27-a7fa-2a20b904d54f" targetNamespace="http://schemas.microsoft.com/office/2006/metadata/properties" ma:root="true" ma:fieldsID="edb929f430167cdde4c7a331431304a1" ns3:_="" ns4:_="">
    <xsd:import namespace="bc2b81bf-0757-4ba0-adbd-9270d8e5b636"/>
    <xsd:import namespace="bcbb25a4-51ab-4c27-a7fa-2a20b904d54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b81bf-0757-4ba0-adbd-9270d8e5b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bb25a4-51ab-4c27-a7fa-2a20b904d5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8A65D111-A398-4C3B-96D9-BEEF69383FE2}">
  <ds:schemaRefs>
    <ds:schemaRef ds:uri="Microsoft.SharePoint.Taxonomy.ContentTypeSync"/>
  </ds:schemaRefs>
</ds:datastoreItem>
</file>

<file path=customXml/itemProps3.xml><?xml version="1.0" encoding="utf-8"?>
<ds:datastoreItem xmlns:ds="http://schemas.openxmlformats.org/officeDocument/2006/customXml" ds:itemID="{BE80DD31-0EB4-468C-A389-0ED885791036}">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bcbb25a4-51ab-4c27-a7fa-2a20b904d54f"/>
    <ds:schemaRef ds:uri="bc2b81bf-0757-4ba0-adbd-9270d8e5b636"/>
    <ds:schemaRef ds:uri="http://www.w3.org/XML/1998/namespace"/>
    <ds:schemaRef ds:uri="http://purl.org/dc/dcmitype/"/>
  </ds:schemaRefs>
</ds:datastoreItem>
</file>

<file path=customXml/itemProps4.xml><?xml version="1.0" encoding="utf-8"?>
<ds:datastoreItem xmlns:ds="http://schemas.openxmlformats.org/officeDocument/2006/customXml" ds:itemID="{B6E3EA5F-E11F-41E9-8E58-C8BE3D515312}">
  <ds:schemaRefs>
    <ds:schemaRef ds:uri="bc2b81bf-0757-4ba0-adbd-9270d8e5b636"/>
    <ds:schemaRef ds:uri="bcbb25a4-51ab-4c27-a7fa-2a20b904d5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 AHA Corporate Template_Wide Screen 16x9 (1)</Template>
  <TotalTime>10796</TotalTime>
  <Words>6698</Words>
  <Application>Microsoft Office PowerPoint</Application>
  <PresentationFormat>Custom</PresentationFormat>
  <Paragraphs>454</Paragraphs>
  <Slides>43</Slides>
  <Notes>20</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43</vt:i4>
      </vt:variant>
    </vt:vector>
  </HeadingPairs>
  <TitlesOfParts>
    <vt:vector size="65" baseType="lpstr">
      <vt:lpstr>Arial</vt:lpstr>
      <vt:lpstr>Calibri</vt:lpstr>
      <vt:lpstr>Courier New</vt:lpstr>
      <vt:lpstr>GandhariUnicode-Roman</vt:lpstr>
      <vt:lpstr>HelveticaNeue</vt:lpstr>
      <vt:lpstr>Lub Dub Bold</vt:lpstr>
      <vt:lpstr>Lub Dub Condensed</vt:lpstr>
      <vt:lpstr>Lub Dub Heavy</vt:lpstr>
      <vt:lpstr>Lub Dub Medium</vt:lpstr>
      <vt:lpstr>Symbol</vt:lpstr>
      <vt:lpstr>Times New Roman</vt:lpstr>
      <vt:lpstr>Times-Italic</vt:lpstr>
      <vt:lpstr>Times-Roman</vt:lpstr>
      <vt:lpstr>Title Slides</vt:lpstr>
      <vt:lpstr>Transition Slides</vt:lpstr>
      <vt:lpstr>Simple Slides</vt:lpstr>
      <vt:lpstr>Photo Slides</vt:lpstr>
      <vt:lpstr>Watermark Slides</vt:lpstr>
      <vt:lpstr>Split Content</vt:lpstr>
      <vt:lpstr>Image Left</vt:lpstr>
      <vt:lpstr>Image Right</vt:lpstr>
      <vt:lpstr>Closing Slides</vt:lpstr>
      <vt:lpstr>Stroke Training for  EMS Professionals</vt:lpstr>
      <vt:lpstr>Course Objectives</vt:lpstr>
      <vt:lpstr>About Stroke</vt:lpstr>
      <vt:lpstr>Why Should We Care?</vt:lpstr>
      <vt:lpstr>Stroke Facts</vt:lpstr>
      <vt:lpstr>Different Types of Stroke</vt:lpstr>
      <vt:lpstr>Different Types of Stroke</vt:lpstr>
      <vt:lpstr>Different Types of Stroke</vt:lpstr>
      <vt:lpstr>Common Stroke Symptoms*</vt:lpstr>
      <vt:lpstr>Common Stroke Symptoms</vt:lpstr>
      <vt:lpstr>Common Stroke Mimics</vt:lpstr>
      <vt:lpstr>Stroke treatment</vt:lpstr>
      <vt:lpstr>Ischemic Stroke  Treatment Protocols</vt:lpstr>
      <vt:lpstr>PowerPoint Presentation</vt:lpstr>
      <vt:lpstr>Patient Outcomes in Research Trials</vt:lpstr>
      <vt:lpstr>Contraindications to Thrombolysis</vt:lpstr>
      <vt:lpstr>Stroke protocols &amp; hospital care</vt:lpstr>
      <vt:lpstr>Stroke Care</vt:lpstr>
      <vt:lpstr>Hospital Levels of Care</vt:lpstr>
      <vt:lpstr>Hospital Levels of Care</vt:lpstr>
      <vt:lpstr>Levels &amp; Capabilities of Hospital  Stroke Certifications</vt:lpstr>
      <vt:lpstr>Stroke policy recommendations</vt:lpstr>
      <vt:lpstr>EMS Assessment &amp; Management</vt:lpstr>
      <vt:lpstr>EMS System Recommendations</vt:lpstr>
      <vt:lpstr>EMS System Recommendations</vt:lpstr>
      <vt:lpstr>EMS System Recommendations</vt:lpstr>
      <vt:lpstr>PowerPoint Presentation</vt:lpstr>
      <vt:lpstr>Overarching Principles</vt:lpstr>
      <vt:lpstr>Overarching Principles</vt:lpstr>
      <vt:lpstr>Rural Transport Recommendations</vt:lpstr>
      <vt:lpstr>Suburban Transport Recommendations</vt:lpstr>
      <vt:lpstr>Urban Transport Recommendations</vt:lpstr>
      <vt:lpstr>Stroke assessment  &amp; Severity tools</vt:lpstr>
      <vt:lpstr>Stroke Assessment &amp; Triage</vt:lpstr>
      <vt:lpstr>Stroke Assessment Tools</vt:lpstr>
      <vt:lpstr>Field Assessment of Stroke</vt:lpstr>
      <vt:lpstr>Field Assessment of Stroke</vt:lpstr>
      <vt:lpstr>PowerPoint Presentation</vt:lpstr>
      <vt:lpstr>PowerPoint Presentation</vt:lpstr>
      <vt:lpstr>Pre-notification</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Training for EMS Professionals</dc:title>
  <dc:creator>Trey Sullivan</dc:creator>
  <cp:lastModifiedBy>Ashley Hall</cp:lastModifiedBy>
  <cp:revision>79</cp:revision>
  <dcterms:created xsi:type="dcterms:W3CDTF">2020-01-29T20:58:49Z</dcterms:created>
  <dcterms:modified xsi:type="dcterms:W3CDTF">2022-07-05T15:37:28Z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0x01010028BCC27B6A02C949974BEBB7B9943565</vt:lpwstr>
  </property>
</Properties>
</file>