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4"/>
  </p:sldMasterIdLst>
  <p:notesMasterIdLst>
    <p:notesMasterId r:id="rId43"/>
  </p:notesMasterIdLst>
  <p:sldIdLst>
    <p:sldId id="308" r:id="rId5"/>
    <p:sldId id="833" r:id="rId6"/>
    <p:sldId id="1054" r:id="rId7"/>
    <p:sldId id="1098" r:id="rId8"/>
    <p:sldId id="1055" r:id="rId9"/>
    <p:sldId id="1059" r:id="rId10"/>
    <p:sldId id="1060" r:id="rId11"/>
    <p:sldId id="1087" r:id="rId12"/>
    <p:sldId id="1088" r:id="rId13"/>
    <p:sldId id="1082" r:id="rId14"/>
    <p:sldId id="1089" r:id="rId15"/>
    <p:sldId id="1085" r:id="rId16"/>
    <p:sldId id="1090" r:id="rId17"/>
    <p:sldId id="1086" r:id="rId18"/>
    <p:sldId id="1091" r:id="rId19"/>
    <p:sldId id="1063" r:id="rId20"/>
    <p:sldId id="1064" r:id="rId21"/>
    <p:sldId id="1065" r:id="rId22"/>
    <p:sldId id="1095" r:id="rId23"/>
    <p:sldId id="1096" r:id="rId24"/>
    <p:sldId id="1066" r:id="rId25"/>
    <p:sldId id="1067" r:id="rId26"/>
    <p:sldId id="1068" r:id="rId27"/>
    <p:sldId id="1069" r:id="rId28"/>
    <p:sldId id="1097" r:id="rId29"/>
    <p:sldId id="1070" r:id="rId30"/>
    <p:sldId id="1071" r:id="rId31"/>
    <p:sldId id="1072" r:id="rId32"/>
    <p:sldId id="1073" r:id="rId33"/>
    <p:sldId id="1074" r:id="rId34"/>
    <p:sldId id="1075" r:id="rId35"/>
    <p:sldId id="1099" r:id="rId36"/>
    <p:sldId id="1076" r:id="rId37"/>
    <p:sldId id="1077" r:id="rId38"/>
    <p:sldId id="1078" r:id="rId39"/>
    <p:sldId id="1079" r:id="rId40"/>
    <p:sldId id="842" r:id="rId41"/>
    <p:sldId id="1164"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F40C314-4977-70F3-11D4-A75728774D19}" name="Gwendolyn Reyna" initials="GR" userId="S::Gwendolyn.Reyna@heart.org::0492242f-5314-4750-ad50-640a4fe02908" providerId="AD"/>
  <p188:author id="{3FB5405D-D8B2-49EA-6909-6B4E62B5F8A9}" name="Ashley Hall" initials="AH" userId="S::Ashley.Hall@heart.org::2a66d3b0-1297-473c-987b-4bc851ac6b5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14B1"/>
    <a:srgbClr val="AC191F"/>
    <a:srgbClr val="CF242A"/>
    <a:srgbClr val="F0F0F0"/>
    <a:srgbClr val="F99B1D"/>
    <a:srgbClr val="F0DB0E"/>
    <a:srgbClr val="646567"/>
    <a:srgbClr val="82D472"/>
    <a:srgbClr val="CF2429"/>
    <a:srgbClr val="2F55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6663D4-D04D-4551-B098-107E305C189A}" v="4" dt="2025-10-01T18:59:28.5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79" autoAdjust="0"/>
    <p:restoredTop sz="92907" autoAdjust="0"/>
  </p:normalViewPr>
  <p:slideViewPr>
    <p:cSldViewPr snapToGrid="0">
      <p:cViewPr varScale="1">
        <p:scale>
          <a:sx n="84" d="100"/>
          <a:sy n="84" d="100"/>
        </p:scale>
        <p:origin x="108" y="39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50"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wendolyn Reyna" userId="0492242f-5314-4750-ad50-640a4fe02908" providerId="ADAL" clId="{63648BAF-554E-465E-9ABD-7C9F23B1F796}"/>
    <pc:docChg chg="undo custSel addSld modSld">
      <pc:chgData name="Gwendolyn Reyna" userId="0492242f-5314-4750-ad50-640a4fe02908" providerId="ADAL" clId="{63648BAF-554E-465E-9ABD-7C9F23B1F796}" dt="2025-09-15T18:19:32.595" v="312" actId="114"/>
      <pc:docMkLst>
        <pc:docMk/>
      </pc:docMkLst>
      <pc:sldChg chg="addSp delSp modSp mod">
        <pc:chgData name="Gwendolyn Reyna" userId="0492242f-5314-4750-ad50-640a4fe02908" providerId="ADAL" clId="{63648BAF-554E-465E-9ABD-7C9F23B1F796}" dt="2025-09-15T15:58:53.624" v="242" actId="1076"/>
        <pc:sldMkLst>
          <pc:docMk/>
          <pc:sldMk cId="1171176184" sldId="308"/>
        </pc:sldMkLst>
        <pc:spChg chg="mod">
          <ac:chgData name="Gwendolyn Reyna" userId="0492242f-5314-4750-ad50-640a4fe02908" providerId="ADAL" clId="{63648BAF-554E-465E-9ABD-7C9F23B1F796}" dt="2025-09-15T15:58:53.624" v="242" actId="1076"/>
          <ac:spMkLst>
            <pc:docMk/>
            <pc:sldMk cId="1171176184" sldId="308"/>
            <ac:spMk id="2" creationId="{758E7538-99E0-814A-996C-0848A5205CE0}"/>
          </ac:spMkLst>
        </pc:spChg>
        <pc:spChg chg="mod">
          <ac:chgData name="Gwendolyn Reyna" userId="0492242f-5314-4750-ad50-640a4fe02908" providerId="ADAL" clId="{63648BAF-554E-465E-9ABD-7C9F23B1F796}" dt="2025-09-15T15:57:32.542" v="235" actId="255"/>
          <ac:spMkLst>
            <pc:docMk/>
            <pc:sldMk cId="1171176184" sldId="308"/>
            <ac:spMk id="3" creationId="{CDEA19E2-C884-5343-8547-E4ACA2FCDE39}"/>
          </ac:spMkLst>
        </pc:spChg>
        <pc:spChg chg="add mod">
          <ac:chgData name="Gwendolyn Reyna" userId="0492242f-5314-4750-ad50-640a4fe02908" providerId="ADAL" clId="{63648BAF-554E-465E-9ABD-7C9F23B1F796}" dt="2025-09-15T15:58:36.360" v="240"/>
          <ac:spMkLst>
            <pc:docMk/>
            <pc:sldMk cId="1171176184" sldId="308"/>
            <ac:spMk id="8" creationId="{EED18EC5-6E6C-BE3C-B1DD-1623AB95D081}"/>
          </ac:spMkLst>
        </pc:spChg>
        <pc:picChg chg="add mod">
          <ac:chgData name="Gwendolyn Reyna" userId="0492242f-5314-4750-ad50-640a4fe02908" providerId="ADAL" clId="{63648BAF-554E-465E-9ABD-7C9F23B1F796}" dt="2025-09-15T15:57:57.938" v="236"/>
          <ac:picMkLst>
            <pc:docMk/>
            <pc:sldMk cId="1171176184" sldId="308"/>
            <ac:picMk id="5" creationId="{309E11CD-1840-BA33-59E8-CF64FF8BC661}"/>
          </ac:picMkLst>
        </pc:picChg>
      </pc:sldChg>
      <pc:sldChg chg="modSp mod">
        <pc:chgData name="Gwendolyn Reyna" userId="0492242f-5314-4750-ad50-640a4fe02908" providerId="ADAL" clId="{63648BAF-554E-465E-9ABD-7C9F23B1F796}" dt="2025-09-15T18:19:32.595" v="312" actId="114"/>
        <pc:sldMkLst>
          <pc:docMk/>
          <pc:sldMk cId="675889619" sldId="842"/>
        </pc:sldMkLst>
        <pc:spChg chg="mod">
          <ac:chgData name="Gwendolyn Reyna" userId="0492242f-5314-4750-ad50-640a4fe02908" providerId="ADAL" clId="{63648BAF-554E-465E-9ABD-7C9F23B1F796}" dt="2025-09-15T16:59:39.742" v="246" actId="113"/>
          <ac:spMkLst>
            <pc:docMk/>
            <pc:sldMk cId="675889619" sldId="842"/>
            <ac:spMk id="6" creationId="{98371956-81F8-49E7-CCD2-C49A7A8DB4BB}"/>
          </ac:spMkLst>
        </pc:spChg>
        <pc:spChg chg="mod">
          <ac:chgData name="Gwendolyn Reyna" userId="0492242f-5314-4750-ad50-640a4fe02908" providerId="ADAL" clId="{63648BAF-554E-465E-9ABD-7C9F23B1F796}" dt="2025-09-15T16:33:10.989" v="244" actId="120"/>
          <ac:spMkLst>
            <pc:docMk/>
            <pc:sldMk cId="675889619" sldId="842"/>
            <ac:spMk id="8" creationId="{C809FE08-8957-56B3-622C-633C17B75F70}"/>
          </ac:spMkLst>
        </pc:spChg>
        <pc:spChg chg="mod">
          <ac:chgData name="Gwendolyn Reyna" userId="0492242f-5314-4750-ad50-640a4fe02908" providerId="ADAL" clId="{63648BAF-554E-465E-9ABD-7C9F23B1F796}" dt="2025-09-15T18:19:32.595" v="312" actId="114"/>
          <ac:spMkLst>
            <pc:docMk/>
            <pc:sldMk cId="675889619" sldId="842"/>
            <ac:spMk id="9" creationId="{8EDF807D-F0E6-DF23-E1F1-77343594D6F0}"/>
          </ac:spMkLst>
        </pc:spChg>
      </pc:sldChg>
      <pc:sldChg chg="add">
        <pc:chgData name="Gwendolyn Reyna" userId="0492242f-5314-4750-ad50-640a4fe02908" providerId="ADAL" clId="{63648BAF-554E-465E-9ABD-7C9F23B1F796}" dt="2025-09-15T15:50:02.140" v="95"/>
        <pc:sldMkLst>
          <pc:docMk/>
          <pc:sldMk cId="1157976724" sldId="116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7B0F47-72A7-40CD-97BC-FA664BD8B4EC}" type="datetimeFigureOut">
              <a:rPr lang="en-US" smtClean="0"/>
              <a:t>10/1/2025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631FF5-ADD1-489E-9034-3EA822349562}" type="slidenum">
              <a:rPr lang="en-US" smtClean="0"/>
              <a:t>‹#›</a:t>
            </a:fld>
            <a:endParaRPr lang="en-US"/>
          </a:p>
        </p:txBody>
      </p:sp>
    </p:spTree>
    <p:extLst>
      <p:ext uri="{BB962C8B-B14F-4D97-AF65-F5344CB8AC3E}">
        <p14:creationId xmlns:p14="http://schemas.microsoft.com/office/powerpoint/2010/main" val="188195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3FAFC5-3A27-43A2-9905-E94D9A42FA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2048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has been incorporated from the Guideline documents. We delete the column that says LOE can be deleted from the slide COR and recommendations kept. I think the background underneath the recommendations is too dark. A lighter grey would be preferable. </a:t>
            </a:r>
          </a:p>
        </p:txBody>
      </p:sp>
      <p:sp>
        <p:nvSpPr>
          <p:cNvPr id="4" name="Slide Number Placeholder 3"/>
          <p:cNvSpPr>
            <a:spLocks noGrp="1"/>
          </p:cNvSpPr>
          <p:nvPr>
            <p:ph type="sldNum" sz="quarter" idx="5"/>
          </p:nvPr>
        </p:nvSpPr>
        <p:spPr/>
        <p:txBody>
          <a:bodyPr/>
          <a:lstStyle/>
          <a:p>
            <a:fld id="{F3631FF5-ADD1-489E-9034-3EA822349562}" type="slidenum">
              <a:rPr lang="en-US" smtClean="0"/>
              <a:t>7</a:t>
            </a:fld>
            <a:endParaRPr lang="en-US"/>
          </a:p>
        </p:txBody>
      </p:sp>
    </p:spTree>
    <p:extLst>
      <p:ext uri="{BB962C8B-B14F-4D97-AF65-F5344CB8AC3E}">
        <p14:creationId xmlns:p14="http://schemas.microsoft.com/office/powerpoint/2010/main" val="1281567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37</a:t>
            </a:fld>
            <a:endParaRPr lang="en-US"/>
          </a:p>
        </p:txBody>
      </p:sp>
    </p:spTree>
    <p:extLst>
      <p:ext uri="{BB962C8B-B14F-4D97-AF65-F5344CB8AC3E}">
        <p14:creationId xmlns:p14="http://schemas.microsoft.com/office/powerpoint/2010/main" val="1103179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8C0D46-CF2A-4336-A938-D74176F425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18150D-1242-ABF5-32AE-27BA9C0A05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DC0D41-605C-58C4-C2B4-ED6F485D770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DAE1248-9B59-6CB7-CA2D-5BDC839094F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3FAFC5-3A27-43A2-9905-E94D9A42FA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29200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2FE54C2-D791-9B45-AD53-484F26DBFD71}"/>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6350" y="143"/>
            <a:ext cx="12179300" cy="6857713"/>
          </a:xfrm>
          <a:prstGeom prst="rect">
            <a:avLst/>
          </a:prstGeom>
        </p:spPr>
      </p:pic>
      <p:sp>
        <p:nvSpPr>
          <p:cNvPr id="2" name="Title 1">
            <a:extLst>
              <a:ext uri="{FF2B5EF4-FFF2-40B4-BE49-F238E27FC236}">
                <a16:creationId xmlns:a16="http://schemas.microsoft.com/office/drawing/2014/main" id="{3FD23563-8619-944E-B06D-E9C75F669EE1}"/>
              </a:ext>
            </a:extLst>
          </p:cNvPr>
          <p:cNvSpPr>
            <a:spLocks noGrp="1"/>
          </p:cNvSpPr>
          <p:nvPr>
            <p:ph type="ctrTitle" hasCustomPrompt="1"/>
          </p:nvPr>
        </p:nvSpPr>
        <p:spPr>
          <a:xfrm>
            <a:off x="2209800" y="1967947"/>
            <a:ext cx="9144000" cy="1909763"/>
          </a:xfrm>
        </p:spPr>
        <p:txBody>
          <a:bodyPr anchor="b"/>
          <a:lstStyle>
            <a:lvl1pPr algn="ctr">
              <a:defRPr sz="5400">
                <a:solidFill>
                  <a:schemeClr val="bg1"/>
                </a:solidFill>
              </a:defRPr>
            </a:lvl1pPr>
          </a:lstStyle>
          <a:p>
            <a:r>
              <a:rPr lang="en-US" dirty="0"/>
              <a:t>Click to edit </a:t>
            </a:r>
            <a:br>
              <a:rPr lang="en-US" dirty="0"/>
            </a:br>
            <a:r>
              <a:rPr lang="en-US" dirty="0"/>
              <a:t>Master title style</a:t>
            </a:r>
          </a:p>
        </p:txBody>
      </p:sp>
      <p:sp>
        <p:nvSpPr>
          <p:cNvPr id="3" name="Subtitle 2">
            <a:extLst>
              <a:ext uri="{FF2B5EF4-FFF2-40B4-BE49-F238E27FC236}">
                <a16:creationId xmlns:a16="http://schemas.microsoft.com/office/drawing/2014/main" id="{72455242-CE50-B746-8A9D-3F32FAEFCC59}"/>
              </a:ext>
            </a:extLst>
          </p:cNvPr>
          <p:cNvSpPr>
            <a:spLocks noGrp="1"/>
          </p:cNvSpPr>
          <p:nvPr>
            <p:ph type="subTitle" idx="1"/>
          </p:nvPr>
        </p:nvSpPr>
        <p:spPr>
          <a:xfrm>
            <a:off x="2209800" y="4168569"/>
            <a:ext cx="9144000" cy="602214"/>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35968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descr="Background pattern&#10;&#10;Description automatically generated with low confidence">
            <a:extLst>
              <a:ext uri="{FF2B5EF4-FFF2-40B4-BE49-F238E27FC236}">
                <a16:creationId xmlns:a16="http://schemas.microsoft.com/office/drawing/2014/main" id="{AE6F6A19-9DF2-9A4A-8D20-804B137EB2C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350" y="0"/>
            <a:ext cx="12179300" cy="6858000"/>
          </a:xfrm>
          <a:prstGeom prst="rect">
            <a:avLst/>
          </a:prstGeom>
        </p:spPr>
      </p:pic>
      <p:sp>
        <p:nvSpPr>
          <p:cNvPr id="2" name="Title 1">
            <a:extLst>
              <a:ext uri="{FF2B5EF4-FFF2-40B4-BE49-F238E27FC236}">
                <a16:creationId xmlns:a16="http://schemas.microsoft.com/office/drawing/2014/main" id="{68C372F6-D2C3-1944-933E-76E4DFF56DE0}"/>
              </a:ext>
            </a:extLst>
          </p:cNvPr>
          <p:cNvSpPr>
            <a:spLocks noGrp="1"/>
          </p:cNvSpPr>
          <p:nvPr>
            <p:ph type="title"/>
          </p:nvPr>
        </p:nvSpPr>
        <p:spPr/>
        <p:txBody>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62436D73-AE2C-AB40-B1D4-C781FCC2F91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6">
            <a:extLst>
              <a:ext uri="{FF2B5EF4-FFF2-40B4-BE49-F238E27FC236}">
                <a16:creationId xmlns:a16="http://schemas.microsoft.com/office/drawing/2014/main" id="{9E594532-75D3-4E76-ADA6-C212612B7973}"/>
              </a:ext>
            </a:extLst>
          </p:cNvPr>
          <p:cNvSpPr>
            <a:spLocks noGrp="1"/>
          </p:cNvSpPr>
          <p:nvPr>
            <p:ph type="sldNum" sz="quarter" idx="12"/>
          </p:nvPr>
        </p:nvSpPr>
        <p:spPr>
          <a:xfrm>
            <a:off x="5904672" y="6355866"/>
            <a:ext cx="382656" cy="233776"/>
          </a:xfrm>
          <a:prstGeom prst="rect">
            <a:avLst/>
          </a:prstGeom>
        </p:spPr>
        <p:txBody>
          <a:bodyPr/>
          <a:lstStyle>
            <a:lvl1pPr algn="ctr">
              <a:defRPr sz="900">
                <a:solidFill>
                  <a:schemeClr val="tx1">
                    <a:lumMod val="50000"/>
                    <a:lumOff val="50000"/>
                  </a:schemeClr>
                </a:solidFill>
                <a:latin typeface="Lub Dub Medium" panose="020B0603030403020204" pitchFamily="34" charset="0"/>
              </a:defRPr>
            </a:lvl1pPr>
          </a:lstStyle>
          <a:p>
            <a:fld id="{FDAF4333-7328-E84F-9F6D-15A5075E3AB3}" type="slidenum">
              <a:rPr lang="en-US" smtClean="0"/>
              <a:pPr/>
              <a:t>‹#›</a:t>
            </a:fld>
            <a:endParaRPr lang="en-US" sz="900" dirty="0"/>
          </a:p>
        </p:txBody>
      </p:sp>
    </p:spTree>
    <p:extLst>
      <p:ext uri="{BB962C8B-B14F-4D97-AF65-F5344CB8AC3E}">
        <p14:creationId xmlns:p14="http://schemas.microsoft.com/office/powerpoint/2010/main" val="112412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31B4AF-4EF8-F445-5A0B-14E5FD92CF77}"/>
              </a:ext>
            </a:extLst>
          </p:cNvPr>
          <p:cNvSpPr/>
          <p:nvPr userDrawn="1"/>
        </p:nvSpPr>
        <p:spPr>
          <a:xfrm>
            <a:off x="0" y="0"/>
            <a:ext cx="3168316"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E6F6A19-9DF2-9A4A-8D20-804B137EB2C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96253" y="143"/>
            <a:ext cx="12097418" cy="6857713"/>
          </a:xfrm>
          <a:prstGeom prst="rect">
            <a:avLst/>
          </a:prstGeom>
        </p:spPr>
      </p:pic>
      <p:sp>
        <p:nvSpPr>
          <p:cNvPr id="2" name="Title 1">
            <a:extLst>
              <a:ext uri="{FF2B5EF4-FFF2-40B4-BE49-F238E27FC236}">
                <a16:creationId xmlns:a16="http://schemas.microsoft.com/office/drawing/2014/main" id="{68C372F6-D2C3-1944-933E-76E4DFF56DE0}"/>
              </a:ext>
            </a:extLst>
          </p:cNvPr>
          <p:cNvSpPr>
            <a:spLocks noGrp="1"/>
          </p:cNvSpPr>
          <p:nvPr>
            <p:ph type="title"/>
          </p:nvPr>
        </p:nvSpPr>
        <p:spPr/>
        <p:txBody>
          <a:bodyPr/>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62436D73-AE2C-AB40-B1D4-C781FCC2F913}"/>
              </a:ext>
            </a:extLst>
          </p:cNvPr>
          <p:cNvSpPr>
            <a:spLocks noGrp="1"/>
          </p:cNvSpPr>
          <p:nvPr>
            <p:ph idx="1"/>
          </p:nvPr>
        </p:nvSpPr>
        <p:spPr>
          <a:xfrm>
            <a:off x="838200" y="1357745"/>
            <a:ext cx="10515600" cy="3835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6">
            <a:extLst>
              <a:ext uri="{FF2B5EF4-FFF2-40B4-BE49-F238E27FC236}">
                <a16:creationId xmlns:a16="http://schemas.microsoft.com/office/drawing/2014/main" id="{9E594532-75D3-4E76-ADA6-C212612B7973}"/>
              </a:ext>
            </a:extLst>
          </p:cNvPr>
          <p:cNvSpPr>
            <a:spLocks noGrp="1"/>
          </p:cNvSpPr>
          <p:nvPr>
            <p:ph type="sldNum" sz="quarter" idx="12"/>
          </p:nvPr>
        </p:nvSpPr>
        <p:spPr>
          <a:xfrm>
            <a:off x="11353800" y="6355866"/>
            <a:ext cx="382656" cy="233776"/>
          </a:xfrm>
          <a:prstGeom prst="rect">
            <a:avLst/>
          </a:prstGeom>
        </p:spPr>
        <p:txBody>
          <a:bodyPr/>
          <a:lstStyle>
            <a:lvl1pPr algn="ctr">
              <a:defRPr sz="900">
                <a:solidFill>
                  <a:schemeClr val="tx1">
                    <a:lumMod val="50000"/>
                    <a:lumOff val="50000"/>
                  </a:schemeClr>
                </a:solidFill>
                <a:latin typeface="Lub Dub Medium" panose="020B0603030403020204" pitchFamily="34" charset="0"/>
              </a:defRPr>
            </a:lvl1pPr>
          </a:lstStyle>
          <a:p>
            <a:fld id="{FDAF4333-7328-E84F-9F6D-15A5075E3AB3}" type="slidenum">
              <a:rPr lang="en-US" smtClean="0"/>
              <a:pPr/>
              <a:t>‹#›</a:t>
            </a:fld>
            <a:endParaRPr lang="en-US" sz="900" dirty="0"/>
          </a:p>
        </p:txBody>
      </p:sp>
      <p:sp>
        <p:nvSpPr>
          <p:cNvPr id="9" name="Text Placeholder 8">
            <a:extLst>
              <a:ext uri="{FF2B5EF4-FFF2-40B4-BE49-F238E27FC236}">
                <a16:creationId xmlns:a16="http://schemas.microsoft.com/office/drawing/2014/main" id="{1B1E6CC9-2A32-4314-BD62-AB78B2787B81}"/>
              </a:ext>
            </a:extLst>
          </p:cNvPr>
          <p:cNvSpPr>
            <a:spLocks noGrp="1"/>
          </p:cNvSpPr>
          <p:nvPr>
            <p:ph type="body" sz="quarter" idx="13"/>
          </p:nvPr>
        </p:nvSpPr>
        <p:spPr>
          <a:xfrm>
            <a:off x="1722552" y="5873961"/>
            <a:ext cx="8746897" cy="421493"/>
          </a:xfrm>
        </p:spPr>
        <p:txBody>
          <a:bodyPr lIns="0" anchor="b">
            <a:noAutofit/>
          </a:bodyPr>
          <a:lstStyle>
            <a:lvl1pPr marL="0" indent="0" algn="ctr">
              <a:buNone/>
              <a:defRPr sz="1200">
                <a:latin typeface="Lub Dub Condensed" panose="020B0506030403020204" pitchFamily="34" charset="0"/>
              </a:defRPr>
            </a:lvl1pPr>
          </a:lstStyle>
          <a:p>
            <a:pPr lvl="0"/>
            <a:r>
              <a:rPr lang="en-US" dirty="0"/>
              <a:t>Click to edit Master text styles</a:t>
            </a:r>
          </a:p>
        </p:txBody>
      </p:sp>
      <p:sp>
        <p:nvSpPr>
          <p:cNvPr id="10" name="TextBox 9">
            <a:extLst>
              <a:ext uri="{FF2B5EF4-FFF2-40B4-BE49-F238E27FC236}">
                <a16:creationId xmlns:a16="http://schemas.microsoft.com/office/drawing/2014/main" id="{CEC69A47-A960-4D58-4F97-4827744368B2}"/>
              </a:ext>
            </a:extLst>
          </p:cNvPr>
          <p:cNvSpPr txBox="1"/>
          <p:nvPr userDrawn="1"/>
        </p:nvSpPr>
        <p:spPr>
          <a:xfrm>
            <a:off x="2155398" y="6355866"/>
            <a:ext cx="7881204" cy="230832"/>
          </a:xfrm>
          <a:prstGeom prst="rect">
            <a:avLst/>
          </a:prstGeom>
          <a:noFill/>
        </p:spPr>
        <p:txBody>
          <a:bodyPr wrap="square">
            <a:spAutoFit/>
          </a:bodyPr>
          <a:lstStyle/>
          <a:p>
            <a:pPr algn="ctr">
              <a:buClr>
                <a:srgbClr val="000000"/>
              </a:buClr>
              <a:defRPr/>
            </a:pPr>
            <a:r>
              <a:rPr lang="en-US" sz="900" kern="0" dirty="0">
                <a:solidFill>
                  <a:schemeClr val="tx1">
                    <a:lumMod val="50000"/>
                    <a:lumOff val="50000"/>
                  </a:schemeClr>
                </a:solidFill>
                <a:latin typeface="Lub Dub Condensed" panose="020B0506030403020204" pitchFamily="34" charset="0"/>
                <a:cs typeface="Arial"/>
              </a:rPr>
              <a:t>Bushnell, C., et al. 2024 Guideline for the Primary Prevention of Stroke: A Guideline From the American Heart Association/American Stroke Association. </a:t>
            </a:r>
            <a:r>
              <a:rPr lang="en-US" sz="900" i="1" kern="0" dirty="0">
                <a:solidFill>
                  <a:schemeClr val="tx1">
                    <a:lumMod val="50000"/>
                    <a:lumOff val="50000"/>
                  </a:schemeClr>
                </a:solidFill>
                <a:latin typeface="Lub Dub Condensed" panose="020B0506030403020204" pitchFamily="34" charset="0"/>
                <a:cs typeface="Arial"/>
              </a:rPr>
              <a:t>Stroke</a:t>
            </a:r>
            <a:r>
              <a:rPr lang="en-US" sz="900" kern="0" dirty="0">
                <a:solidFill>
                  <a:schemeClr val="tx1">
                    <a:lumMod val="50000"/>
                    <a:lumOff val="50000"/>
                  </a:schemeClr>
                </a:solidFill>
                <a:latin typeface="Lub Dub Condensed" panose="020B0506030403020204" pitchFamily="34" charset="0"/>
                <a:cs typeface="Arial"/>
              </a:rPr>
              <a:t>.</a:t>
            </a:r>
            <a:endParaRPr lang="en-US" sz="900" i="1" kern="0" dirty="0">
              <a:solidFill>
                <a:schemeClr val="tx1">
                  <a:lumMod val="50000"/>
                  <a:lumOff val="50000"/>
                </a:schemeClr>
              </a:solidFill>
              <a:latin typeface="Lub Dub Condensed" panose="020B0506030403020204" pitchFamily="34" charset="0"/>
              <a:cs typeface="Arial"/>
            </a:endParaRPr>
          </a:p>
        </p:txBody>
      </p:sp>
    </p:spTree>
    <p:extLst>
      <p:ext uri="{BB962C8B-B14F-4D97-AF65-F5344CB8AC3E}">
        <p14:creationId xmlns:p14="http://schemas.microsoft.com/office/powerpoint/2010/main" val="3681482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FE2D9C-BD8C-4C23-9CD4-A4EC9E1FB85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6">
            <a:extLst>
              <a:ext uri="{FF2B5EF4-FFF2-40B4-BE49-F238E27FC236}">
                <a16:creationId xmlns:a16="http://schemas.microsoft.com/office/drawing/2014/main" id="{22A071F2-9471-4880-A0A3-0F5D034268A0}"/>
              </a:ext>
            </a:extLst>
          </p:cNvPr>
          <p:cNvSpPr>
            <a:spLocks noGrp="1"/>
          </p:cNvSpPr>
          <p:nvPr>
            <p:ph type="sldNum" sz="quarter" idx="12"/>
          </p:nvPr>
        </p:nvSpPr>
        <p:spPr>
          <a:xfrm>
            <a:off x="5904672" y="6355866"/>
            <a:ext cx="382656" cy="233776"/>
          </a:xfrm>
          <a:prstGeom prst="rect">
            <a:avLst/>
          </a:prstGeom>
        </p:spPr>
        <p:txBody>
          <a:bodyPr/>
          <a:lstStyle>
            <a:lvl1pPr algn="ctr">
              <a:defRPr sz="900">
                <a:solidFill>
                  <a:schemeClr val="tx1">
                    <a:lumMod val="50000"/>
                    <a:lumOff val="50000"/>
                  </a:schemeClr>
                </a:solidFill>
                <a:latin typeface="Lub Dub Medium" panose="020B0603030403020204" pitchFamily="34" charset="0"/>
              </a:defRPr>
            </a:lvl1pPr>
          </a:lstStyle>
          <a:p>
            <a:fld id="{FDAF4333-7328-E84F-9F6D-15A5075E3AB3}" type="slidenum">
              <a:rPr lang="en-US" smtClean="0"/>
              <a:pPr/>
              <a:t>‹#›</a:t>
            </a:fld>
            <a:endParaRPr lang="en-US" sz="900" dirty="0"/>
          </a:p>
        </p:txBody>
      </p:sp>
    </p:spTree>
    <p:extLst>
      <p:ext uri="{BB962C8B-B14F-4D97-AF65-F5344CB8AC3E}">
        <p14:creationId xmlns:p14="http://schemas.microsoft.com/office/powerpoint/2010/main" val="2343303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FE2D9C-BD8C-4C23-9CD4-A4EC9E1FB85E}"/>
              </a:ext>
            </a:extLst>
          </p:cNvPr>
          <p:cNvSpPr/>
          <p:nvPr userDrawn="1"/>
        </p:nvSpPr>
        <p:spPr>
          <a:xfrm>
            <a:off x="0" y="0"/>
            <a:ext cx="12192000" cy="6858000"/>
          </a:xfrm>
          <a:prstGeom prst="rect">
            <a:avLst/>
          </a:prstGeom>
          <a:solidFill>
            <a:srgbClr val="CF24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6">
            <a:extLst>
              <a:ext uri="{FF2B5EF4-FFF2-40B4-BE49-F238E27FC236}">
                <a16:creationId xmlns:a16="http://schemas.microsoft.com/office/drawing/2014/main" id="{22A071F2-9471-4880-A0A3-0F5D034268A0}"/>
              </a:ext>
            </a:extLst>
          </p:cNvPr>
          <p:cNvSpPr>
            <a:spLocks noGrp="1"/>
          </p:cNvSpPr>
          <p:nvPr>
            <p:ph type="sldNum" sz="quarter" idx="12"/>
          </p:nvPr>
        </p:nvSpPr>
        <p:spPr>
          <a:xfrm>
            <a:off x="5904672" y="6355866"/>
            <a:ext cx="382656" cy="233776"/>
          </a:xfrm>
          <a:prstGeom prst="rect">
            <a:avLst/>
          </a:prstGeom>
        </p:spPr>
        <p:txBody>
          <a:bodyPr/>
          <a:lstStyle>
            <a:lvl1pPr algn="ctr">
              <a:defRPr sz="900">
                <a:solidFill>
                  <a:schemeClr val="bg1"/>
                </a:solidFill>
                <a:latin typeface="Lub Dub Medium" panose="020B0603030403020204" pitchFamily="34" charset="0"/>
              </a:defRPr>
            </a:lvl1pPr>
          </a:lstStyle>
          <a:p>
            <a:fld id="{FDAF4333-7328-E84F-9F6D-15A5075E3AB3}" type="slidenum">
              <a:rPr lang="en-US" smtClean="0"/>
              <a:pPr/>
              <a:t>‹#›</a:t>
            </a:fld>
            <a:endParaRPr lang="en-US" dirty="0"/>
          </a:p>
        </p:txBody>
      </p:sp>
    </p:spTree>
    <p:extLst>
      <p:ext uri="{BB962C8B-B14F-4D97-AF65-F5344CB8AC3E}">
        <p14:creationId xmlns:p14="http://schemas.microsoft.com/office/powerpoint/2010/main" val="2970430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E6F6A19-9DF2-9A4A-8D20-804B137EB2C9}"/>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6350" y="143"/>
            <a:ext cx="12179300" cy="6857713"/>
          </a:xfrm>
          <a:prstGeom prst="rect">
            <a:avLst/>
          </a:prstGeom>
        </p:spPr>
      </p:pic>
      <p:sp>
        <p:nvSpPr>
          <p:cNvPr id="2" name="Title 1">
            <a:extLst>
              <a:ext uri="{FF2B5EF4-FFF2-40B4-BE49-F238E27FC236}">
                <a16:creationId xmlns:a16="http://schemas.microsoft.com/office/drawing/2014/main" id="{68C372F6-D2C3-1944-933E-76E4DFF56DE0}"/>
              </a:ext>
            </a:extLst>
          </p:cNvPr>
          <p:cNvSpPr>
            <a:spLocks noGrp="1"/>
          </p:cNvSpPr>
          <p:nvPr>
            <p:ph type="title"/>
          </p:nvPr>
        </p:nvSpPr>
        <p:spPr/>
        <p:txBody>
          <a:bodyPr/>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62436D73-AE2C-AB40-B1D4-C781FCC2F913}"/>
              </a:ext>
            </a:extLst>
          </p:cNvPr>
          <p:cNvSpPr>
            <a:spLocks noGrp="1"/>
          </p:cNvSpPr>
          <p:nvPr>
            <p:ph idx="1"/>
          </p:nvPr>
        </p:nvSpPr>
        <p:spPr>
          <a:xfrm>
            <a:off x="838200" y="1357745"/>
            <a:ext cx="10515600" cy="3835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6">
            <a:extLst>
              <a:ext uri="{FF2B5EF4-FFF2-40B4-BE49-F238E27FC236}">
                <a16:creationId xmlns:a16="http://schemas.microsoft.com/office/drawing/2014/main" id="{9E594532-75D3-4E76-ADA6-C212612B7973}"/>
              </a:ext>
            </a:extLst>
          </p:cNvPr>
          <p:cNvSpPr>
            <a:spLocks noGrp="1"/>
          </p:cNvSpPr>
          <p:nvPr>
            <p:ph type="sldNum" sz="quarter" idx="12"/>
          </p:nvPr>
        </p:nvSpPr>
        <p:spPr>
          <a:xfrm>
            <a:off x="11353800" y="6355866"/>
            <a:ext cx="382656" cy="233776"/>
          </a:xfrm>
          <a:prstGeom prst="rect">
            <a:avLst/>
          </a:prstGeom>
        </p:spPr>
        <p:txBody>
          <a:bodyPr/>
          <a:lstStyle>
            <a:lvl1pPr algn="ctr">
              <a:defRPr sz="900">
                <a:solidFill>
                  <a:schemeClr val="tx1">
                    <a:lumMod val="50000"/>
                    <a:lumOff val="50000"/>
                  </a:schemeClr>
                </a:solidFill>
                <a:latin typeface="Lub Dub Medium" panose="020B0603030403020204" pitchFamily="34" charset="0"/>
              </a:defRPr>
            </a:lvl1pPr>
          </a:lstStyle>
          <a:p>
            <a:fld id="{FDAF4333-7328-E84F-9F6D-15A5075E3AB3}" type="slidenum">
              <a:rPr lang="en-US" smtClean="0"/>
              <a:pPr/>
              <a:t>‹#›</a:t>
            </a:fld>
            <a:endParaRPr lang="en-US" sz="900" dirty="0"/>
          </a:p>
        </p:txBody>
      </p:sp>
      <p:sp>
        <p:nvSpPr>
          <p:cNvPr id="9" name="Text Placeholder 8">
            <a:extLst>
              <a:ext uri="{FF2B5EF4-FFF2-40B4-BE49-F238E27FC236}">
                <a16:creationId xmlns:a16="http://schemas.microsoft.com/office/drawing/2014/main" id="{1B1E6CC9-2A32-4314-BD62-AB78B2787B81}"/>
              </a:ext>
            </a:extLst>
          </p:cNvPr>
          <p:cNvSpPr>
            <a:spLocks noGrp="1"/>
          </p:cNvSpPr>
          <p:nvPr>
            <p:ph type="body" sz="quarter" idx="13"/>
          </p:nvPr>
        </p:nvSpPr>
        <p:spPr>
          <a:xfrm>
            <a:off x="838200" y="5525611"/>
            <a:ext cx="10515600" cy="271939"/>
          </a:xfrm>
        </p:spPr>
        <p:txBody>
          <a:bodyPr lIns="0">
            <a:noAutofit/>
          </a:bodyPr>
          <a:lstStyle>
            <a:lvl1pPr>
              <a:buNone/>
              <a:defRPr sz="1200">
                <a:latin typeface="Lub Dub Condensed" panose="020B0506030403020204" pitchFamily="34" charset="0"/>
              </a:defRPr>
            </a:lvl1pPr>
          </a:lstStyle>
          <a:p>
            <a:pPr lvl="0"/>
            <a:r>
              <a:rPr lang="en-US" dirty="0"/>
              <a:t>Click to edit Master text styles</a:t>
            </a:r>
          </a:p>
        </p:txBody>
      </p:sp>
    </p:spTree>
    <p:extLst>
      <p:ext uri="{BB962C8B-B14F-4D97-AF65-F5344CB8AC3E}">
        <p14:creationId xmlns:p14="http://schemas.microsoft.com/office/powerpoint/2010/main" val="3685258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Background pattern&#10;&#10;Description automatically generated with low confidence">
            <a:extLst>
              <a:ext uri="{FF2B5EF4-FFF2-40B4-BE49-F238E27FC236}">
                <a16:creationId xmlns:a16="http://schemas.microsoft.com/office/drawing/2014/main" id="{35D4A77D-62E2-7543-9429-601A081E230B}"/>
              </a:ext>
            </a:extLst>
          </p:cNvPr>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6350" y="0"/>
            <a:ext cx="12179300" cy="6858000"/>
          </a:xfrm>
          <a:prstGeom prst="rect">
            <a:avLst/>
          </a:prstGeom>
        </p:spPr>
      </p:pic>
      <p:sp>
        <p:nvSpPr>
          <p:cNvPr id="2" name="Title Placeholder 1">
            <a:extLst>
              <a:ext uri="{FF2B5EF4-FFF2-40B4-BE49-F238E27FC236}">
                <a16:creationId xmlns:a16="http://schemas.microsoft.com/office/drawing/2014/main" id="{6BC06D0D-9CF8-BF47-84F1-14601FF4F794}"/>
              </a:ext>
            </a:extLst>
          </p:cNvPr>
          <p:cNvSpPr>
            <a:spLocks noGrp="1"/>
          </p:cNvSpPr>
          <p:nvPr>
            <p:ph type="title"/>
          </p:nvPr>
        </p:nvSpPr>
        <p:spPr>
          <a:xfrm>
            <a:off x="838200" y="365125"/>
            <a:ext cx="10515600" cy="660111"/>
          </a:xfrm>
          <a:prstGeom prst="rect">
            <a:avLst/>
          </a:prstGeom>
        </p:spPr>
        <p:txBody>
          <a:bodyPr vert="horz" lIns="0" tIns="0" rIns="0" bIns="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A096185F-E230-DF47-BD73-C48F14F35785}"/>
              </a:ext>
            </a:extLst>
          </p:cNvPr>
          <p:cNvSpPr>
            <a:spLocks noGrp="1"/>
          </p:cNvSpPr>
          <p:nvPr>
            <p:ph type="body" idx="1"/>
          </p:nvPr>
        </p:nvSpPr>
        <p:spPr>
          <a:xfrm>
            <a:off x="838200" y="1357745"/>
            <a:ext cx="10515600" cy="433568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9027849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Lst>
  <p:hf hdr="0" ftr="0" dt="0"/>
  <p:txStyles>
    <p:titleStyle>
      <a:lvl1pPr algn="l" defTabSz="914400" rtl="0" eaLnBrk="1" latinLnBrk="0" hangingPunct="1">
        <a:lnSpc>
          <a:spcPct val="90000"/>
        </a:lnSpc>
        <a:spcBef>
          <a:spcPct val="0"/>
        </a:spcBef>
        <a:buNone/>
        <a:defRPr sz="3600" kern="1200">
          <a:solidFill>
            <a:schemeClr val="tx1"/>
          </a:solidFill>
          <a:latin typeface="Lub Dub Bold" panose="020B08030304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sv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3.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sv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3.xml"/><Relationship Id="rId1" Type="http://schemas.openxmlformats.org/officeDocument/2006/relationships/themeOverride" Target="../theme/themeOverride1.xml"/><Relationship Id="rId5" Type="http://schemas.openxmlformats.org/officeDocument/2006/relationships/image" Target="../media/image25.png"/><Relationship Id="rId4" Type="http://schemas.openxmlformats.org/officeDocument/2006/relationships/image" Target="../media/image21.svg"/></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jpeg"/><Relationship Id="rId1" Type="http://schemas.openxmlformats.org/officeDocument/2006/relationships/slideLayout" Target="../slideLayouts/slideLayout3.xml"/><Relationship Id="rId6" Type="http://schemas.openxmlformats.org/officeDocument/2006/relationships/image" Target="../media/image40.svg"/><Relationship Id="rId5" Type="http://schemas.openxmlformats.org/officeDocument/2006/relationships/image" Target="../media/image39.png"/><Relationship Id="rId10" Type="http://schemas.openxmlformats.org/officeDocument/2006/relationships/image" Target="../media/image44.svg"/><Relationship Id="rId4" Type="http://schemas.openxmlformats.org/officeDocument/2006/relationships/image" Target="../media/image38.png"/><Relationship Id="rId9" Type="http://schemas.openxmlformats.org/officeDocument/2006/relationships/image" Target="../media/image4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3.xml"/><Relationship Id="rId4" Type="http://schemas.openxmlformats.org/officeDocument/2006/relationships/image" Target="../media/image47.svg"/></Relationships>
</file>

<file path=ppt/slides/_rels/slide35.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hyperlink" Target="https://professional.heart.org/en/guidelines-and-statements/guideline-essentials-aha-clinical-slide-series"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hyperlink" Target="https://www.heart.org/en/about-us/statements-and-policies/copyright-request-form"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American Heart Association">
            <a:extLst>
              <a:ext uri="{FF2B5EF4-FFF2-40B4-BE49-F238E27FC236}">
                <a16:creationId xmlns:a16="http://schemas.microsoft.com/office/drawing/2014/main" id="{96162FBB-ECD7-4996-B4F0-6244AFA17C13}"/>
              </a:ext>
            </a:extLst>
          </p:cNvPr>
          <p:cNvSpPr/>
          <p:nvPr/>
        </p:nvSpPr>
        <p:spPr>
          <a:xfrm>
            <a:off x="160256" y="5825765"/>
            <a:ext cx="1470581" cy="895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58E7538-99E0-814A-996C-0848A5205CE0}"/>
              </a:ext>
            </a:extLst>
          </p:cNvPr>
          <p:cNvSpPr>
            <a:spLocks noGrp="1"/>
          </p:cNvSpPr>
          <p:nvPr>
            <p:ph type="ctrTitle"/>
          </p:nvPr>
        </p:nvSpPr>
        <p:spPr>
          <a:xfrm>
            <a:off x="2061288" y="646700"/>
            <a:ext cx="9441024" cy="2284399"/>
          </a:xfrm>
        </p:spPr>
        <p:txBody>
          <a:bodyPr/>
          <a:lstStyle/>
          <a:p>
            <a:r>
              <a:rPr lang="en-US" sz="7200" dirty="0"/>
              <a:t> </a:t>
            </a:r>
            <a:br>
              <a:rPr lang="en-US" sz="7200" dirty="0"/>
            </a:br>
            <a:r>
              <a:rPr lang="en-US" sz="6000" dirty="0"/>
              <a:t>Guideline Essentials: AHA Clinical Slide Series</a:t>
            </a:r>
          </a:p>
        </p:txBody>
      </p:sp>
      <p:sp>
        <p:nvSpPr>
          <p:cNvPr id="3" name="Subtitle 2">
            <a:extLst>
              <a:ext uri="{FF2B5EF4-FFF2-40B4-BE49-F238E27FC236}">
                <a16:creationId xmlns:a16="http://schemas.microsoft.com/office/drawing/2014/main" id="{CDEA19E2-C884-5343-8547-E4ACA2FCDE39}"/>
              </a:ext>
            </a:extLst>
          </p:cNvPr>
          <p:cNvSpPr>
            <a:spLocks noGrp="1"/>
          </p:cNvSpPr>
          <p:nvPr>
            <p:ph type="subTitle" idx="1"/>
          </p:nvPr>
        </p:nvSpPr>
        <p:spPr>
          <a:xfrm>
            <a:off x="2409825" y="3357419"/>
            <a:ext cx="8743950" cy="2713182"/>
          </a:xfrm>
        </p:spPr>
        <p:txBody>
          <a:bodyPr>
            <a:normAutofit/>
          </a:bodyPr>
          <a:lstStyle/>
          <a:p>
            <a:r>
              <a:rPr lang="en-US" sz="2000" dirty="0">
                <a:latin typeface="Lub Dub Light" panose="020B0303030403020204" pitchFamily="34" charset="0"/>
              </a:rPr>
              <a:t>ADAPTED FROM:</a:t>
            </a:r>
            <a:br>
              <a:rPr lang="en-US" sz="2000" dirty="0">
                <a:latin typeface="Lub Dub Light" panose="020B0303030403020204" pitchFamily="34" charset="0"/>
              </a:rPr>
            </a:br>
            <a:r>
              <a:rPr lang="en-US" sz="1050" dirty="0">
                <a:latin typeface="Lub Dub Light" panose="020B0303030403020204" pitchFamily="34" charset="0"/>
              </a:rPr>
              <a:t> </a:t>
            </a:r>
            <a:br>
              <a:rPr lang="en-US" sz="1600" dirty="0"/>
            </a:br>
            <a:r>
              <a:rPr lang="en-US" sz="2800" dirty="0"/>
              <a:t>2024 Guideline for the </a:t>
            </a:r>
            <a:br>
              <a:rPr lang="en-US" sz="2800" dirty="0"/>
            </a:br>
            <a:r>
              <a:rPr lang="en-US" sz="2800" dirty="0"/>
              <a:t>Primary Prevention of Stroke:</a:t>
            </a:r>
          </a:p>
          <a:p>
            <a:r>
              <a:rPr lang="en-US" sz="2800" dirty="0"/>
              <a:t>A Guideline from the American Heart Association/American Stroke Association</a:t>
            </a:r>
          </a:p>
          <a:p>
            <a:pPr>
              <a:lnSpc>
                <a:spcPct val="110000"/>
              </a:lnSpc>
              <a:spcBef>
                <a:spcPts val="0"/>
              </a:spcBef>
            </a:pPr>
            <a:endParaRPr lang="en-US" sz="3200" dirty="0">
              <a:latin typeface="Lub Dub Bold" panose="020B0803030403020204" pitchFamily="34" charset="0"/>
            </a:endParaRPr>
          </a:p>
        </p:txBody>
      </p:sp>
      <p:pic>
        <p:nvPicPr>
          <p:cNvPr id="5" name="Picture 4">
            <a:extLst>
              <a:ext uri="{FF2B5EF4-FFF2-40B4-BE49-F238E27FC236}">
                <a16:creationId xmlns:a16="http://schemas.microsoft.com/office/drawing/2014/main" id="{309E11CD-1840-BA33-59E8-CF64FF8BC661}"/>
              </a:ext>
              <a:ext uri="{C183D7F6-B498-43B3-948B-1728B52AA6E4}">
                <adec:decorative xmlns:adec="http://schemas.microsoft.com/office/drawing/2017/decorative" val="1"/>
              </a:ext>
            </a:extLst>
          </p:cNvPr>
          <p:cNvPicPr>
            <a:picLocks noChangeAspect="1"/>
          </p:cNvPicPr>
          <p:nvPr/>
        </p:nvPicPr>
        <p:blipFill>
          <a:blip r:embed="rId3" cstate="print">
            <a:clrChange>
              <a:clrFrom>
                <a:srgbClr val="FFFFFF"/>
              </a:clrFrom>
              <a:clrTo>
                <a:srgbClr val="FFFFFF">
                  <a:alpha val="0"/>
                </a:srgbClr>
              </a:clrTo>
            </a:clrChange>
            <a:lum bright="70000" contrast="-70000"/>
            <a:extLst>
              <a:ext uri="{BEBA8EAE-BF5A-486C-A8C5-ECC9F3942E4B}">
                <a14:imgProps xmlns:a14="http://schemas.microsoft.com/office/drawing/2010/main">
                  <a14:imgLayer r:embed="rId4">
                    <a14:imgEffect>
                      <a14:colorTemperature colorTemp="6416"/>
                    </a14:imgEffect>
                    <a14:imgEffect>
                      <a14:saturation sat="0"/>
                    </a14:imgEffect>
                  </a14:imgLayer>
                </a14:imgProps>
              </a:ext>
              <a:ext uri="{28A0092B-C50C-407E-A947-70E740481C1C}">
                <a14:useLocalDpi xmlns:a14="http://schemas.microsoft.com/office/drawing/2010/main"/>
              </a:ext>
            </a:extLst>
          </a:blip>
          <a:stretch>
            <a:fillRect/>
          </a:stretch>
        </p:blipFill>
        <p:spPr>
          <a:xfrm>
            <a:off x="10956175" y="5610069"/>
            <a:ext cx="972588" cy="972588"/>
          </a:xfrm>
          <a:prstGeom prst="rect">
            <a:avLst/>
          </a:prstGeom>
        </p:spPr>
      </p:pic>
      <p:sp>
        <p:nvSpPr>
          <p:cNvPr id="8" name="TextBox 7">
            <a:extLst>
              <a:ext uri="{FF2B5EF4-FFF2-40B4-BE49-F238E27FC236}">
                <a16:creationId xmlns:a16="http://schemas.microsoft.com/office/drawing/2014/main" id="{EED18EC5-6E6C-BE3C-B1DD-1623AB95D081}"/>
              </a:ext>
              <a:ext uri="{C183D7F6-B498-43B3-948B-1728B52AA6E4}">
                <adec:decorative xmlns:adec="http://schemas.microsoft.com/office/drawing/2017/decorative" val="1"/>
              </a:ext>
            </a:extLst>
          </p:cNvPr>
          <p:cNvSpPr txBox="1"/>
          <p:nvPr/>
        </p:nvSpPr>
        <p:spPr>
          <a:xfrm>
            <a:off x="10712333" y="6496921"/>
            <a:ext cx="1407622" cy="215444"/>
          </a:xfrm>
          <a:prstGeom prst="rect">
            <a:avLst/>
          </a:prstGeom>
          <a:noFill/>
        </p:spPr>
        <p:txBody>
          <a:bodyPr wrap="square">
            <a:spAutoFit/>
          </a:bodyPr>
          <a:lstStyle/>
          <a:p>
            <a:pPr algn="ctr"/>
            <a:r>
              <a:rPr lang="en-US" sz="800" b="1" dirty="0">
                <a:solidFill>
                  <a:srgbClr val="D4D4D4"/>
                </a:solidFill>
                <a:latin typeface="Lub Dub Condensed" panose="020B0506030403020204" pitchFamily="34" charset="0"/>
              </a:rPr>
              <a:t>AHA Clinical Slides PPTX</a:t>
            </a:r>
          </a:p>
        </p:txBody>
      </p:sp>
    </p:spTree>
    <p:extLst>
      <p:ext uri="{BB962C8B-B14F-4D97-AF65-F5344CB8AC3E}">
        <p14:creationId xmlns:p14="http://schemas.microsoft.com/office/powerpoint/2010/main" val="1171176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19C68-B2CE-DECD-9AD2-780A8F920923}"/>
              </a:ext>
            </a:extLst>
          </p:cNvPr>
          <p:cNvSpPr>
            <a:spLocks noGrp="1"/>
          </p:cNvSpPr>
          <p:nvPr>
            <p:ph type="title"/>
          </p:nvPr>
        </p:nvSpPr>
        <p:spPr/>
        <p:txBody>
          <a:bodyPr/>
          <a:lstStyle/>
          <a:p>
            <a:r>
              <a:rPr lang="en-US" sz="3200" dirty="0">
                <a:effectLst/>
                <a:latin typeface="Lub Dub Bold" panose="020B0803030403020204"/>
                <a:ea typeface="Calibri" panose="020F0502020204030204" pitchFamily="34" charset="0"/>
              </a:rPr>
              <a:t>Management of Health Behaviors and </a:t>
            </a:r>
            <a:br>
              <a:rPr lang="en-US" sz="3200" dirty="0">
                <a:effectLst/>
                <a:latin typeface="Lub Dub Bold" panose="020B0803030403020204"/>
                <a:ea typeface="Calibri" panose="020F0502020204030204" pitchFamily="34" charset="0"/>
              </a:rPr>
            </a:br>
            <a:r>
              <a:rPr lang="en-US" sz="3200" dirty="0">
                <a:effectLst/>
                <a:latin typeface="Lub Dub Bold" panose="020B0803030403020204"/>
                <a:ea typeface="Calibri" panose="020F0502020204030204" pitchFamily="34" charset="0"/>
              </a:rPr>
              <a:t>Health Factors for Primary Prevention of Stroke</a:t>
            </a:r>
            <a:endParaRPr lang="en-US" sz="3200" dirty="0">
              <a:solidFill>
                <a:schemeClr val="tx1"/>
              </a:solidFill>
              <a:latin typeface="Lub Dub Bold" panose="020B0803030403020204"/>
            </a:endParaRPr>
          </a:p>
        </p:txBody>
      </p:sp>
      <p:sp>
        <p:nvSpPr>
          <p:cNvPr id="3" name="TextBox 2">
            <a:extLst>
              <a:ext uri="{FF2B5EF4-FFF2-40B4-BE49-F238E27FC236}">
                <a16:creationId xmlns:a16="http://schemas.microsoft.com/office/drawing/2014/main" id="{E99C54A3-F981-833B-55C5-5382EE458730}"/>
              </a:ext>
              <a:ext uri="{C183D7F6-B498-43B3-948B-1728B52AA6E4}">
                <adec:decorative xmlns:adec="http://schemas.microsoft.com/office/drawing/2017/decorative" val="1"/>
              </a:ext>
            </a:extLst>
          </p:cNvPr>
          <p:cNvSpPr txBox="1"/>
          <p:nvPr/>
        </p:nvSpPr>
        <p:spPr>
          <a:xfrm>
            <a:off x="3516128" y="1669210"/>
            <a:ext cx="4753342" cy="366379"/>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endParaRPr lang="en-US" dirty="0">
              <a:latin typeface="Lub Dub Condensed" panose="020B0506030403020204" pitchFamily="34" charset="0"/>
            </a:endParaRPr>
          </a:p>
        </p:txBody>
      </p:sp>
      <p:sp>
        <p:nvSpPr>
          <p:cNvPr id="6" name="TextBox 5">
            <a:extLst>
              <a:ext uri="{FF2B5EF4-FFF2-40B4-BE49-F238E27FC236}">
                <a16:creationId xmlns:a16="http://schemas.microsoft.com/office/drawing/2014/main" id="{3F77AD5E-149A-5711-D191-54CCF76B0C37}"/>
              </a:ext>
              <a:ext uri="{C183D7F6-B498-43B3-948B-1728B52AA6E4}">
                <adec:decorative xmlns:adec="http://schemas.microsoft.com/office/drawing/2017/decorative" val="0"/>
              </a:ext>
            </a:extLst>
          </p:cNvPr>
          <p:cNvSpPr txBox="1"/>
          <p:nvPr/>
        </p:nvSpPr>
        <p:spPr>
          <a:xfrm>
            <a:off x="3900685" y="1661788"/>
            <a:ext cx="3651720" cy="381224"/>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1800" dirty="0"/>
              <a:t>Blood Sugar</a:t>
            </a:r>
          </a:p>
        </p:txBody>
      </p:sp>
      <p:graphicFrame>
        <p:nvGraphicFramePr>
          <p:cNvPr id="10" name="Content Placeholder 5">
            <a:extLst>
              <a:ext uri="{FF2B5EF4-FFF2-40B4-BE49-F238E27FC236}">
                <a16:creationId xmlns:a16="http://schemas.microsoft.com/office/drawing/2014/main" id="{0F28DD59-42D4-1CE7-349C-DDADD85C05A8}"/>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4077708613"/>
              </p:ext>
            </p:extLst>
          </p:nvPr>
        </p:nvGraphicFramePr>
        <p:xfrm>
          <a:off x="3516128" y="2043011"/>
          <a:ext cx="4784387" cy="3627120"/>
        </p:xfrm>
        <a:graphic>
          <a:graphicData uri="http://schemas.openxmlformats.org/drawingml/2006/table">
            <a:tbl>
              <a:tblPr firstRow="1" bandRow="1">
                <a:tableStyleId>{5C22544A-7EE6-4342-B048-85BDC9FD1C3A}</a:tableStyleId>
              </a:tblPr>
              <a:tblGrid>
                <a:gridCol w="795098">
                  <a:extLst>
                    <a:ext uri="{9D8B030D-6E8A-4147-A177-3AD203B41FA5}">
                      <a16:colId xmlns:a16="http://schemas.microsoft.com/office/drawing/2014/main" val="2649235253"/>
                    </a:ext>
                  </a:extLst>
                </a:gridCol>
                <a:gridCol w="3989289">
                  <a:extLst>
                    <a:ext uri="{9D8B030D-6E8A-4147-A177-3AD203B41FA5}">
                      <a16:colId xmlns:a16="http://schemas.microsoft.com/office/drawing/2014/main" val="3265590656"/>
                    </a:ext>
                  </a:extLst>
                </a:gridCol>
              </a:tblGrid>
              <a:tr h="329833">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364800">
                <a:tc>
                  <a:txBody>
                    <a:bodyPr/>
                    <a:lstStyle/>
                    <a:p>
                      <a:pPr marL="0" indent="0" algn="ctr">
                        <a:lnSpc>
                          <a:spcPct val="100000"/>
                        </a:lnSpc>
                        <a:spcBef>
                          <a:spcPts val="295"/>
                        </a:spcBef>
                      </a:pPr>
                      <a:r>
                        <a:rPr lang="en-US" sz="14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r>
                        <a:rPr lang="en-US" sz="1800" dirty="0">
                          <a:solidFill>
                            <a:schemeClr val="tx1"/>
                          </a:solidFill>
                          <a:latin typeface="Lub Dub Condensed" panose="020B0506030403020204" pitchFamily="34" charset="0"/>
                        </a:rPr>
                        <a:t>In asymptomatic adults aged 18 or over, who have overweight, obesity , or ASCVD, screening for diabetes is recommended to inform stroke risk.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r h="364800">
                <a:tc>
                  <a:txBody>
                    <a:bodyPr/>
                    <a:lstStyle/>
                    <a:p>
                      <a:pPr marL="0" indent="0" algn="ctr">
                        <a:lnSpc>
                          <a:spcPct val="100000"/>
                        </a:lnSpc>
                        <a:spcBef>
                          <a:spcPts val="295"/>
                        </a:spcBef>
                      </a:pPr>
                      <a:r>
                        <a:rPr lang="en-US" sz="14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r>
                        <a:rPr lang="en-US" sz="1800" dirty="0">
                          <a:solidFill>
                            <a:schemeClr val="tx1"/>
                          </a:solidFill>
                          <a:latin typeface="Lub Dub Condensed" panose="020B0506030403020204" pitchFamily="34" charset="0"/>
                        </a:rPr>
                        <a:t>In patients with diabetes and high CV risk or established CVD, treatment with a GLP-1 receptor agonist is effective to reduce the risk of stroke.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038659269"/>
                  </a:ext>
                </a:extLst>
              </a:tr>
              <a:tr h="491672">
                <a:tc>
                  <a:txBody>
                    <a:bodyPr/>
                    <a:lstStyle/>
                    <a:p>
                      <a:pPr marL="0" indent="0" algn="ctr">
                        <a:lnSpc>
                          <a:spcPct val="100000"/>
                        </a:lnSpc>
                        <a:spcBef>
                          <a:spcPts val="295"/>
                        </a:spcBef>
                      </a:pPr>
                      <a:r>
                        <a:rPr lang="en-US" sz="1400" b="1" dirty="0">
                          <a:ln>
                            <a:noFill/>
                          </a:ln>
                          <a:solidFill>
                            <a:schemeClr val="tx1"/>
                          </a:solidFill>
                          <a:latin typeface="Lub Dub Bold" panose="020B0803030403020204" pitchFamily="34" charset="0"/>
                          <a:cs typeface="Arial" panose="020B0604020202020204" pitchFamily="34" charset="0"/>
                        </a:rPr>
                        <a:t>3: </a:t>
                      </a:r>
                      <a:br>
                        <a:rPr lang="en-US" sz="1400" b="1" dirty="0">
                          <a:ln>
                            <a:noFill/>
                          </a:ln>
                          <a:solidFill>
                            <a:schemeClr val="tx1"/>
                          </a:solidFill>
                          <a:latin typeface="Lub Dub Bold" panose="020B0803030403020204" pitchFamily="34" charset="0"/>
                          <a:cs typeface="Arial" panose="020B0604020202020204" pitchFamily="34" charset="0"/>
                        </a:rPr>
                      </a:br>
                      <a:r>
                        <a:rPr lang="en-US" sz="1100" b="1" dirty="0">
                          <a:ln>
                            <a:noFill/>
                          </a:ln>
                          <a:solidFill>
                            <a:schemeClr val="tx1"/>
                          </a:solidFill>
                          <a:latin typeface="Lub Dub Condensed" panose="020B0506030403020204" pitchFamily="34" charset="0"/>
                          <a:cs typeface="Arial" panose="020B0604020202020204" pitchFamily="34" charset="0"/>
                        </a:rPr>
                        <a:t>No Benefit</a:t>
                      </a:r>
                      <a:endParaRPr lang="en-US" sz="1400" b="1" dirty="0">
                        <a:ln>
                          <a:noFill/>
                        </a:ln>
                        <a:solidFill>
                          <a:schemeClr val="tx1"/>
                        </a:solidFill>
                        <a:latin typeface="Lub Dub Condensed" panose="020B050603040302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7320"/>
                    </a:solidFill>
                  </a:tcPr>
                </a:tc>
                <a:tc>
                  <a:txBody>
                    <a:bodyPr/>
                    <a:lstStyle/>
                    <a:p>
                      <a:r>
                        <a:rPr lang="en-US" sz="1800" dirty="0">
                          <a:solidFill>
                            <a:schemeClr val="tx1"/>
                          </a:solidFill>
                          <a:latin typeface="Lub Dub Condensed" panose="020B0506030403020204" pitchFamily="34" charset="0"/>
                        </a:rPr>
                        <a:t>In patients with T1D or T2D, intensive glycemic control is not beneficial for stroke prevention.</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967726389"/>
                  </a:ext>
                </a:extLst>
              </a:tr>
            </a:tbl>
          </a:graphicData>
        </a:graphic>
      </p:graphicFrame>
      <p:pic>
        <p:nvPicPr>
          <p:cNvPr id="13" name="Picture 12">
            <a:extLst>
              <a:ext uri="{FF2B5EF4-FFF2-40B4-BE49-F238E27FC236}">
                <a16:creationId xmlns:a16="http://schemas.microsoft.com/office/drawing/2014/main" id="{7E039962-B2D2-8F6A-CE16-F34448A32BAA}"/>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588721" y="1682034"/>
            <a:ext cx="2927407" cy="2927407"/>
          </a:xfrm>
          <a:prstGeom prst="rect">
            <a:avLst/>
          </a:prstGeom>
        </p:spPr>
      </p:pic>
      <p:sp>
        <p:nvSpPr>
          <p:cNvPr id="5" name="Text Placeholder 4">
            <a:extLst>
              <a:ext uri="{FF2B5EF4-FFF2-40B4-BE49-F238E27FC236}">
                <a16:creationId xmlns:a16="http://schemas.microsoft.com/office/drawing/2014/main" id="{BD7E6B20-AC26-7D57-C8A6-EC4D30055A4A}"/>
              </a:ext>
            </a:extLst>
          </p:cNvPr>
          <p:cNvSpPr>
            <a:spLocks noGrp="1"/>
          </p:cNvSpPr>
          <p:nvPr>
            <p:ph type="body" sz="quarter" idx="13"/>
          </p:nvPr>
        </p:nvSpPr>
        <p:spPr/>
        <p:txBody>
          <a:bodyPr/>
          <a:lstStyle/>
          <a:p>
            <a:r>
              <a:rPr lang="en-US" b="1" dirty="0"/>
              <a:t>Abbreviations</a:t>
            </a:r>
            <a:r>
              <a:rPr lang="en-US" dirty="0"/>
              <a:t>: ASCVD indicates atherosclerotic cardiovascular disease; CV, cardiovascular; CVD, cardiovascular disease; </a:t>
            </a:r>
            <a:br>
              <a:rPr lang="en-US" dirty="0"/>
            </a:br>
            <a:r>
              <a:rPr lang="en-US" dirty="0"/>
              <a:t>GLP-1, glucagon-like protein-1; T1D, type 1 diabetes mellitus; and T2D, type 2 diabetes mellitus.</a:t>
            </a:r>
          </a:p>
        </p:txBody>
      </p:sp>
      <p:sp>
        <p:nvSpPr>
          <p:cNvPr id="4" name="Slide Number Placeholder 3">
            <a:extLst>
              <a:ext uri="{FF2B5EF4-FFF2-40B4-BE49-F238E27FC236}">
                <a16:creationId xmlns:a16="http://schemas.microsoft.com/office/drawing/2014/main" id="{6C47CEFB-2BAE-31BE-17CB-C8D9ECD4FF21}"/>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10</a:t>
            </a:fld>
            <a:endParaRPr lang="en-US" sz="900" dirty="0"/>
          </a:p>
        </p:txBody>
      </p:sp>
    </p:spTree>
    <p:extLst>
      <p:ext uri="{BB962C8B-B14F-4D97-AF65-F5344CB8AC3E}">
        <p14:creationId xmlns:p14="http://schemas.microsoft.com/office/powerpoint/2010/main" val="7972016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19C68-B2CE-DECD-9AD2-780A8F920923}"/>
              </a:ext>
            </a:extLst>
          </p:cNvPr>
          <p:cNvSpPr>
            <a:spLocks noGrp="1"/>
          </p:cNvSpPr>
          <p:nvPr>
            <p:ph type="title"/>
          </p:nvPr>
        </p:nvSpPr>
        <p:spPr/>
        <p:txBody>
          <a:bodyPr/>
          <a:lstStyle/>
          <a:p>
            <a:r>
              <a:rPr lang="en-US" sz="3200" dirty="0">
                <a:effectLst/>
                <a:latin typeface="Lub Dub Bold" panose="020B0803030403020204"/>
                <a:ea typeface="Calibri" panose="020F0502020204030204" pitchFamily="34" charset="0"/>
              </a:rPr>
              <a:t>Management of Health Behaviors and </a:t>
            </a:r>
            <a:br>
              <a:rPr lang="en-US" sz="3200" dirty="0">
                <a:effectLst/>
                <a:latin typeface="Lub Dub Bold" panose="020B0803030403020204"/>
                <a:ea typeface="Calibri" panose="020F0502020204030204" pitchFamily="34" charset="0"/>
              </a:rPr>
            </a:br>
            <a:r>
              <a:rPr lang="en-US" sz="3200" dirty="0">
                <a:effectLst/>
                <a:latin typeface="Lub Dub Bold" panose="020B0803030403020204"/>
                <a:ea typeface="Calibri" panose="020F0502020204030204" pitchFamily="34" charset="0"/>
              </a:rPr>
              <a:t>Health Factors for Primary Prevention of Stroke</a:t>
            </a:r>
            <a:endParaRPr lang="en-US" sz="3200" dirty="0">
              <a:solidFill>
                <a:schemeClr val="tx1"/>
              </a:solidFill>
              <a:latin typeface="Lub Dub Bold" panose="020B0803030403020204"/>
            </a:endParaRPr>
          </a:p>
        </p:txBody>
      </p:sp>
      <p:sp>
        <p:nvSpPr>
          <p:cNvPr id="11" name="TextBox 10">
            <a:extLst>
              <a:ext uri="{FF2B5EF4-FFF2-40B4-BE49-F238E27FC236}">
                <a16:creationId xmlns:a16="http://schemas.microsoft.com/office/drawing/2014/main" id="{1E894DF2-0E00-32EC-6C07-E0A80CD6D9F4}"/>
              </a:ext>
              <a:ext uri="{C183D7F6-B498-43B3-948B-1728B52AA6E4}">
                <adec:decorative xmlns:adec="http://schemas.microsoft.com/office/drawing/2017/decorative" val="1"/>
              </a:ext>
            </a:extLst>
          </p:cNvPr>
          <p:cNvSpPr txBox="1"/>
          <p:nvPr/>
        </p:nvSpPr>
        <p:spPr>
          <a:xfrm>
            <a:off x="3635661" y="2271790"/>
            <a:ext cx="4530171" cy="366379"/>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endParaRPr lang="en-US" dirty="0">
              <a:latin typeface="Lub Dub Condensed" panose="020B0506030403020204" pitchFamily="34" charset="0"/>
            </a:endParaRPr>
          </a:p>
        </p:txBody>
      </p:sp>
      <p:pic>
        <p:nvPicPr>
          <p:cNvPr id="18" name="Picture 17">
            <a:extLst>
              <a:ext uri="{FF2B5EF4-FFF2-40B4-BE49-F238E27FC236}">
                <a16:creationId xmlns:a16="http://schemas.microsoft.com/office/drawing/2014/main" id="{9EE57752-F8B0-6B72-EB2D-8FD9F31283C6}"/>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683491" y="1913582"/>
            <a:ext cx="2830823" cy="2830823"/>
          </a:xfrm>
          <a:prstGeom prst="rect">
            <a:avLst/>
          </a:prstGeom>
        </p:spPr>
      </p:pic>
      <p:sp>
        <p:nvSpPr>
          <p:cNvPr id="16" name="TextBox 15">
            <a:extLst>
              <a:ext uri="{FF2B5EF4-FFF2-40B4-BE49-F238E27FC236}">
                <a16:creationId xmlns:a16="http://schemas.microsoft.com/office/drawing/2014/main" id="{7D9F6EA4-58FA-8316-F19D-DA9BD1C8EE2D}"/>
              </a:ext>
              <a:ext uri="{C183D7F6-B498-43B3-948B-1728B52AA6E4}">
                <adec:decorative xmlns:adec="http://schemas.microsoft.com/office/drawing/2017/decorative" val="0"/>
              </a:ext>
            </a:extLst>
          </p:cNvPr>
          <p:cNvSpPr txBox="1"/>
          <p:nvPr/>
        </p:nvSpPr>
        <p:spPr>
          <a:xfrm>
            <a:off x="4182130" y="2264368"/>
            <a:ext cx="3432693" cy="381224"/>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1800" dirty="0"/>
              <a:t>Weight and Obesity</a:t>
            </a:r>
          </a:p>
        </p:txBody>
      </p:sp>
      <p:graphicFrame>
        <p:nvGraphicFramePr>
          <p:cNvPr id="17" name="Content Placeholder 5">
            <a:extLst>
              <a:ext uri="{FF2B5EF4-FFF2-40B4-BE49-F238E27FC236}">
                <a16:creationId xmlns:a16="http://schemas.microsoft.com/office/drawing/2014/main" id="{FF53393F-1C39-CEAB-D2FA-F01C7DCD48D3}"/>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17264107"/>
              </p:ext>
            </p:extLst>
          </p:nvPr>
        </p:nvGraphicFramePr>
        <p:xfrm>
          <a:off x="3631122" y="2667003"/>
          <a:ext cx="4534710" cy="2438400"/>
        </p:xfrm>
        <a:graphic>
          <a:graphicData uri="http://schemas.openxmlformats.org/drawingml/2006/table">
            <a:tbl>
              <a:tblPr firstRow="1" bandRow="1">
                <a:tableStyleId>{5C22544A-7EE6-4342-B048-85BDC9FD1C3A}</a:tableStyleId>
              </a:tblPr>
              <a:tblGrid>
                <a:gridCol w="604734">
                  <a:extLst>
                    <a:ext uri="{9D8B030D-6E8A-4147-A177-3AD203B41FA5}">
                      <a16:colId xmlns:a16="http://schemas.microsoft.com/office/drawing/2014/main" val="2649235253"/>
                    </a:ext>
                  </a:extLst>
                </a:gridCol>
                <a:gridCol w="3929976">
                  <a:extLst>
                    <a:ext uri="{9D8B030D-6E8A-4147-A177-3AD203B41FA5}">
                      <a16:colId xmlns:a16="http://schemas.microsoft.com/office/drawing/2014/main" val="3265590656"/>
                    </a:ext>
                  </a:extLst>
                </a:gridCol>
              </a:tblGrid>
              <a:tr h="329833">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364800">
                <a:tc>
                  <a:txBody>
                    <a:bodyPr/>
                    <a:lstStyle/>
                    <a:p>
                      <a:pPr marL="0" indent="0" algn="ctr">
                        <a:lnSpc>
                          <a:spcPct val="100000"/>
                        </a:lnSpc>
                        <a:spcBef>
                          <a:spcPts val="295"/>
                        </a:spcBef>
                      </a:pPr>
                      <a:r>
                        <a:rPr lang="en-US" sz="14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r>
                        <a:rPr lang="en-US" sz="1800" dirty="0">
                          <a:solidFill>
                            <a:schemeClr val="tx1"/>
                          </a:solidFill>
                          <a:latin typeface="Lub Dub Condensed" panose="020B0506030403020204" pitchFamily="34" charset="0"/>
                        </a:rPr>
                        <a:t>In adults over age 18, screening for overweight and obesity is recommended to inform the risk of stroke.</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r h="364800">
                <a:tc>
                  <a:txBody>
                    <a:bodyPr/>
                    <a:lstStyle/>
                    <a:p>
                      <a:pPr marL="0" indent="0" algn="ctr">
                        <a:lnSpc>
                          <a:spcPct val="100000"/>
                        </a:lnSpc>
                        <a:spcBef>
                          <a:spcPts val="295"/>
                        </a:spcBef>
                      </a:pPr>
                      <a:r>
                        <a:rPr lang="en-US" sz="1400" b="1" dirty="0">
                          <a:ln>
                            <a:noFill/>
                          </a:ln>
                          <a:solidFill>
                            <a:schemeClr val="tx1"/>
                          </a:solidFill>
                          <a:latin typeface="Lub Dub Bold" panose="020B0803030403020204" pitchFamily="34" charset="0"/>
                          <a:cs typeface="Arial" panose="020B0604020202020204" pitchFamily="34" charset="0"/>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r>
                        <a:rPr lang="en-US" sz="1800" dirty="0">
                          <a:solidFill>
                            <a:schemeClr val="tx1"/>
                          </a:solidFill>
                          <a:latin typeface="Lub Dub Condensed" panose="020B0506030403020204" pitchFamily="34" charset="0"/>
                        </a:rPr>
                        <a:t>In patients with Obesity Class II and above, bariatric surgical procedures to promote weight loss may be considered to reduce the risk of stroke.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038659269"/>
                  </a:ext>
                </a:extLst>
              </a:tr>
            </a:tbl>
          </a:graphicData>
        </a:graphic>
      </p:graphicFrame>
      <p:sp>
        <p:nvSpPr>
          <p:cNvPr id="4" name="Slide Number Placeholder 3">
            <a:extLst>
              <a:ext uri="{FF2B5EF4-FFF2-40B4-BE49-F238E27FC236}">
                <a16:creationId xmlns:a16="http://schemas.microsoft.com/office/drawing/2014/main" id="{6C47CEFB-2BAE-31BE-17CB-C8D9ECD4FF21}"/>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11</a:t>
            </a:fld>
            <a:endParaRPr lang="en-US" sz="900" dirty="0"/>
          </a:p>
        </p:txBody>
      </p:sp>
      <p:sp>
        <p:nvSpPr>
          <p:cNvPr id="6" name="Text Placeholder 5">
            <a:extLst>
              <a:ext uri="{FF2B5EF4-FFF2-40B4-BE49-F238E27FC236}">
                <a16:creationId xmlns:a16="http://schemas.microsoft.com/office/drawing/2014/main" id="{2A608D38-9D8F-9F1A-0495-8152F749CB6E}"/>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0249052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19C68-B2CE-DECD-9AD2-780A8F920923}"/>
              </a:ext>
            </a:extLst>
          </p:cNvPr>
          <p:cNvSpPr>
            <a:spLocks noGrp="1"/>
          </p:cNvSpPr>
          <p:nvPr>
            <p:ph type="title"/>
          </p:nvPr>
        </p:nvSpPr>
        <p:spPr/>
        <p:txBody>
          <a:bodyPr/>
          <a:lstStyle/>
          <a:p>
            <a:r>
              <a:rPr lang="en-US" sz="3200" dirty="0">
                <a:effectLst/>
                <a:latin typeface="Lub Dub Bold" panose="020B0803030403020204"/>
                <a:ea typeface="Calibri" panose="020F0502020204030204" pitchFamily="34" charset="0"/>
              </a:rPr>
              <a:t>Management of Health Behaviors and </a:t>
            </a:r>
            <a:br>
              <a:rPr lang="en-US" sz="3200" dirty="0">
                <a:effectLst/>
                <a:latin typeface="Lub Dub Bold" panose="020B0803030403020204"/>
                <a:ea typeface="Calibri" panose="020F0502020204030204" pitchFamily="34" charset="0"/>
              </a:rPr>
            </a:br>
            <a:r>
              <a:rPr lang="en-US" sz="3200" dirty="0">
                <a:effectLst/>
                <a:latin typeface="Lub Dub Bold" panose="020B0803030403020204"/>
                <a:ea typeface="Calibri" panose="020F0502020204030204" pitchFamily="34" charset="0"/>
              </a:rPr>
              <a:t>Health Factors for Primary Prevention of Stroke</a:t>
            </a:r>
            <a:endParaRPr lang="en-US" sz="3200" dirty="0">
              <a:solidFill>
                <a:schemeClr val="tx1"/>
              </a:solidFill>
              <a:latin typeface="Lub Dub Bold" panose="020B0803030403020204"/>
            </a:endParaRPr>
          </a:p>
        </p:txBody>
      </p:sp>
      <p:sp>
        <p:nvSpPr>
          <p:cNvPr id="7" name="TextBox 6">
            <a:extLst>
              <a:ext uri="{FF2B5EF4-FFF2-40B4-BE49-F238E27FC236}">
                <a16:creationId xmlns:a16="http://schemas.microsoft.com/office/drawing/2014/main" id="{D9965A5D-12E1-CD24-0190-010A1D41E695}"/>
              </a:ext>
              <a:ext uri="{C183D7F6-B498-43B3-948B-1728B52AA6E4}">
                <adec:decorative xmlns:adec="http://schemas.microsoft.com/office/drawing/2017/decorative" val="1"/>
              </a:ext>
            </a:extLst>
          </p:cNvPr>
          <p:cNvSpPr txBox="1"/>
          <p:nvPr/>
        </p:nvSpPr>
        <p:spPr>
          <a:xfrm>
            <a:off x="3627582" y="1228431"/>
            <a:ext cx="4753342" cy="490151"/>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endParaRPr lang="en-US" dirty="0">
              <a:latin typeface="Lub Dub Condensed" panose="020B0506030403020204" pitchFamily="34" charset="0"/>
            </a:endParaRPr>
          </a:p>
        </p:txBody>
      </p:sp>
      <p:sp>
        <p:nvSpPr>
          <p:cNvPr id="8" name="TextBox 7">
            <a:extLst>
              <a:ext uri="{FF2B5EF4-FFF2-40B4-BE49-F238E27FC236}">
                <a16:creationId xmlns:a16="http://schemas.microsoft.com/office/drawing/2014/main" id="{B111E11D-65E8-76FC-DF70-5C414412FBF5}"/>
              </a:ext>
              <a:ext uri="{C183D7F6-B498-43B3-948B-1728B52AA6E4}">
                <adec:decorative xmlns:adec="http://schemas.microsoft.com/office/drawing/2017/decorative" val="0"/>
              </a:ext>
            </a:extLst>
          </p:cNvPr>
          <p:cNvSpPr txBox="1"/>
          <p:nvPr/>
        </p:nvSpPr>
        <p:spPr>
          <a:xfrm>
            <a:off x="4121329" y="1311624"/>
            <a:ext cx="3651720" cy="381224"/>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1800" dirty="0"/>
              <a:t>Lipids</a:t>
            </a:r>
          </a:p>
        </p:txBody>
      </p:sp>
      <p:graphicFrame>
        <p:nvGraphicFramePr>
          <p:cNvPr id="9" name="Content Placeholder 5">
            <a:extLst>
              <a:ext uri="{FF2B5EF4-FFF2-40B4-BE49-F238E27FC236}">
                <a16:creationId xmlns:a16="http://schemas.microsoft.com/office/drawing/2014/main" id="{FD4BF87F-9E7D-E9CC-C34D-7EE223076949}"/>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2646614916"/>
              </p:ext>
            </p:extLst>
          </p:nvPr>
        </p:nvGraphicFramePr>
        <p:xfrm>
          <a:off x="3627582" y="1718582"/>
          <a:ext cx="4784387" cy="4114800"/>
        </p:xfrm>
        <a:graphic>
          <a:graphicData uri="http://schemas.openxmlformats.org/drawingml/2006/table">
            <a:tbl>
              <a:tblPr firstRow="1" bandRow="1">
                <a:tableStyleId>{5C22544A-7EE6-4342-B048-85BDC9FD1C3A}</a:tableStyleId>
              </a:tblPr>
              <a:tblGrid>
                <a:gridCol w="795098">
                  <a:extLst>
                    <a:ext uri="{9D8B030D-6E8A-4147-A177-3AD203B41FA5}">
                      <a16:colId xmlns:a16="http://schemas.microsoft.com/office/drawing/2014/main" val="2649235253"/>
                    </a:ext>
                  </a:extLst>
                </a:gridCol>
                <a:gridCol w="3989289">
                  <a:extLst>
                    <a:ext uri="{9D8B030D-6E8A-4147-A177-3AD203B41FA5}">
                      <a16:colId xmlns:a16="http://schemas.microsoft.com/office/drawing/2014/main" val="3265590656"/>
                    </a:ext>
                  </a:extLst>
                </a:gridCol>
              </a:tblGrid>
              <a:tr h="329833">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364800">
                <a:tc>
                  <a:txBody>
                    <a:bodyPr/>
                    <a:lstStyle/>
                    <a:p>
                      <a:pPr marL="0" indent="0" algn="ctr">
                        <a:lnSpc>
                          <a:spcPct val="100000"/>
                        </a:lnSpc>
                        <a:spcBef>
                          <a:spcPts val="295"/>
                        </a:spcBef>
                      </a:pPr>
                      <a:r>
                        <a:rPr lang="en-US" sz="14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r>
                        <a:rPr lang="en-US" sz="1400" dirty="0">
                          <a:solidFill>
                            <a:schemeClr val="tx1"/>
                          </a:solidFill>
                          <a:latin typeface="Lub Dub Condensed" panose="020B0506030403020204" pitchFamily="34" charset="0"/>
                        </a:rPr>
                        <a:t>In adults who qualify for treatment with lipid-lowering therapy according the AHA guidelines, treatment with a statin is recommended to reduce the risk of a first stroke.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r h="364800">
                <a:tc>
                  <a:txBody>
                    <a:bodyPr/>
                    <a:lstStyle/>
                    <a:p>
                      <a:pPr marL="0" indent="0" algn="ctr">
                        <a:lnSpc>
                          <a:spcPct val="100000"/>
                        </a:lnSpc>
                        <a:spcBef>
                          <a:spcPts val="295"/>
                        </a:spcBef>
                      </a:pPr>
                      <a:r>
                        <a:rPr lang="en-US" sz="1400" b="1" dirty="0">
                          <a:ln>
                            <a:noFill/>
                          </a:ln>
                          <a:solidFill>
                            <a:schemeClr val="tx1"/>
                          </a:solidFill>
                          <a:latin typeface="Lub Dub Bold" panose="020B0803030403020204" pitchFamily="34" charset="0"/>
                          <a:cs typeface="Arial" panose="020B0604020202020204" pitchFamily="34" charset="0"/>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r>
                        <a:rPr lang="en-US" sz="1400" dirty="0">
                          <a:solidFill>
                            <a:schemeClr val="tx1"/>
                          </a:solidFill>
                          <a:latin typeface="Lub Dub Condensed" panose="020B0506030403020204" pitchFamily="34" charset="0"/>
                        </a:rPr>
                        <a:t>Patients without CVD who are treated with lipid-lowering therapy, according to AHA guidelines, who cannot reach goals with statins, the benefit </a:t>
                      </a:r>
                      <a:r>
                        <a:rPr lang="en-US" sz="1400" dirty="0" err="1">
                          <a:solidFill>
                            <a:schemeClr val="tx1"/>
                          </a:solidFill>
                          <a:latin typeface="Lub Dub Condensed" panose="020B0506030403020204" pitchFamily="34" charset="0"/>
                        </a:rPr>
                        <a:t>ofalirocumab</a:t>
                      </a:r>
                      <a:r>
                        <a:rPr lang="en-US" sz="1400" dirty="0">
                          <a:solidFill>
                            <a:schemeClr val="tx1"/>
                          </a:solidFill>
                          <a:latin typeface="Lub Dub Condensed" panose="020B0506030403020204" pitchFamily="34" charset="0"/>
                        </a:rPr>
                        <a:t> or </a:t>
                      </a:r>
                      <a:r>
                        <a:rPr lang="en-US" sz="1400" dirty="0" err="1">
                          <a:solidFill>
                            <a:schemeClr val="tx1"/>
                          </a:solidFill>
                          <a:latin typeface="Lub Dub Condensed" panose="020B0506030403020204" pitchFamily="34" charset="0"/>
                        </a:rPr>
                        <a:t>evolocumab</a:t>
                      </a:r>
                      <a:r>
                        <a:rPr lang="en-US" sz="1400" dirty="0">
                          <a:solidFill>
                            <a:schemeClr val="tx1"/>
                          </a:solidFill>
                          <a:latin typeface="Lub Dub Condensed" panose="020B0506030403020204" pitchFamily="34" charset="0"/>
                        </a:rPr>
                        <a:t> has not been proven for stroke risk reduction.</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038659269"/>
                  </a:ext>
                </a:extLst>
              </a:tr>
              <a:tr h="364800">
                <a:tc>
                  <a:txBody>
                    <a:bodyPr/>
                    <a:lstStyle/>
                    <a:p>
                      <a:pPr marL="0" indent="0" algn="ctr">
                        <a:lnSpc>
                          <a:spcPct val="100000"/>
                        </a:lnSpc>
                        <a:spcBef>
                          <a:spcPts val="295"/>
                        </a:spcBef>
                      </a:pPr>
                      <a:r>
                        <a:rPr lang="en-US" sz="1400" b="1" dirty="0">
                          <a:ln>
                            <a:noFill/>
                          </a:ln>
                          <a:solidFill>
                            <a:schemeClr val="tx1"/>
                          </a:solidFill>
                          <a:latin typeface="Lub Dub Bold" panose="020B0803030403020204" pitchFamily="34" charset="0"/>
                          <a:cs typeface="Arial" panose="020B0604020202020204" pitchFamily="34" charset="0"/>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r>
                        <a:rPr lang="en-US" sz="1400" dirty="0">
                          <a:solidFill>
                            <a:schemeClr val="tx1"/>
                          </a:solidFill>
                          <a:latin typeface="Lub Dub Condensed" panose="020B0506030403020204" pitchFamily="34" charset="0"/>
                        </a:rPr>
                        <a:t>In adults who do not tolerate statin therapy and have elevated LDL-C and increased CV risk, treatment </a:t>
                      </a:r>
                      <a:r>
                        <a:rPr lang="en-US" sz="1400" dirty="0" err="1">
                          <a:solidFill>
                            <a:schemeClr val="tx1"/>
                          </a:solidFill>
                          <a:latin typeface="Lub Dub Condensed" panose="020B0506030403020204" pitchFamily="34" charset="0"/>
                        </a:rPr>
                        <a:t>bempedoic</a:t>
                      </a:r>
                      <a:r>
                        <a:rPr lang="en-US" sz="1400" dirty="0">
                          <a:solidFill>
                            <a:schemeClr val="tx1"/>
                          </a:solidFill>
                          <a:latin typeface="Lub Dub Condensed" panose="020B0506030403020204" pitchFamily="34" charset="0"/>
                        </a:rPr>
                        <a:t> acid has not been proven to reduce risk of stroke.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149937860"/>
                  </a:ext>
                </a:extLst>
              </a:tr>
              <a:tr h="364800">
                <a:tc>
                  <a:txBody>
                    <a:bodyPr/>
                    <a:lstStyle/>
                    <a:p>
                      <a:pPr marL="0" indent="0" algn="ctr">
                        <a:lnSpc>
                          <a:spcPct val="100000"/>
                        </a:lnSpc>
                        <a:spcBef>
                          <a:spcPts val="295"/>
                        </a:spcBef>
                      </a:pPr>
                      <a:r>
                        <a:rPr lang="en-US" sz="1400" b="1" dirty="0">
                          <a:ln>
                            <a:noFill/>
                          </a:ln>
                          <a:solidFill>
                            <a:schemeClr val="tx1"/>
                          </a:solidFill>
                          <a:latin typeface="Lub Dub Bold" panose="020B0803030403020204" pitchFamily="34" charset="0"/>
                          <a:cs typeface="Arial" panose="020B0604020202020204" pitchFamily="34" charset="0"/>
                        </a:rPr>
                        <a:t>3: </a:t>
                      </a:r>
                      <a:br>
                        <a:rPr lang="en-US" sz="1400" b="1" dirty="0">
                          <a:ln>
                            <a:noFill/>
                          </a:ln>
                          <a:solidFill>
                            <a:schemeClr val="tx1"/>
                          </a:solidFill>
                          <a:latin typeface="Lub Dub Bold" panose="020B0803030403020204" pitchFamily="34" charset="0"/>
                          <a:cs typeface="Arial" panose="020B0604020202020204" pitchFamily="34" charset="0"/>
                        </a:rPr>
                      </a:br>
                      <a:r>
                        <a:rPr lang="en-US" sz="1100" b="1" dirty="0">
                          <a:ln>
                            <a:noFill/>
                          </a:ln>
                          <a:solidFill>
                            <a:schemeClr val="tx1"/>
                          </a:solidFill>
                          <a:latin typeface="Lub Dub Condensed" panose="020B0506030403020204" pitchFamily="34" charset="0"/>
                          <a:cs typeface="Arial" panose="020B0604020202020204" pitchFamily="34" charset="0"/>
                        </a:rPr>
                        <a:t>No Benefit</a:t>
                      </a:r>
                      <a:endParaRPr lang="en-US" sz="1400" b="1" dirty="0">
                        <a:ln>
                          <a:noFill/>
                        </a:ln>
                        <a:solidFill>
                          <a:schemeClr val="tx1"/>
                        </a:solidFill>
                        <a:latin typeface="Lub Dub Condensed" panose="020B050603040302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7320"/>
                    </a:solidFill>
                  </a:tcPr>
                </a:tc>
                <a:tc>
                  <a:txBody>
                    <a:bodyPr/>
                    <a:lstStyle/>
                    <a:p>
                      <a:r>
                        <a:rPr lang="en-US" sz="1400" dirty="0">
                          <a:solidFill>
                            <a:schemeClr val="tx1"/>
                          </a:solidFill>
                          <a:latin typeface="Lub Dub Condensed" panose="020B0506030403020204" pitchFamily="34" charset="0"/>
                        </a:rPr>
                        <a:t>In adults in moderate or low intake of long chain omega-3 fatty acid is not recommended to reduce the risk of a first stroke.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967726389"/>
                  </a:ext>
                </a:extLst>
              </a:tr>
            </a:tbl>
          </a:graphicData>
        </a:graphic>
      </p:graphicFrame>
      <p:pic>
        <p:nvPicPr>
          <p:cNvPr id="12" name="Picture 11">
            <a:extLst>
              <a:ext uri="{FF2B5EF4-FFF2-40B4-BE49-F238E27FC236}">
                <a16:creationId xmlns:a16="http://schemas.microsoft.com/office/drawing/2014/main" id="{B678F9B2-1AFD-3710-2489-2031373388C2}"/>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646546" y="1612749"/>
            <a:ext cx="3112950" cy="3112950"/>
          </a:xfrm>
          <a:prstGeom prst="rect">
            <a:avLst/>
          </a:prstGeom>
        </p:spPr>
      </p:pic>
      <p:sp>
        <p:nvSpPr>
          <p:cNvPr id="5" name="Text Placeholder 4">
            <a:extLst>
              <a:ext uri="{FF2B5EF4-FFF2-40B4-BE49-F238E27FC236}">
                <a16:creationId xmlns:a16="http://schemas.microsoft.com/office/drawing/2014/main" id="{BD7E6B20-AC26-7D57-C8A6-EC4D30055A4A}"/>
              </a:ext>
            </a:extLst>
          </p:cNvPr>
          <p:cNvSpPr>
            <a:spLocks noGrp="1"/>
          </p:cNvSpPr>
          <p:nvPr>
            <p:ph type="body" sz="quarter" idx="13"/>
          </p:nvPr>
        </p:nvSpPr>
        <p:spPr/>
        <p:txBody>
          <a:bodyPr/>
          <a:lstStyle/>
          <a:p>
            <a:r>
              <a:rPr lang="en-US" b="1" dirty="0"/>
              <a:t>Abbreviations</a:t>
            </a:r>
            <a:r>
              <a:rPr lang="en-US" dirty="0"/>
              <a:t>: AHA indicates the American Heart Association ; CV, cardiovascular; CVD, cardiovascular disease; and LDL-C, low-density lipoprotein cholesterol.</a:t>
            </a:r>
          </a:p>
        </p:txBody>
      </p:sp>
      <p:sp>
        <p:nvSpPr>
          <p:cNvPr id="4" name="Slide Number Placeholder 3">
            <a:extLst>
              <a:ext uri="{FF2B5EF4-FFF2-40B4-BE49-F238E27FC236}">
                <a16:creationId xmlns:a16="http://schemas.microsoft.com/office/drawing/2014/main" id="{6C47CEFB-2BAE-31BE-17CB-C8D9ECD4FF21}"/>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12</a:t>
            </a:fld>
            <a:endParaRPr lang="en-US" sz="900" dirty="0"/>
          </a:p>
        </p:txBody>
      </p:sp>
    </p:spTree>
    <p:extLst>
      <p:ext uri="{BB962C8B-B14F-4D97-AF65-F5344CB8AC3E}">
        <p14:creationId xmlns:p14="http://schemas.microsoft.com/office/powerpoint/2010/main" val="917070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19C68-B2CE-DECD-9AD2-780A8F920923}"/>
              </a:ext>
            </a:extLst>
          </p:cNvPr>
          <p:cNvSpPr>
            <a:spLocks noGrp="1"/>
          </p:cNvSpPr>
          <p:nvPr>
            <p:ph type="title"/>
          </p:nvPr>
        </p:nvSpPr>
        <p:spPr/>
        <p:txBody>
          <a:bodyPr/>
          <a:lstStyle/>
          <a:p>
            <a:r>
              <a:rPr lang="en-US" sz="3200" dirty="0">
                <a:effectLst/>
                <a:latin typeface="Lub Dub Bold" panose="020B0803030403020204"/>
                <a:ea typeface="Calibri" panose="020F0502020204030204" pitchFamily="34" charset="0"/>
              </a:rPr>
              <a:t>Management of Health Behaviors and </a:t>
            </a:r>
            <a:br>
              <a:rPr lang="en-US" sz="3200" dirty="0">
                <a:effectLst/>
                <a:latin typeface="Lub Dub Bold" panose="020B0803030403020204"/>
                <a:ea typeface="Calibri" panose="020F0502020204030204" pitchFamily="34" charset="0"/>
              </a:rPr>
            </a:br>
            <a:r>
              <a:rPr lang="en-US" sz="3200" dirty="0">
                <a:effectLst/>
                <a:latin typeface="Lub Dub Bold" panose="020B0803030403020204"/>
                <a:ea typeface="Calibri" panose="020F0502020204030204" pitchFamily="34" charset="0"/>
              </a:rPr>
              <a:t>Health Factors for Primary Prevention of Stroke</a:t>
            </a:r>
            <a:endParaRPr lang="en-US" sz="3200" dirty="0">
              <a:solidFill>
                <a:schemeClr val="tx1"/>
              </a:solidFill>
              <a:latin typeface="Lub Dub Bold" panose="020B0803030403020204"/>
            </a:endParaRPr>
          </a:p>
        </p:txBody>
      </p:sp>
      <p:sp>
        <p:nvSpPr>
          <p:cNvPr id="11" name="TextBox 10">
            <a:extLst>
              <a:ext uri="{FF2B5EF4-FFF2-40B4-BE49-F238E27FC236}">
                <a16:creationId xmlns:a16="http://schemas.microsoft.com/office/drawing/2014/main" id="{1E894DF2-0E00-32EC-6C07-E0A80CD6D9F4}"/>
              </a:ext>
              <a:ext uri="{C183D7F6-B498-43B3-948B-1728B52AA6E4}">
                <adec:decorative xmlns:adec="http://schemas.microsoft.com/office/drawing/2017/decorative" val="1"/>
              </a:ext>
            </a:extLst>
          </p:cNvPr>
          <p:cNvSpPr txBox="1"/>
          <p:nvPr/>
        </p:nvSpPr>
        <p:spPr>
          <a:xfrm>
            <a:off x="3256969" y="1404581"/>
            <a:ext cx="4530171" cy="416400"/>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endParaRPr lang="en-US" dirty="0">
              <a:latin typeface="Lub Dub Condensed" panose="020B0506030403020204" pitchFamily="34" charset="0"/>
            </a:endParaRPr>
          </a:p>
        </p:txBody>
      </p:sp>
      <p:sp>
        <p:nvSpPr>
          <p:cNvPr id="16" name="TextBox 15">
            <a:extLst>
              <a:ext uri="{FF2B5EF4-FFF2-40B4-BE49-F238E27FC236}">
                <a16:creationId xmlns:a16="http://schemas.microsoft.com/office/drawing/2014/main" id="{7D9F6EA4-58FA-8316-F19D-DA9BD1C8EE2D}"/>
              </a:ext>
              <a:ext uri="{C183D7F6-B498-43B3-948B-1728B52AA6E4}">
                <adec:decorative xmlns:adec="http://schemas.microsoft.com/office/drawing/2017/decorative" val="0"/>
              </a:ext>
            </a:extLst>
          </p:cNvPr>
          <p:cNvSpPr txBox="1"/>
          <p:nvPr/>
        </p:nvSpPr>
        <p:spPr>
          <a:xfrm>
            <a:off x="3561450" y="1404580"/>
            <a:ext cx="3432693" cy="381224"/>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1800" dirty="0"/>
              <a:t>Blood Pressure</a:t>
            </a:r>
          </a:p>
        </p:txBody>
      </p:sp>
      <p:graphicFrame>
        <p:nvGraphicFramePr>
          <p:cNvPr id="17" name="Content Placeholder 5">
            <a:extLst>
              <a:ext uri="{FF2B5EF4-FFF2-40B4-BE49-F238E27FC236}">
                <a16:creationId xmlns:a16="http://schemas.microsoft.com/office/drawing/2014/main" id="{FF53393F-1C39-CEAB-D2FA-F01C7DCD48D3}"/>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220423457"/>
              </p:ext>
            </p:extLst>
          </p:nvPr>
        </p:nvGraphicFramePr>
        <p:xfrm>
          <a:off x="3256969" y="1819571"/>
          <a:ext cx="4534710" cy="3261360"/>
        </p:xfrm>
        <a:graphic>
          <a:graphicData uri="http://schemas.openxmlformats.org/drawingml/2006/table">
            <a:tbl>
              <a:tblPr firstRow="1" bandRow="1">
                <a:tableStyleId>{5C22544A-7EE6-4342-B048-85BDC9FD1C3A}</a:tableStyleId>
              </a:tblPr>
              <a:tblGrid>
                <a:gridCol w="604734">
                  <a:extLst>
                    <a:ext uri="{9D8B030D-6E8A-4147-A177-3AD203B41FA5}">
                      <a16:colId xmlns:a16="http://schemas.microsoft.com/office/drawing/2014/main" val="2649235253"/>
                    </a:ext>
                  </a:extLst>
                </a:gridCol>
                <a:gridCol w="3929976">
                  <a:extLst>
                    <a:ext uri="{9D8B030D-6E8A-4147-A177-3AD203B41FA5}">
                      <a16:colId xmlns:a16="http://schemas.microsoft.com/office/drawing/2014/main" val="3265590656"/>
                    </a:ext>
                  </a:extLst>
                </a:gridCol>
              </a:tblGrid>
              <a:tr h="329833">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364800">
                <a:tc>
                  <a:txBody>
                    <a:bodyPr/>
                    <a:lstStyle/>
                    <a:p>
                      <a:pPr marL="0" indent="0" algn="ctr">
                        <a:lnSpc>
                          <a:spcPct val="100000"/>
                        </a:lnSpc>
                        <a:spcBef>
                          <a:spcPts val="295"/>
                        </a:spcBef>
                      </a:pPr>
                      <a:r>
                        <a:rPr lang="en-US" sz="14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r>
                        <a:rPr lang="en-US" sz="1400" dirty="0">
                          <a:solidFill>
                            <a:schemeClr val="tx1"/>
                          </a:solidFill>
                          <a:latin typeface="Lub Dub Condensed" panose="020B0506030403020204" pitchFamily="34" charset="0"/>
                        </a:rPr>
                        <a:t>In adults aged 18 or over, screening for hypertension is recommended to identify stroke risk and eligibility for treatment.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r h="364800">
                <a:tc>
                  <a:txBody>
                    <a:bodyPr/>
                    <a:lstStyle/>
                    <a:p>
                      <a:pPr marL="0" indent="0" algn="ctr">
                        <a:lnSpc>
                          <a:spcPct val="100000"/>
                        </a:lnSpc>
                        <a:spcBef>
                          <a:spcPts val="295"/>
                        </a:spcBef>
                      </a:pPr>
                      <a:r>
                        <a:rPr lang="en-US" sz="14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r>
                        <a:rPr lang="en-US" sz="1400" dirty="0">
                          <a:solidFill>
                            <a:schemeClr val="tx1"/>
                          </a:solidFill>
                          <a:latin typeface="Lub Dub Condensed" panose="020B0506030403020204" pitchFamily="34" charset="0"/>
                        </a:rPr>
                        <a:t>In adults with stage 1 or stage 2 hypertension, lifestyle modification and drug treatment to a BP less than 130/80 is recommended to reduce stroke risk.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038659269"/>
                  </a:ext>
                </a:extLst>
              </a:tr>
              <a:tr h="364800">
                <a:tc>
                  <a:txBody>
                    <a:bodyPr/>
                    <a:lstStyle/>
                    <a:p>
                      <a:pPr marL="0" indent="0" algn="ctr">
                        <a:lnSpc>
                          <a:spcPct val="100000"/>
                        </a:lnSpc>
                        <a:spcBef>
                          <a:spcPts val="295"/>
                        </a:spcBef>
                      </a:pPr>
                      <a:r>
                        <a:rPr lang="en-US" sz="14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Lub Dub Condensed" panose="020B0506030403020204" pitchFamily="34" charset="0"/>
                        </a:rPr>
                        <a:t>In adults with HTN, thiazide and thiazide –like diuretics, CCB, ACEI, and ARBs are recommended as initial therapies to reduce stroke risk.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149937860"/>
                  </a:ext>
                </a:extLst>
              </a:tr>
              <a:tr h="364800">
                <a:tc>
                  <a:txBody>
                    <a:bodyPr/>
                    <a:lstStyle/>
                    <a:p>
                      <a:pPr marL="0" indent="0" algn="ctr">
                        <a:lnSpc>
                          <a:spcPct val="100000"/>
                        </a:lnSpc>
                        <a:spcBef>
                          <a:spcPts val="295"/>
                        </a:spcBef>
                      </a:pPr>
                      <a:r>
                        <a:rPr lang="en-US" sz="14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Lub Dub Condensed" panose="020B0506030403020204" pitchFamily="34" charset="0"/>
                        </a:rPr>
                        <a:t>In adults with HTN, drug therapy with one or more medications is indicated to reach BP control necessary to prevent stroke.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768074528"/>
                  </a:ext>
                </a:extLst>
              </a:tr>
            </a:tbl>
          </a:graphicData>
        </a:graphic>
      </p:graphicFrame>
      <p:pic>
        <p:nvPicPr>
          <p:cNvPr id="18" name="Picture 17">
            <a:extLst>
              <a:ext uri="{FF2B5EF4-FFF2-40B4-BE49-F238E27FC236}">
                <a16:creationId xmlns:a16="http://schemas.microsoft.com/office/drawing/2014/main" id="{9EE57752-F8B0-6B72-EB2D-8FD9F31283C6}"/>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546257" y="1404580"/>
            <a:ext cx="2558472" cy="2558472"/>
          </a:xfrm>
          <a:prstGeom prst="rect">
            <a:avLst/>
          </a:prstGeom>
        </p:spPr>
      </p:pic>
      <p:sp>
        <p:nvSpPr>
          <p:cNvPr id="5" name="Text Placeholder 4">
            <a:extLst>
              <a:ext uri="{FF2B5EF4-FFF2-40B4-BE49-F238E27FC236}">
                <a16:creationId xmlns:a16="http://schemas.microsoft.com/office/drawing/2014/main" id="{BD7E6B20-AC26-7D57-C8A6-EC4D30055A4A}"/>
              </a:ext>
            </a:extLst>
          </p:cNvPr>
          <p:cNvSpPr>
            <a:spLocks noGrp="1"/>
          </p:cNvSpPr>
          <p:nvPr>
            <p:ph type="body" sz="quarter" idx="13"/>
          </p:nvPr>
        </p:nvSpPr>
        <p:spPr/>
        <p:txBody>
          <a:bodyPr/>
          <a:lstStyle/>
          <a:p>
            <a:r>
              <a:rPr lang="en-US" b="1" dirty="0"/>
              <a:t>Abbreviations</a:t>
            </a:r>
            <a:r>
              <a:rPr lang="en-US" dirty="0"/>
              <a:t>: ACEI indicates angiotensin converting enzyme inhibitor; ARB, angiotensin receptor blocker; BP, blood pressure; CCB, calcium channel blocker; and HTN, hypertension.</a:t>
            </a:r>
          </a:p>
        </p:txBody>
      </p:sp>
      <p:sp>
        <p:nvSpPr>
          <p:cNvPr id="4" name="Slide Number Placeholder 3">
            <a:extLst>
              <a:ext uri="{FF2B5EF4-FFF2-40B4-BE49-F238E27FC236}">
                <a16:creationId xmlns:a16="http://schemas.microsoft.com/office/drawing/2014/main" id="{6C47CEFB-2BAE-31BE-17CB-C8D9ECD4FF21}"/>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13</a:t>
            </a:fld>
            <a:endParaRPr lang="en-US" sz="900" dirty="0"/>
          </a:p>
        </p:txBody>
      </p:sp>
    </p:spTree>
    <p:extLst>
      <p:ext uri="{BB962C8B-B14F-4D97-AF65-F5344CB8AC3E}">
        <p14:creationId xmlns:p14="http://schemas.microsoft.com/office/powerpoint/2010/main" val="682715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19C68-B2CE-DECD-9AD2-780A8F920923}"/>
              </a:ext>
            </a:extLst>
          </p:cNvPr>
          <p:cNvSpPr>
            <a:spLocks noGrp="1"/>
          </p:cNvSpPr>
          <p:nvPr>
            <p:ph type="title"/>
          </p:nvPr>
        </p:nvSpPr>
        <p:spPr/>
        <p:txBody>
          <a:bodyPr/>
          <a:lstStyle/>
          <a:p>
            <a:r>
              <a:rPr lang="en-US" sz="3200" dirty="0">
                <a:effectLst/>
                <a:latin typeface="Lub Dub Bold" panose="020B0803030403020204"/>
                <a:ea typeface="Calibri" panose="020F0502020204030204" pitchFamily="34" charset="0"/>
              </a:rPr>
              <a:t>Management of Health Behaviors and </a:t>
            </a:r>
            <a:br>
              <a:rPr lang="en-US" sz="3200" dirty="0">
                <a:effectLst/>
                <a:latin typeface="Lub Dub Bold" panose="020B0803030403020204"/>
                <a:ea typeface="Calibri" panose="020F0502020204030204" pitchFamily="34" charset="0"/>
              </a:rPr>
            </a:br>
            <a:r>
              <a:rPr lang="en-US" sz="3200" dirty="0">
                <a:effectLst/>
                <a:latin typeface="Lub Dub Bold" panose="020B0803030403020204"/>
                <a:ea typeface="Calibri" panose="020F0502020204030204" pitchFamily="34" charset="0"/>
              </a:rPr>
              <a:t>Health Factors for Primary Prevention of Stroke</a:t>
            </a:r>
            <a:endParaRPr lang="en-US" sz="3200" dirty="0">
              <a:solidFill>
                <a:schemeClr val="tx1"/>
              </a:solidFill>
              <a:latin typeface="Lub Dub Bold" panose="020B0803030403020204"/>
            </a:endParaRPr>
          </a:p>
        </p:txBody>
      </p:sp>
      <p:sp>
        <p:nvSpPr>
          <p:cNvPr id="7" name="TextBox 6">
            <a:extLst>
              <a:ext uri="{FF2B5EF4-FFF2-40B4-BE49-F238E27FC236}">
                <a16:creationId xmlns:a16="http://schemas.microsoft.com/office/drawing/2014/main" id="{D9965A5D-12E1-CD24-0190-010A1D41E695}"/>
              </a:ext>
              <a:ext uri="{C183D7F6-B498-43B3-948B-1728B52AA6E4}">
                <adec:decorative xmlns:adec="http://schemas.microsoft.com/office/drawing/2017/decorative" val="1"/>
              </a:ext>
            </a:extLst>
          </p:cNvPr>
          <p:cNvSpPr txBox="1"/>
          <p:nvPr/>
        </p:nvSpPr>
        <p:spPr>
          <a:xfrm>
            <a:off x="3784060" y="1608859"/>
            <a:ext cx="4753342" cy="366379"/>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endParaRPr lang="en-US" dirty="0">
              <a:latin typeface="Lub Dub Condensed" panose="020B0506030403020204" pitchFamily="34" charset="0"/>
            </a:endParaRPr>
          </a:p>
        </p:txBody>
      </p:sp>
      <p:sp>
        <p:nvSpPr>
          <p:cNvPr id="8" name="TextBox 7">
            <a:extLst>
              <a:ext uri="{FF2B5EF4-FFF2-40B4-BE49-F238E27FC236}">
                <a16:creationId xmlns:a16="http://schemas.microsoft.com/office/drawing/2014/main" id="{B111E11D-65E8-76FC-DF70-5C414412FBF5}"/>
              </a:ext>
              <a:ext uri="{C183D7F6-B498-43B3-948B-1728B52AA6E4}">
                <adec:decorative xmlns:adec="http://schemas.microsoft.com/office/drawing/2017/decorative" val="0"/>
              </a:ext>
            </a:extLst>
          </p:cNvPr>
          <p:cNvSpPr txBox="1"/>
          <p:nvPr/>
        </p:nvSpPr>
        <p:spPr>
          <a:xfrm>
            <a:off x="4286655" y="1719419"/>
            <a:ext cx="3618690" cy="381224"/>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1800" dirty="0">
                <a:latin typeface="Lub Dub Condensed" panose="020B0506030403020204" pitchFamily="34" charset="0"/>
              </a:rPr>
              <a:t>Tobacco Use / Cessation Intervention</a:t>
            </a:r>
          </a:p>
          <a:p>
            <a:endParaRPr lang="en-US" sz="1800" dirty="0">
              <a:latin typeface="Lub Dub Condensed" panose="020B0506030403020204" pitchFamily="34" charset="0"/>
            </a:endParaRPr>
          </a:p>
        </p:txBody>
      </p:sp>
      <p:graphicFrame>
        <p:nvGraphicFramePr>
          <p:cNvPr id="9" name="Content Placeholder 5">
            <a:extLst>
              <a:ext uri="{FF2B5EF4-FFF2-40B4-BE49-F238E27FC236}">
                <a16:creationId xmlns:a16="http://schemas.microsoft.com/office/drawing/2014/main" id="{FD4BF87F-9E7D-E9CC-C34D-7EE223076949}"/>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613253957"/>
              </p:ext>
            </p:extLst>
          </p:nvPr>
        </p:nvGraphicFramePr>
        <p:xfrm>
          <a:off x="3784060" y="1975238"/>
          <a:ext cx="4784387" cy="3870960"/>
        </p:xfrm>
        <a:graphic>
          <a:graphicData uri="http://schemas.openxmlformats.org/drawingml/2006/table">
            <a:tbl>
              <a:tblPr firstRow="1" bandRow="1">
                <a:tableStyleId>{5C22544A-7EE6-4342-B048-85BDC9FD1C3A}</a:tableStyleId>
              </a:tblPr>
              <a:tblGrid>
                <a:gridCol w="795098">
                  <a:extLst>
                    <a:ext uri="{9D8B030D-6E8A-4147-A177-3AD203B41FA5}">
                      <a16:colId xmlns:a16="http://schemas.microsoft.com/office/drawing/2014/main" val="2649235253"/>
                    </a:ext>
                  </a:extLst>
                </a:gridCol>
                <a:gridCol w="3989289">
                  <a:extLst>
                    <a:ext uri="{9D8B030D-6E8A-4147-A177-3AD203B41FA5}">
                      <a16:colId xmlns:a16="http://schemas.microsoft.com/office/drawing/2014/main" val="3265590656"/>
                    </a:ext>
                  </a:extLst>
                </a:gridCol>
              </a:tblGrid>
              <a:tr h="267154">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364800">
                <a:tc>
                  <a:txBody>
                    <a:bodyPr/>
                    <a:lstStyle/>
                    <a:p>
                      <a:pPr marL="0" indent="0" algn="ctr">
                        <a:lnSpc>
                          <a:spcPct val="100000"/>
                        </a:lnSpc>
                        <a:spcBef>
                          <a:spcPts val="295"/>
                        </a:spcBef>
                      </a:pPr>
                      <a:r>
                        <a:rPr lang="en-US" sz="14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r>
                        <a:rPr lang="en-US" sz="1600" dirty="0">
                          <a:solidFill>
                            <a:schemeClr val="tx1"/>
                          </a:solidFill>
                          <a:latin typeface="Lub Dub Condensed" panose="020B0506030403020204" pitchFamily="34" charset="0"/>
                        </a:rPr>
                        <a:t>For active smokers, cessation medication delivered with behavioral counseling is recommended.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r h="364800">
                <a:tc>
                  <a:txBody>
                    <a:bodyPr/>
                    <a:lstStyle/>
                    <a:p>
                      <a:pPr marL="0" indent="0" algn="ctr">
                        <a:lnSpc>
                          <a:spcPct val="100000"/>
                        </a:lnSpc>
                        <a:spcBef>
                          <a:spcPts val="295"/>
                        </a:spcBef>
                      </a:pPr>
                      <a:r>
                        <a:rPr lang="en-US" sz="14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r>
                        <a:rPr lang="en-US" sz="1600" dirty="0">
                          <a:solidFill>
                            <a:schemeClr val="tx1"/>
                          </a:solidFill>
                          <a:latin typeface="Lub Dub Condensed" panose="020B0506030403020204" pitchFamily="34" charset="0"/>
                        </a:rPr>
                        <a:t>For active smokers of cigarettes and other tobacco products assistance with cessation is recommended to reduce the risk of stroke.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038659269"/>
                  </a:ext>
                </a:extLst>
              </a:tr>
              <a:tr h="364800">
                <a:tc>
                  <a:txBody>
                    <a:bodyPr/>
                    <a:lstStyle/>
                    <a:p>
                      <a:pPr marL="0" indent="0" algn="ctr">
                        <a:lnSpc>
                          <a:spcPct val="100000"/>
                        </a:lnSpc>
                        <a:spcBef>
                          <a:spcPts val="295"/>
                        </a:spcBef>
                      </a:pPr>
                      <a:r>
                        <a:rPr lang="en-US" sz="1400" b="1" dirty="0">
                          <a:ln>
                            <a:noFill/>
                          </a:ln>
                          <a:solidFill>
                            <a:schemeClr val="tx1"/>
                          </a:solidFill>
                          <a:latin typeface="Lub Dub Bold" panose="020B0803030403020204" pitchFamily="34" charset="0"/>
                          <a:cs typeface="Arial" panose="020B0604020202020204" pitchFamily="34" charset="0"/>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r>
                        <a:rPr lang="en-US" sz="1600" dirty="0">
                          <a:solidFill>
                            <a:schemeClr val="tx1"/>
                          </a:solidFill>
                          <a:latin typeface="Lub Dub Condensed" panose="020B0506030403020204" pitchFamily="34" charset="0"/>
                        </a:rPr>
                        <a:t>For active smokers who are in a hospital setting, cessation medications alongside behavioral counseling is reasonable for smoking cessation.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149937860"/>
                  </a:ext>
                </a:extLst>
              </a:tr>
              <a:tr h="364800">
                <a:tc>
                  <a:txBody>
                    <a:bodyPr/>
                    <a:lstStyle/>
                    <a:p>
                      <a:pPr marL="0" indent="0" algn="ctr">
                        <a:lnSpc>
                          <a:spcPct val="100000"/>
                        </a:lnSpc>
                        <a:spcBef>
                          <a:spcPts val="295"/>
                        </a:spcBef>
                      </a:pPr>
                      <a:r>
                        <a:rPr lang="en-US" sz="1400" b="1" dirty="0">
                          <a:ln>
                            <a:noFill/>
                          </a:ln>
                          <a:solidFill>
                            <a:schemeClr val="tx1"/>
                          </a:solidFill>
                          <a:latin typeface="Lub Dub Bold" panose="020B0803030403020204" pitchFamily="34" charset="0"/>
                          <a:cs typeface="Arial" panose="020B0604020202020204" pitchFamily="34" charset="0"/>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r>
                        <a:rPr lang="en-US" sz="1600" dirty="0">
                          <a:solidFill>
                            <a:schemeClr val="tx1"/>
                          </a:solidFill>
                          <a:latin typeface="Lub Dub Condensed" panose="020B0506030403020204" pitchFamily="34" charset="0"/>
                        </a:rPr>
                        <a:t>For active smokers, the long-term health benefits of using e-cigarettes in place of nicotine replacement therapy for smoking cessation is not well-established.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967726389"/>
                  </a:ext>
                </a:extLst>
              </a:tr>
            </a:tbl>
          </a:graphicData>
        </a:graphic>
      </p:graphicFrame>
      <p:pic>
        <p:nvPicPr>
          <p:cNvPr id="12" name="Picture 11">
            <a:extLst>
              <a:ext uri="{FF2B5EF4-FFF2-40B4-BE49-F238E27FC236}">
                <a16:creationId xmlns:a16="http://schemas.microsoft.com/office/drawing/2014/main" id="{B678F9B2-1AFD-3710-2489-2031373388C2}"/>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673421" y="2212627"/>
            <a:ext cx="2775009" cy="2775009"/>
          </a:xfrm>
          <a:prstGeom prst="rect">
            <a:avLst/>
          </a:prstGeom>
        </p:spPr>
      </p:pic>
      <p:sp>
        <p:nvSpPr>
          <p:cNvPr id="4" name="Slide Number Placeholder 3">
            <a:extLst>
              <a:ext uri="{FF2B5EF4-FFF2-40B4-BE49-F238E27FC236}">
                <a16:creationId xmlns:a16="http://schemas.microsoft.com/office/drawing/2014/main" id="{6C47CEFB-2BAE-31BE-17CB-C8D9ECD4FF21}"/>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14</a:t>
            </a:fld>
            <a:endParaRPr lang="en-US" sz="900" dirty="0"/>
          </a:p>
        </p:txBody>
      </p:sp>
    </p:spTree>
    <p:extLst>
      <p:ext uri="{BB962C8B-B14F-4D97-AF65-F5344CB8AC3E}">
        <p14:creationId xmlns:p14="http://schemas.microsoft.com/office/powerpoint/2010/main" val="4480278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19C68-B2CE-DECD-9AD2-780A8F920923}"/>
              </a:ext>
            </a:extLst>
          </p:cNvPr>
          <p:cNvSpPr>
            <a:spLocks noGrp="1"/>
          </p:cNvSpPr>
          <p:nvPr>
            <p:ph type="title"/>
          </p:nvPr>
        </p:nvSpPr>
        <p:spPr/>
        <p:txBody>
          <a:bodyPr/>
          <a:lstStyle/>
          <a:p>
            <a:r>
              <a:rPr lang="en-US" sz="3200" dirty="0">
                <a:effectLst/>
                <a:latin typeface="Lub Dub Bold" panose="020B0803030403020204"/>
                <a:ea typeface="Calibri" panose="020F0502020204030204" pitchFamily="34" charset="0"/>
              </a:rPr>
              <a:t>Management of Health Behaviors and </a:t>
            </a:r>
            <a:br>
              <a:rPr lang="en-US" sz="3200" dirty="0">
                <a:effectLst/>
                <a:latin typeface="Lub Dub Bold" panose="020B0803030403020204"/>
                <a:ea typeface="Calibri" panose="020F0502020204030204" pitchFamily="34" charset="0"/>
              </a:rPr>
            </a:br>
            <a:r>
              <a:rPr lang="en-US" sz="3200" dirty="0">
                <a:effectLst/>
                <a:latin typeface="Lub Dub Bold" panose="020B0803030403020204"/>
                <a:ea typeface="Calibri" panose="020F0502020204030204" pitchFamily="34" charset="0"/>
              </a:rPr>
              <a:t>Health Factors for Primary Prevention of Stroke</a:t>
            </a:r>
            <a:endParaRPr lang="en-US" sz="3200" dirty="0">
              <a:solidFill>
                <a:schemeClr val="tx1"/>
              </a:solidFill>
              <a:latin typeface="Lub Dub Bold" panose="020B0803030403020204"/>
            </a:endParaRPr>
          </a:p>
        </p:txBody>
      </p:sp>
      <p:sp>
        <p:nvSpPr>
          <p:cNvPr id="8" name="TextBox 7">
            <a:extLst>
              <a:ext uri="{FF2B5EF4-FFF2-40B4-BE49-F238E27FC236}">
                <a16:creationId xmlns:a16="http://schemas.microsoft.com/office/drawing/2014/main" id="{B111E11D-65E8-76FC-DF70-5C414412FBF5}"/>
              </a:ext>
              <a:ext uri="{C183D7F6-B498-43B3-948B-1728B52AA6E4}">
                <adec:decorative xmlns:adec="http://schemas.microsoft.com/office/drawing/2017/decorative" val="0"/>
              </a:ext>
            </a:extLst>
          </p:cNvPr>
          <p:cNvSpPr txBox="1"/>
          <p:nvPr/>
        </p:nvSpPr>
        <p:spPr>
          <a:xfrm>
            <a:off x="1974715" y="2143549"/>
            <a:ext cx="3618690" cy="381224"/>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1800" dirty="0">
                <a:latin typeface="Lub Dub Condensed" panose="020B0506030403020204" pitchFamily="34" charset="0"/>
              </a:rPr>
              <a:t>Tobacco Use / Cessation Intervention</a:t>
            </a:r>
          </a:p>
          <a:p>
            <a:endParaRPr lang="en-US" sz="1800" dirty="0">
              <a:latin typeface="Lub Dub Condensed" panose="020B0506030403020204" pitchFamily="34" charset="0"/>
            </a:endParaRPr>
          </a:p>
        </p:txBody>
      </p:sp>
      <p:sp>
        <p:nvSpPr>
          <p:cNvPr id="11" name="TextBox 10">
            <a:extLst>
              <a:ext uri="{FF2B5EF4-FFF2-40B4-BE49-F238E27FC236}">
                <a16:creationId xmlns:a16="http://schemas.microsoft.com/office/drawing/2014/main" id="{1E894DF2-0E00-32EC-6C07-E0A80CD6D9F4}"/>
              </a:ext>
              <a:ext uri="{C183D7F6-B498-43B3-948B-1728B52AA6E4}">
                <adec:decorative xmlns:adec="http://schemas.microsoft.com/office/drawing/2017/decorative" val="1"/>
              </a:ext>
            </a:extLst>
          </p:cNvPr>
          <p:cNvSpPr txBox="1"/>
          <p:nvPr/>
        </p:nvSpPr>
        <p:spPr>
          <a:xfrm>
            <a:off x="3784060" y="2219452"/>
            <a:ext cx="4530171" cy="366379"/>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endParaRPr lang="en-US" dirty="0">
              <a:latin typeface="Lub Dub Condensed" panose="020B0506030403020204" pitchFamily="34" charset="0"/>
            </a:endParaRPr>
          </a:p>
        </p:txBody>
      </p:sp>
      <p:sp>
        <p:nvSpPr>
          <p:cNvPr id="16" name="TextBox 15">
            <a:extLst>
              <a:ext uri="{FF2B5EF4-FFF2-40B4-BE49-F238E27FC236}">
                <a16:creationId xmlns:a16="http://schemas.microsoft.com/office/drawing/2014/main" id="{7D9F6EA4-58FA-8316-F19D-DA9BD1C8EE2D}"/>
              </a:ext>
              <a:ext uri="{C183D7F6-B498-43B3-948B-1728B52AA6E4}">
                <adec:decorative xmlns:adec="http://schemas.microsoft.com/office/drawing/2017/decorative" val="0"/>
              </a:ext>
            </a:extLst>
          </p:cNvPr>
          <p:cNvSpPr txBox="1"/>
          <p:nvPr/>
        </p:nvSpPr>
        <p:spPr>
          <a:xfrm>
            <a:off x="4250091" y="2219452"/>
            <a:ext cx="3432693" cy="381224"/>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1800" dirty="0"/>
              <a:t>Sleep</a:t>
            </a:r>
          </a:p>
        </p:txBody>
      </p:sp>
      <p:graphicFrame>
        <p:nvGraphicFramePr>
          <p:cNvPr id="17" name="Content Placeholder 5">
            <a:extLst>
              <a:ext uri="{FF2B5EF4-FFF2-40B4-BE49-F238E27FC236}">
                <a16:creationId xmlns:a16="http://schemas.microsoft.com/office/drawing/2014/main" id="{FF53393F-1C39-CEAB-D2FA-F01C7DCD48D3}"/>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4166489108"/>
              </p:ext>
            </p:extLst>
          </p:nvPr>
        </p:nvGraphicFramePr>
        <p:xfrm>
          <a:off x="3784060" y="2614407"/>
          <a:ext cx="4534710" cy="2164080"/>
        </p:xfrm>
        <a:graphic>
          <a:graphicData uri="http://schemas.openxmlformats.org/drawingml/2006/table">
            <a:tbl>
              <a:tblPr firstRow="1" bandRow="1">
                <a:tableStyleId>{5C22544A-7EE6-4342-B048-85BDC9FD1C3A}</a:tableStyleId>
              </a:tblPr>
              <a:tblGrid>
                <a:gridCol w="604734">
                  <a:extLst>
                    <a:ext uri="{9D8B030D-6E8A-4147-A177-3AD203B41FA5}">
                      <a16:colId xmlns:a16="http://schemas.microsoft.com/office/drawing/2014/main" val="2649235253"/>
                    </a:ext>
                  </a:extLst>
                </a:gridCol>
                <a:gridCol w="3929976">
                  <a:extLst>
                    <a:ext uri="{9D8B030D-6E8A-4147-A177-3AD203B41FA5}">
                      <a16:colId xmlns:a16="http://schemas.microsoft.com/office/drawing/2014/main" val="3265590656"/>
                    </a:ext>
                  </a:extLst>
                </a:gridCol>
              </a:tblGrid>
              <a:tr h="329833">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364800">
                <a:tc>
                  <a:txBody>
                    <a:bodyPr/>
                    <a:lstStyle/>
                    <a:p>
                      <a:pPr marL="0" indent="0" algn="ctr">
                        <a:lnSpc>
                          <a:spcPct val="100000"/>
                        </a:lnSpc>
                        <a:spcBef>
                          <a:spcPts val="295"/>
                        </a:spcBef>
                      </a:pPr>
                      <a:r>
                        <a:rPr lang="en-US" sz="1400" b="1" dirty="0">
                          <a:ln>
                            <a:noFill/>
                          </a:ln>
                          <a:solidFill>
                            <a:schemeClr val="tx1"/>
                          </a:solidFill>
                          <a:latin typeface="Lub Dub Bold" panose="020B0803030403020204" pitchFamily="34" charset="0"/>
                          <a:cs typeface="Arial" panose="020B0604020202020204" pitchFamily="34" charset="0"/>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r>
                        <a:rPr lang="en-US" sz="1800" dirty="0">
                          <a:solidFill>
                            <a:schemeClr val="tx1"/>
                          </a:solidFill>
                          <a:latin typeface="Lub Dub Condensed" panose="020B0506030403020204" pitchFamily="34" charset="0"/>
                        </a:rPr>
                        <a:t>The effectiveness of screening adults for obstructive sleep apnea to prevent stroke is unclear.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r h="364800">
                <a:tc>
                  <a:txBody>
                    <a:bodyPr/>
                    <a:lstStyle/>
                    <a:p>
                      <a:pPr marL="0" indent="0" algn="ctr">
                        <a:lnSpc>
                          <a:spcPct val="100000"/>
                        </a:lnSpc>
                        <a:spcBef>
                          <a:spcPts val="295"/>
                        </a:spcBef>
                      </a:pPr>
                      <a:r>
                        <a:rPr lang="en-US" sz="1400" b="1" dirty="0">
                          <a:ln>
                            <a:noFill/>
                          </a:ln>
                          <a:solidFill>
                            <a:schemeClr val="tx1"/>
                          </a:solidFill>
                          <a:latin typeface="Lub Dub Bold" panose="020B0803030403020204" pitchFamily="34" charset="0"/>
                          <a:cs typeface="Arial" panose="020B0604020202020204" pitchFamily="34" charset="0"/>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r>
                        <a:rPr lang="en-US" sz="1800" dirty="0">
                          <a:solidFill>
                            <a:schemeClr val="tx1"/>
                          </a:solidFill>
                          <a:latin typeface="Lub Dub Condensed" panose="020B0506030403020204" pitchFamily="34" charset="0"/>
                        </a:rPr>
                        <a:t>In patients with obstructive sleep apnea, continuous positive airway pressure might be reasonable to reduce the risk of stroke.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038659269"/>
                  </a:ext>
                </a:extLst>
              </a:tr>
            </a:tbl>
          </a:graphicData>
        </a:graphic>
      </p:graphicFrame>
      <p:pic>
        <p:nvPicPr>
          <p:cNvPr id="18" name="Picture 17">
            <a:extLst>
              <a:ext uri="{FF2B5EF4-FFF2-40B4-BE49-F238E27FC236}">
                <a16:creationId xmlns:a16="http://schemas.microsoft.com/office/drawing/2014/main" id="{9EE57752-F8B0-6B72-EB2D-8FD9F31283C6}"/>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1310272" y="2018818"/>
            <a:ext cx="2355606" cy="2355606"/>
          </a:xfrm>
          <a:prstGeom prst="rect">
            <a:avLst/>
          </a:prstGeom>
        </p:spPr>
      </p:pic>
      <p:sp>
        <p:nvSpPr>
          <p:cNvPr id="4" name="Slide Number Placeholder 3">
            <a:extLst>
              <a:ext uri="{FF2B5EF4-FFF2-40B4-BE49-F238E27FC236}">
                <a16:creationId xmlns:a16="http://schemas.microsoft.com/office/drawing/2014/main" id="{6C47CEFB-2BAE-31BE-17CB-C8D9ECD4FF21}"/>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15</a:t>
            </a:fld>
            <a:endParaRPr lang="en-US" sz="900" dirty="0"/>
          </a:p>
        </p:txBody>
      </p:sp>
    </p:spTree>
    <p:extLst>
      <p:ext uri="{BB962C8B-B14F-4D97-AF65-F5344CB8AC3E}">
        <p14:creationId xmlns:p14="http://schemas.microsoft.com/office/powerpoint/2010/main" val="21418146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B528D-BBE3-0B09-DE67-67B784860651}"/>
              </a:ext>
            </a:extLst>
          </p:cNvPr>
          <p:cNvSpPr>
            <a:spLocks noGrp="1"/>
          </p:cNvSpPr>
          <p:nvPr>
            <p:ph type="title"/>
          </p:nvPr>
        </p:nvSpPr>
        <p:spPr/>
        <p:txBody>
          <a:bodyPr/>
          <a:lstStyle/>
          <a:p>
            <a:r>
              <a:rPr lang="en-US" sz="3000" dirty="0">
                <a:effectLst/>
                <a:latin typeface="Lub Dub Bold" panose="020B0803030403020204"/>
                <a:ea typeface="Calibri" panose="020F0502020204030204" pitchFamily="34" charset="0"/>
              </a:rPr>
              <a:t>Atherosclerotic and Non-Atherosclerotic </a:t>
            </a:r>
            <a:r>
              <a:rPr lang="en-US" sz="3000" dirty="0">
                <a:latin typeface="Lub Dub Bold" panose="020B0803030403020204"/>
                <a:ea typeface="Calibri" panose="020F0502020204030204" pitchFamily="34" charset="0"/>
              </a:rPr>
              <a:t>R</a:t>
            </a:r>
            <a:r>
              <a:rPr lang="en-US" sz="3000" dirty="0">
                <a:effectLst/>
                <a:latin typeface="Lub Dub Bold" panose="020B0803030403020204"/>
                <a:ea typeface="Calibri" panose="020F0502020204030204" pitchFamily="34" charset="0"/>
              </a:rPr>
              <a:t>isk </a:t>
            </a:r>
            <a:r>
              <a:rPr lang="en-US" sz="3000" dirty="0">
                <a:latin typeface="Lub Dub Bold" panose="020B0803030403020204"/>
                <a:ea typeface="Calibri" panose="020F0502020204030204" pitchFamily="34" charset="0"/>
              </a:rPr>
              <a:t>F</a:t>
            </a:r>
            <a:r>
              <a:rPr lang="en-US" sz="3000" dirty="0">
                <a:effectLst/>
                <a:latin typeface="Lub Dub Bold" panose="020B0803030403020204"/>
                <a:ea typeface="Calibri" panose="020F0502020204030204" pitchFamily="34" charset="0"/>
              </a:rPr>
              <a:t>actors: </a:t>
            </a:r>
            <a:r>
              <a:rPr lang="en-US" sz="3000" dirty="0">
                <a:solidFill>
                  <a:srgbClr val="CF2429"/>
                </a:solidFill>
                <a:effectLst/>
                <a:latin typeface="Lub Dub Medium" panose="020B0603030403020204" pitchFamily="34" charset="0"/>
                <a:ea typeface="Calibri" panose="020F0502020204030204" pitchFamily="34" charset="0"/>
              </a:rPr>
              <a:t>Asymptomatic Carotid Artery Stenosis</a:t>
            </a:r>
            <a:endParaRPr lang="en-US" sz="3000" dirty="0">
              <a:solidFill>
                <a:srgbClr val="CF2429"/>
              </a:solidFill>
              <a:latin typeface="Lub Dub Medium" panose="020B0603030403020204" pitchFamily="34" charset="0"/>
            </a:endParaRPr>
          </a:p>
        </p:txBody>
      </p:sp>
      <p:graphicFrame>
        <p:nvGraphicFramePr>
          <p:cNvPr id="6" name="Content Placeholder 5">
            <a:extLst>
              <a:ext uri="{FF2B5EF4-FFF2-40B4-BE49-F238E27FC236}">
                <a16:creationId xmlns:a16="http://schemas.microsoft.com/office/drawing/2014/main" id="{14D4D1FC-C813-B0BF-FC33-68F8A2323C60}"/>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3513206191"/>
              </p:ext>
            </p:extLst>
          </p:nvPr>
        </p:nvGraphicFramePr>
        <p:xfrm>
          <a:off x="1280376" y="1415261"/>
          <a:ext cx="9387624" cy="4467992"/>
        </p:xfrm>
        <a:graphic>
          <a:graphicData uri="http://schemas.openxmlformats.org/drawingml/2006/table">
            <a:tbl>
              <a:tblPr firstRow="1" bandRow="1">
                <a:tableStyleId>{5C22544A-7EE6-4342-B048-85BDC9FD1C3A}</a:tableStyleId>
              </a:tblPr>
              <a:tblGrid>
                <a:gridCol w="1105929">
                  <a:extLst>
                    <a:ext uri="{9D8B030D-6E8A-4147-A177-3AD203B41FA5}">
                      <a16:colId xmlns:a16="http://schemas.microsoft.com/office/drawing/2014/main" val="2649235253"/>
                    </a:ext>
                  </a:extLst>
                </a:gridCol>
                <a:gridCol w="8281695">
                  <a:extLst>
                    <a:ext uri="{9D8B030D-6E8A-4147-A177-3AD203B41FA5}">
                      <a16:colId xmlns:a16="http://schemas.microsoft.com/office/drawing/2014/main" val="3265590656"/>
                    </a:ext>
                  </a:extLst>
                </a:gridCol>
              </a:tblGrid>
              <a:tr h="43445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endParaRPr lang="en-US" sz="18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800" b="1" spc="40" dirty="0">
                          <a:solidFill>
                            <a:schemeClr val="bg1"/>
                          </a:solidFill>
                          <a:latin typeface="Lub Dub Condensed" panose="020B0506030403020204" pitchFamily="34" charset="0"/>
                          <a:cs typeface="Arial" panose="020B0604020202020204" pitchFamily="34" charset="0"/>
                        </a:rPr>
                        <a:t>RECOMMENDATIONS</a:t>
                      </a:r>
                      <a:endParaRPr lang="en-US" sz="18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724085">
                <a:tc>
                  <a:txBody>
                    <a:bodyPr/>
                    <a:lstStyle/>
                    <a:p>
                      <a:pPr marL="0" indent="0" algn="ctr">
                        <a:lnSpc>
                          <a:spcPct val="100000"/>
                        </a:lnSpc>
                        <a:spcBef>
                          <a:spcPts val="295"/>
                        </a:spcBef>
                      </a:pPr>
                      <a:r>
                        <a:rPr lang="en-US" sz="1800" b="1" dirty="0">
                          <a:ln>
                            <a:noFill/>
                          </a:ln>
                          <a:solidFill>
                            <a:schemeClr val="tx1"/>
                          </a:solidFill>
                          <a:latin typeface="Lub Dub Bold" panose="020B0803030403020204" pitchFamily="34" charset="0"/>
                          <a:cs typeface="Arial" panose="020B0604020202020204" pitchFamily="34" charset="0"/>
                        </a:rPr>
                        <a:t>3: </a:t>
                      </a:r>
                      <a:br>
                        <a:rPr lang="en-US" sz="1800" b="1" dirty="0">
                          <a:ln>
                            <a:noFill/>
                          </a:ln>
                          <a:solidFill>
                            <a:schemeClr val="tx1"/>
                          </a:solidFill>
                          <a:latin typeface="Lub Dub Bold" panose="020B0803030403020204" pitchFamily="34" charset="0"/>
                          <a:cs typeface="Arial" panose="020B0604020202020204" pitchFamily="34" charset="0"/>
                        </a:rPr>
                      </a:br>
                      <a:r>
                        <a:rPr lang="en-US" sz="1600" b="1" dirty="0">
                          <a:ln>
                            <a:noFill/>
                          </a:ln>
                          <a:solidFill>
                            <a:schemeClr val="tx1"/>
                          </a:solidFill>
                          <a:latin typeface="Lub Dub Condensed" panose="020B0506030403020204" pitchFamily="34" charset="0"/>
                          <a:cs typeface="Arial" panose="020B0604020202020204" pitchFamily="34" charset="0"/>
                        </a:rPr>
                        <a:t>No Benefit</a:t>
                      </a:r>
                      <a:endParaRPr lang="en-US" sz="1800" b="1" dirty="0">
                        <a:ln>
                          <a:noFill/>
                        </a:ln>
                        <a:solidFill>
                          <a:schemeClr val="tx1"/>
                        </a:solidFill>
                        <a:latin typeface="Lub Dub Condensed" panose="020B050603040302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568325" marR="0" indent="0" algn="l" defTabSz="914400" rtl="0" eaLnBrk="1" fontAlgn="auto" latinLnBrk="0" hangingPunct="1">
                        <a:lnSpc>
                          <a:spcPct val="100000"/>
                        </a:lnSpc>
                        <a:spcBef>
                          <a:spcPts val="0"/>
                        </a:spcBef>
                        <a:spcAft>
                          <a:spcPts val="0"/>
                        </a:spcAft>
                        <a:buClrTx/>
                        <a:buSzTx/>
                        <a:buFontTx/>
                        <a:buNone/>
                        <a:tabLst/>
                        <a:defRPr/>
                      </a:pPr>
                      <a:r>
                        <a:rPr lang="en-US" sz="1400" kern="1200" baseline="0" dirty="0">
                          <a:solidFill>
                            <a:schemeClr val="dk1"/>
                          </a:solidFill>
                          <a:effectLst/>
                          <a:latin typeface="Lub Dub Condensed" panose="020B0506030403020204"/>
                          <a:ea typeface="+mn-ea"/>
                          <a:cs typeface="+mn-cs"/>
                        </a:rPr>
                        <a:t>In the asymptomatic population, routine screening for carotid artery stenosis is </a:t>
                      </a:r>
                      <a:r>
                        <a:rPr lang="en-US" sz="1400" b="1" u="sng" kern="1200" baseline="0" dirty="0">
                          <a:solidFill>
                            <a:schemeClr val="dk1"/>
                          </a:solidFill>
                          <a:effectLst/>
                          <a:latin typeface="Lub Dub Condensed" panose="020B0506030403020204"/>
                          <a:ea typeface="+mn-ea"/>
                          <a:cs typeface="+mn-cs"/>
                        </a:rPr>
                        <a:t>not</a:t>
                      </a:r>
                      <a:r>
                        <a:rPr lang="en-US" sz="1400" kern="1200" baseline="0" dirty="0">
                          <a:solidFill>
                            <a:schemeClr val="dk1"/>
                          </a:solidFill>
                          <a:effectLst/>
                          <a:latin typeface="Lub Dub Condensed" panose="020B0506030403020204"/>
                          <a:ea typeface="+mn-ea"/>
                          <a:cs typeface="+mn-cs"/>
                        </a:rPr>
                        <a:t> recommended to reduce the risk of stroke.</a:t>
                      </a:r>
                      <a:endParaRPr lang="en-US" sz="1400" baseline="0" dirty="0">
                        <a:latin typeface="Lub Dub Condensed" panose="020B0506030403020204"/>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r h="615472">
                <a:tc>
                  <a:txBody>
                    <a:bodyPr/>
                    <a:lstStyle/>
                    <a:p>
                      <a:pPr marL="0" indent="0" algn="ctr">
                        <a:lnSpc>
                          <a:spcPct val="100000"/>
                        </a:lnSpc>
                        <a:spcBef>
                          <a:spcPts val="295"/>
                        </a:spcBef>
                      </a:pPr>
                      <a:r>
                        <a:rPr lang="en-US" sz="18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568325" marR="0" indent="0" algn="l" defTabSz="914400" rtl="0" eaLnBrk="1" fontAlgn="auto" latinLnBrk="0" hangingPunct="1">
                        <a:lnSpc>
                          <a:spcPct val="100000"/>
                        </a:lnSpc>
                        <a:spcBef>
                          <a:spcPts val="0"/>
                        </a:spcBef>
                        <a:spcAft>
                          <a:spcPts val="0"/>
                        </a:spcAft>
                        <a:buClrTx/>
                        <a:buSzTx/>
                        <a:buFontTx/>
                        <a:buNone/>
                        <a:tabLst/>
                        <a:defRPr/>
                      </a:pPr>
                      <a:r>
                        <a:rPr lang="en-US" sz="1400" baseline="0" dirty="0">
                          <a:latin typeface="Lub Dub Condensed" panose="020B0506030403020204"/>
                        </a:rPr>
                        <a:t>In patients with asymptomatic carotid artery stenosis </a:t>
                      </a:r>
                      <a:r>
                        <a:rPr lang="en-US" sz="1400" b="1" baseline="0" dirty="0">
                          <a:latin typeface="Lub Dub Condensed" panose="020B0506030403020204"/>
                        </a:rPr>
                        <a:t>&gt;70%</a:t>
                      </a:r>
                      <a:r>
                        <a:rPr lang="en-US" sz="1400" b="0" baseline="0" dirty="0">
                          <a:latin typeface="Lub Dub Condensed" panose="020B0506030403020204"/>
                        </a:rPr>
                        <a:t>,</a:t>
                      </a:r>
                      <a:r>
                        <a:rPr lang="en-US" sz="1400" b="1" baseline="0" dirty="0">
                          <a:latin typeface="Lub Dub Condensed" panose="020B0506030403020204"/>
                        </a:rPr>
                        <a:t> </a:t>
                      </a:r>
                      <a:r>
                        <a:rPr lang="en-US" sz="1400" baseline="0" dirty="0">
                          <a:latin typeface="Lub Dub Condensed" panose="020B0506030403020204"/>
                        </a:rPr>
                        <a:t>shared decision-making between the patient and the health care team to decide between carotid revascularization or medical management is recommended.</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046396740"/>
                  </a:ext>
                </a:extLst>
              </a:tr>
              <a:tr h="615472">
                <a:tc>
                  <a:txBody>
                    <a:bodyPr/>
                    <a:lstStyle/>
                    <a:p>
                      <a:pPr marL="0" indent="0" algn="ctr">
                        <a:lnSpc>
                          <a:spcPct val="100000"/>
                        </a:lnSpc>
                        <a:spcBef>
                          <a:spcPts val="295"/>
                        </a:spcBef>
                      </a:pPr>
                      <a:r>
                        <a:rPr lang="en-US" sz="1800" b="1" dirty="0">
                          <a:ln>
                            <a:noFill/>
                          </a:ln>
                          <a:solidFill>
                            <a:schemeClr val="tx1"/>
                          </a:solidFill>
                          <a:latin typeface="Lub Dub Bold" panose="020B0803030403020204" pitchFamily="34" charset="0"/>
                          <a:cs typeface="Arial" panose="020B0604020202020204" pitchFamily="34" charset="0"/>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568325" marR="0" indent="0" algn="l" defTabSz="914400" rtl="0" eaLnBrk="1" fontAlgn="auto" latinLnBrk="0" hangingPunct="1">
                        <a:lnSpc>
                          <a:spcPct val="100000"/>
                        </a:lnSpc>
                        <a:spcBef>
                          <a:spcPts val="0"/>
                        </a:spcBef>
                        <a:spcAft>
                          <a:spcPts val="0"/>
                        </a:spcAft>
                        <a:buClrTx/>
                        <a:buSzTx/>
                        <a:buFontTx/>
                        <a:buNone/>
                        <a:tabLst/>
                        <a:defRPr/>
                      </a:pPr>
                      <a:r>
                        <a:rPr lang="en-US" sz="1400" baseline="0" dirty="0">
                          <a:latin typeface="Lub Dub Condensed" panose="020B0506030403020204"/>
                        </a:rPr>
                        <a:t>In patients with asymptomatic atherosclerotic carotid artery stenosis, medical treatment with </a:t>
                      </a:r>
                      <a:r>
                        <a:rPr lang="en-US" sz="1400" b="1" baseline="0" dirty="0">
                          <a:latin typeface="Lub Dub Condensed" panose="020B0506030403020204"/>
                        </a:rPr>
                        <a:t>statins</a:t>
                      </a:r>
                      <a:r>
                        <a:rPr lang="en-US" sz="1400" baseline="0" dirty="0">
                          <a:latin typeface="Lub Dub Condensed" panose="020B0506030403020204"/>
                        </a:rPr>
                        <a:t> can be beneficial to reduce the risk of stroke. </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597935381"/>
                  </a:ext>
                </a:extLst>
              </a:tr>
              <a:tr h="615472">
                <a:tc>
                  <a:txBody>
                    <a:bodyPr/>
                    <a:lstStyle/>
                    <a:p>
                      <a:pPr marL="0" indent="0" algn="ctr">
                        <a:lnSpc>
                          <a:spcPct val="100000"/>
                        </a:lnSpc>
                        <a:spcBef>
                          <a:spcPts val="295"/>
                        </a:spcBef>
                      </a:pPr>
                      <a:r>
                        <a:rPr lang="en-US" sz="1800" b="1" dirty="0">
                          <a:ln>
                            <a:noFill/>
                          </a:ln>
                          <a:solidFill>
                            <a:schemeClr val="tx1"/>
                          </a:solidFill>
                          <a:latin typeface="Lub Dub Bold" panose="020B0803030403020204" pitchFamily="34" charset="0"/>
                          <a:cs typeface="Arial" panose="020B0604020202020204" pitchFamily="34" charset="0"/>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pPr marL="568325" marR="0" indent="0" algn="l" defTabSz="914400" rtl="0" eaLnBrk="1" fontAlgn="auto" latinLnBrk="0" hangingPunct="1">
                        <a:lnSpc>
                          <a:spcPct val="100000"/>
                        </a:lnSpc>
                        <a:spcBef>
                          <a:spcPts val="0"/>
                        </a:spcBef>
                        <a:spcAft>
                          <a:spcPts val="0"/>
                        </a:spcAft>
                        <a:buClrTx/>
                        <a:buSzTx/>
                        <a:buFontTx/>
                        <a:buNone/>
                        <a:tabLst/>
                        <a:defRPr/>
                      </a:pPr>
                      <a:r>
                        <a:rPr lang="en-US" sz="1400" baseline="0" dirty="0">
                          <a:latin typeface="Lub Dub Condensed" panose="020B0506030403020204"/>
                        </a:rPr>
                        <a:t>In patients with asymptomatic atherosclerotic carotid artery stenosis </a:t>
                      </a:r>
                      <a:r>
                        <a:rPr lang="en-US" sz="1400" b="1" baseline="0" dirty="0">
                          <a:latin typeface="Lub Dub Condensed" panose="020B0506030403020204"/>
                        </a:rPr>
                        <a:t>&gt;70% and low perioperative risk</a:t>
                      </a:r>
                      <a:r>
                        <a:rPr lang="en-US" sz="1400" baseline="0" dirty="0">
                          <a:latin typeface="Lub Dub Condensed" panose="020B0506030403020204"/>
                        </a:rPr>
                        <a:t>, the use of carotid revascularization, in addition to intensive medical therapy, may be reasonable to reduce the risk of stroke.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537052136"/>
                  </a:ext>
                </a:extLst>
              </a:tr>
              <a:tr h="615472">
                <a:tc>
                  <a:txBody>
                    <a:bodyPr/>
                    <a:lstStyle/>
                    <a:p>
                      <a:pPr marL="0" indent="0" algn="ctr">
                        <a:lnSpc>
                          <a:spcPct val="100000"/>
                        </a:lnSpc>
                        <a:spcBef>
                          <a:spcPts val="295"/>
                        </a:spcBef>
                      </a:pPr>
                      <a:r>
                        <a:rPr lang="en-US" sz="1800" b="1" dirty="0">
                          <a:ln>
                            <a:noFill/>
                          </a:ln>
                          <a:solidFill>
                            <a:schemeClr val="tx1"/>
                          </a:solidFill>
                          <a:latin typeface="Lub Dub Bold" panose="020B0803030403020204" pitchFamily="34" charset="0"/>
                          <a:cs typeface="Arial" panose="020B0604020202020204" pitchFamily="34" charset="0"/>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pPr marL="568325" marR="0" indent="0" algn="l" defTabSz="914400" rtl="0" eaLnBrk="1" fontAlgn="auto" latinLnBrk="0" hangingPunct="1">
                        <a:lnSpc>
                          <a:spcPct val="100000"/>
                        </a:lnSpc>
                        <a:spcBef>
                          <a:spcPts val="0"/>
                        </a:spcBef>
                        <a:spcAft>
                          <a:spcPts val="0"/>
                        </a:spcAft>
                        <a:buClrTx/>
                        <a:buSzTx/>
                        <a:buFontTx/>
                        <a:buNone/>
                        <a:tabLst/>
                        <a:defRPr/>
                      </a:pPr>
                      <a:r>
                        <a:rPr lang="en-US" sz="1400" baseline="0" dirty="0">
                          <a:latin typeface="Lub Dub Condensed" panose="020B0506030403020204"/>
                        </a:rPr>
                        <a:t>In patients with asymptomatic carotid artery stenosis &gt;50%, </a:t>
                      </a:r>
                      <a:r>
                        <a:rPr lang="en-US" sz="1400" b="1" baseline="0" dirty="0">
                          <a:latin typeface="Lub Dub Condensed" panose="020B0506030403020204"/>
                        </a:rPr>
                        <a:t>annual carotid duplex ultrasound </a:t>
                      </a:r>
                      <a:r>
                        <a:rPr lang="en-US" sz="1400" baseline="0" dirty="0">
                          <a:latin typeface="Lub Dub Condensed" panose="020B0506030403020204"/>
                        </a:rPr>
                        <a:t>might be reasonable to assess progression of disease and subsequent increased risk of stroke.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884237294"/>
                  </a:ext>
                </a:extLst>
              </a:tr>
              <a:tr h="615472">
                <a:tc>
                  <a:txBody>
                    <a:bodyPr/>
                    <a:lstStyle/>
                    <a:p>
                      <a:pPr marL="0" indent="0" algn="ctr">
                        <a:lnSpc>
                          <a:spcPct val="100000"/>
                        </a:lnSpc>
                        <a:spcBef>
                          <a:spcPts val="295"/>
                        </a:spcBef>
                      </a:pPr>
                      <a:r>
                        <a:rPr lang="en-US" sz="1800" b="1" dirty="0">
                          <a:ln>
                            <a:noFill/>
                          </a:ln>
                          <a:solidFill>
                            <a:schemeClr val="tx1"/>
                          </a:solidFill>
                          <a:latin typeface="Lub Dub Bold" panose="020B0803030403020204" pitchFamily="34" charset="0"/>
                          <a:cs typeface="Arial" panose="020B0604020202020204" pitchFamily="34" charset="0"/>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pPr marL="568325" marR="0" indent="0" algn="l" defTabSz="914400" rtl="0" eaLnBrk="1" fontAlgn="auto" latinLnBrk="0" hangingPunct="1">
                        <a:lnSpc>
                          <a:spcPct val="100000"/>
                        </a:lnSpc>
                        <a:spcBef>
                          <a:spcPts val="0"/>
                        </a:spcBef>
                        <a:spcAft>
                          <a:spcPts val="0"/>
                        </a:spcAft>
                        <a:buClrTx/>
                        <a:buSzTx/>
                        <a:buFontTx/>
                        <a:buNone/>
                        <a:tabLst/>
                        <a:defRPr/>
                      </a:pPr>
                      <a:r>
                        <a:rPr lang="en-US" sz="1400" baseline="0" dirty="0">
                          <a:latin typeface="Lub Dub Condensed" panose="020B0506030403020204"/>
                        </a:rPr>
                        <a:t>In patients with asymptomatic atherosclerotic carotid artery stenosis and high perioperative risk, the effectiveness of carid revascularization to reduce stroke risk is not established.</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645343354"/>
                  </a:ext>
                </a:extLst>
              </a:tr>
            </a:tbl>
          </a:graphicData>
        </a:graphic>
      </p:graphicFrame>
      <p:pic>
        <p:nvPicPr>
          <p:cNvPr id="14" name="Graphic 13">
            <a:extLst>
              <a:ext uri="{FF2B5EF4-FFF2-40B4-BE49-F238E27FC236}">
                <a16:creationId xmlns:a16="http://schemas.microsoft.com/office/drawing/2014/main" id="{841F55C9-813D-601A-BA59-601EDC3E062E}"/>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525440" y="3419811"/>
            <a:ext cx="383255" cy="336643"/>
          </a:xfrm>
          <a:prstGeom prst="rect">
            <a:avLst/>
          </a:prstGeom>
        </p:spPr>
      </p:pic>
      <p:pic>
        <p:nvPicPr>
          <p:cNvPr id="15" name="Picture 14">
            <a:extLst>
              <a:ext uri="{FF2B5EF4-FFF2-40B4-BE49-F238E27FC236}">
                <a16:creationId xmlns:a16="http://schemas.microsoft.com/office/drawing/2014/main" id="{547071D0-DA42-5E6B-6402-A6486B108DC9}"/>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2454511" y="4028661"/>
            <a:ext cx="486398" cy="487209"/>
          </a:xfrm>
          <a:prstGeom prst="rect">
            <a:avLst/>
          </a:prstGeom>
        </p:spPr>
      </p:pic>
      <p:pic>
        <p:nvPicPr>
          <p:cNvPr id="18" name="Picture 17">
            <a:extLst>
              <a:ext uri="{FF2B5EF4-FFF2-40B4-BE49-F238E27FC236}">
                <a16:creationId xmlns:a16="http://schemas.microsoft.com/office/drawing/2014/main" id="{217CE905-E4CE-FFC1-E9C1-39D4E14C3DB0}"/>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2433916" y="5301407"/>
            <a:ext cx="486398" cy="487209"/>
          </a:xfrm>
          <a:prstGeom prst="rect">
            <a:avLst/>
          </a:prstGeom>
        </p:spPr>
      </p:pic>
      <p:pic>
        <p:nvPicPr>
          <p:cNvPr id="25" name="Graphic 24">
            <a:extLst>
              <a:ext uri="{FF2B5EF4-FFF2-40B4-BE49-F238E27FC236}">
                <a16:creationId xmlns:a16="http://schemas.microsoft.com/office/drawing/2014/main" id="{B7221517-5A10-7BA1-F21B-61BDDDAB0103}"/>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476818" y="2724467"/>
            <a:ext cx="482025" cy="455613"/>
          </a:xfrm>
          <a:prstGeom prst="rect">
            <a:avLst/>
          </a:prstGeom>
        </p:spPr>
      </p:pic>
      <p:pic>
        <p:nvPicPr>
          <p:cNvPr id="26" name="Picture 25">
            <a:extLst>
              <a:ext uri="{FF2B5EF4-FFF2-40B4-BE49-F238E27FC236}">
                <a16:creationId xmlns:a16="http://schemas.microsoft.com/office/drawing/2014/main" id="{927A31FE-5F93-31FF-3CF7-60979FF50533}"/>
              </a:ext>
              <a:ext uri="{C183D7F6-B498-43B3-948B-1728B52AA6E4}">
                <adec:decorative xmlns:adec="http://schemas.microsoft.com/office/drawing/2017/decorative" val="1"/>
              </a:ext>
            </a:extLst>
          </p:cNvPr>
          <p:cNvPicPr>
            <a:picLocks noChangeAspect="1"/>
          </p:cNvPicPr>
          <p:nvPr/>
        </p:nvPicPr>
        <p:blipFill>
          <a:blip r:embed="rId7" cstate="print">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2482742" y="1946329"/>
            <a:ext cx="507594" cy="507594"/>
          </a:xfrm>
          <a:prstGeom prst="rect">
            <a:avLst/>
          </a:prstGeom>
        </p:spPr>
      </p:pic>
      <p:pic>
        <p:nvPicPr>
          <p:cNvPr id="29" name="Graphic 28">
            <a:extLst>
              <a:ext uri="{FF2B5EF4-FFF2-40B4-BE49-F238E27FC236}">
                <a16:creationId xmlns:a16="http://schemas.microsoft.com/office/drawing/2014/main" id="{11F54681-872B-9711-A1F5-18DCFA48EB7D}"/>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613977" y="4709565"/>
            <a:ext cx="210503" cy="513627"/>
          </a:xfrm>
          <a:prstGeom prst="rect">
            <a:avLst/>
          </a:prstGeom>
        </p:spPr>
      </p:pic>
      <p:sp>
        <p:nvSpPr>
          <p:cNvPr id="4" name="Slide Number Placeholder 3">
            <a:extLst>
              <a:ext uri="{FF2B5EF4-FFF2-40B4-BE49-F238E27FC236}">
                <a16:creationId xmlns:a16="http://schemas.microsoft.com/office/drawing/2014/main" id="{13B1A3BC-31F5-1A87-8CE1-EC822D7497C3}"/>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16</a:t>
            </a:fld>
            <a:endParaRPr lang="en-US" sz="900" dirty="0"/>
          </a:p>
        </p:txBody>
      </p:sp>
    </p:spTree>
    <p:extLst>
      <p:ext uri="{BB962C8B-B14F-4D97-AF65-F5344CB8AC3E}">
        <p14:creationId xmlns:p14="http://schemas.microsoft.com/office/powerpoint/2010/main" val="36838601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B528D-BBE3-0B09-DE67-67B784860651}"/>
              </a:ext>
            </a:extLst>
          </p:cNvPr>
          <p:cNvSpPr>
            <a:spLocks noGrp="1"/>
          </p:cNvSpPr>
          <p:nvPr>
            <p:ph type="title"/>
          </p:nvPr>
        </p:nvSpPr>
        <p:spPr>
          <a:xfrm>
            <a:off x="838199" y="365125"/>
            <a:ext cx="10702491" cy="660111"/>
          </a:xfrm>
        </p:spPr>
        <p:txBody>
          <a:bodyPr/>
          <a:lstStyle/>
          <a:p>
            <a:r>
              <a:rPr lang="en-US" sz="3000" dirty="0">
                <a:effectLst/>
                <a:latin typeface="Lub Dub Bold" panose="020B0803030403020204"/>
                <a:ea typeface="Calibri" panose="020F0502020204030204" pitchFamily="34" charset="0"/>
              </a:rPr>
              <a:t>Atherosclerotic and Non-Atherosclerotic </a:t>
            </a:r>
            <a:r>
              <a:rPr lang="en-US" sz="3000" dirty="0">
                <a:latin typeface="Lub Dub Bold" panose="020B0803030403020204"/>
                <a:ea typeface="Calibri" panose="020F0502020204030204" pitchFamily="34" charset="0"/>
              </a:rPr>
              <a:t>R</a:t>
            </a:r>
            <a:r>
              <a:rPr lang="en-US" sz="3000" dirty="0">
                <a:effectLst/>
                <a:latin typeface="Lub Dub Bold" panose="020B0803030403020204"/>
                <a:ea typeface="Calibri" panose="020F0502020204030204" pitchFamily="34" charset="0"/>
              </a:rPr>
              <a:t>isk </a:t>
            </a:r>
            <a:r>
              <a:rPr lang="en-US" sz="3000" dirty="0">
                <a:latin typeface="Lub Dub Bold" panose="020B0803030403020204"/>
                <a:ea typeface="Calibri" panose="020F0502020204030204" pitchFamily="34" charset="0"/>
              </a:rPr>
              <a:t>F</a:t>
            </a:r>
            <a:r>
              <a:rPr lang="en-US" sz="3000" dirty="0">
                <a:effectLst/>
                <a:latin typeface="Lub Dub Bold" panose="020B0803030403020204"/>
                <a:ea typeface="Calibri" panose="020F0502020204030204" pitchFamily="34" charset="0"/>
              </a:rPr>
              <a:t>actors: </a:t>
            </a:r>
            <a:r>
              <a:rPr lang="en-US" sz="3000" dirty="0">
                <a:solidFill>
                  <a:srgbClr val="CF2429"/>
                </a:solidFill>
                <a:effectLst/>
                <a:latin typeface="Lub Dub Medium" panose="020B0603030403020204" pitchFamily="34" charset="0"/>
                <a:ea typeface="Calibri" panose="020F0502020204030204" pitchFamily="34" charset="0"/>
              </a:rPr>
              <a:t>Asymptomatic Cerebral Small Vessel Disease</a:t>
            </a:r>
            <a:endParaRPr lang="en-US" sz="3000" dirty="0">
              <a:solidFill>
                <a:srgbClr val="CF2429"/>
              </a:solidFill>
              <a:latin typeface="Lub Dub Medium" panose="020B0603030403020204" pitchFamily="34" charset="0"/>
            </a:endParaRPr>
          </a:p>
        </p:txBody>
      </p:sp>
      <p:graphicFrame>
        <p:nvGraphicFramePr>
          <p:cNvPr id="6" name="Content Placeholder 5">
            <a:extLst>
              <a:ext uri="{FF2B5EF4-FFF2-40B4-BE49-F238E27FC236}">
                <a16:creationId xmlns:a16="http://schemas.microsoft.com/office/drawing/2014/main" id="{85096E71-BB8C-4CE0-5DE4-1AF6DC8D66FB}"/>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3309615943"/>
              </p:ext>
            </p:extLst>
          </p:nvPr>
        </p:nvGraphicFramePr>
        <p:xfrm>
          <a:off x="1762406" y="1790428"/>
          <a:ext cx="8667188" cy="3682071"/>
        </p:xfrm>
        <a:graphic>
          <a:graphicData uri="http://schemas.openxmlformats.org/drawingml/2006/table">
            <a:tbl>
              <a:tblPr firstRow="1" bandRow="1">
                <a:tableStyleId>{5C22544A-7EE6-4342-B048-85BDC9FD1C3A}</a:tableStyleId>
              </a:tblPr>
              <a:tblGrid>
                <a:gridCol w="1702185">
                  <a:extLst>
                    <a:ext uri="{9D8B030D-6E8A-4147-A177-3AD203B41FA5}">
                      <a16:colId xmlns:a16="http://schemas.microsoft.com/office/drawing/2014/main" val="2649235253"/>
                    </a:ext>
                  </a:extLst>
                </a:gridCol>
                <a:gridCol w="6965003">
                  <a:extLst>
                    <a:ext uri="{9D8B030D-6E8A-4147-A177-3AD203B41FA5}">
                      <a16:colId xmlns:a16="http://schemas.microsoft.com/office/drawing/2014/main" val="3265590656"/>
                    </a:ext>
                  </a:extLst>
                </a:gridCol>
              </a:tblGrid>
              <a:tr h="430014">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800" b="1" spc="50" dirty="0">
                          <a:solidFill>
                            <a:schemeClr val="bg1"/>
                          </a:solidFill>
                          <a:latin typeface="Lub Dub Condensed" panose="020B0506030403020204" pitchFamily="34" charset="0"/>
                          <a:cs typeface="Arial" panose="020B0604020202020204" pitchFamily="34" charset="0"/>
                        </a:rPr>
                        <a:t>COR</a:t>
                      </a:r>
                      <a:endParaRPr lang="en-US" sz="18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800" b="1" spc="40" dirty="0">
                          <a:solidFill>
                            <a:schemeClr val="bg1"/>
                          </a:solidFill>
                          <a:latin typeface="Lub Dub Condensed" panose="020B0506030403020204" pitchFamily="34" charset="0"/>
                          <a:cs typeface="Arial" panose="020B0604020202020204" pitchFamily="34" charset="0"/>
                        </a:rPr>
                        <a:t>RECOMMENDATIONS</a:t>
                      </a:r>
                      <a:endParaRPr lang="en-US" sz="18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1172253">
                <a:tc>
                  <a:txBody>
                    <a:bodyPr/>
                    <a:lstStyle/>
                    <a:p>
                      <a:pPr marL="0" indent="0" algn="ctr">
                        <a:lnSpc>
                          <a:spcPct val="100000"/>
                        </a:lnSpc>
                        <a:spcBef>
                          <a:spcPts val="295"/>
                        </a:spcBef>
                      </a:pPr>
                      <a:r>
                        <a:rPr lang="en-US" sz="18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568325" marR="0" indent="0" algn="l" defTabSz="914400" rtl="0" eaLnBrk="1" fontAlgn="auto" latinLnBrk="0" hangingPunct="1">
                        <a:lnSpc>
                          <a:spcPct val="100000"/>
                        </a:lnSpc>
                        <a:spcBef>
                          <a:spcPts val="0"/>
                        </a:spcBef>
                        <a:spcAft>
                          <a:spcPts val="0"/>
                        </a:spcAft>
                        <a:buClrTx/>
                        <a:buSzTx/>
                        <a:buFontTx/>
                        <a:buNone/>
                        <a:tabLst/>
                        <a:defRPr/>
                      </a:pPr>
                      <a:r>
                        <a:rPr lang="en-US" sz="1800" baseline="0" dirty="0">
                          <a:latin typeface="Lub Dub Condensed" panose="020B0506030403020204"/>
                        </a:rPr>
                        <a:t>In adults with asymptomatic cerebral small vessel disease, including silent infarcts, </a:t>
                      </a:r>
                      <a:r>
                        <a:rPr lang="en-US" sz="1800" b="1" baseline="0" dirty="0">
                          <a:latin typeface="Lub Dub Condensed" panose="020B0506030403020204"/>
                        </a:rPr>
                        <a:t>assessment and management of risk factors </a:t>
                      </a:r>
                      <a:r>
                        <a:rPr lang="en-US" sz="1800" baseline="0" dirty="0">
                          <a:latin typeface="Lub Dub Condensed" panose="020B0506030403020204"/>
                        </a:rPr>
                        <a:t>is recommended to reduce stroke risk.</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046396740"/>
                  </a:ext>
                </a:extLst>
              </a:tr>
              <a:tr h="1172253">
                <a:tc>
                  <a:txBody>
                    <a:bodyPr/>
                    <a:lstStyle/>
                    <a:p>
                      <a:pPr marL="0" indent="0" algn="ctr">
                        <a:lnSpc>
                          <a:spcPct val="100000"/>
                        </a:lnSpc>
                        <a:spcBef>
                          <a:spcPts val="295"/>
                        </a:spcBef>
                      </a:pPr>
                      <a:r>
                        <a:rPr lang="en-US" sz="1800" b="1" dirty="0">
                          <a:ln>
                            <a:noFill/>
                          </a:ln>
                          <a:solidFill>
                            <a:schemeClr val="tx1"/>
                          </a:solidFill>
                          <a:latin typeface="Lub Dub Bold" panose="020B0803030403020204" pitchFamily="34" charset="0"/>
                          <a:cs typeface="Arial" panose="020B0604020202020204" pitchFamily="34" charset="0"/>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pPr marL="568325" marR="0" indent="0" algn="l" defTabSz="914400" rtl="0" eaLnBrk="1" fontAlgn="auto" latinLnBrk="0" hangingPunct="1">
                        <a:lnSpc>
                          <a:spcPct val="100000"/>
                        </a:lnSpc>
                        <a:spcBef>
                          <a:spcPts val="0"/>
                        </a:spcBef>
                        <a:spcAft>
                          <a:spcPts val="0"/>
                        </a:spcAft>
                        <a:buClrTx/>
                        <a:buSzTx/>
                        <a:buFontTx/>
                        <a:buNone/>
                        <a:tabLst/>
                        <a:defRPr/>
                      </a:pPr>
                      <a:r>
                        <a:rPr lang="en-US" sz="1800" baseline="0" dirty="0">
                          <a:latin typeface="Lub Dub Condensed" panose="020B0506030403020204"/>
                        </a:rPr>
                        <a:t>In adults with silent cerebral infarcts who do not have an indication for statin therapy, </a:t>
                      </a:r>
                      <a:r>
                        <a:rPr lang="en-US" sz="1800" b="0" baseline="0" dirty="0">
                          <a:latin typeface="Lub Dub Condensed" panose="020B0506030403020204"/>
                        </a:rPr>
                        <a:t>use of low-dose </a:t>
                      </a:r>
                      <a:r>
                        <a:rPr lang="en-US" sz="1800" b="1" baseline="0" dirty="0">
                          <a:latin typeface="Lub Dub Condensed" panose="020B0506030403020204"/>
                        </a:rPr>
                        <a:t>statin therapy </a:t>
                      </a:r>
                      <a:r>
                        <a:rPr lang="en-US" sz="1800" baseline="0" dirty="0">
                          <a:latin typeface="Lub Dub Condensed" panose="020B0506030403020204"/>
                        </a:rPr>
                        <a:t>might be considered to reduce the risk of ischemic stroke.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884237294"/>
                  </a:ext>
                </a:extLst>
              </a:tr>
              <a:tr h="907551">
                <a:tc>
                  <a:txBody>
                    <a:bodyPr/>
                    <a:lstStyle/>
                    <a:p>
                      <a:pPr marL="0" indent="0" algn="ctr">
                        <a:lnSpc>
                          <a:spcPct val="100000"/>
                        </a:lnSpc>
                        <a:spcBef>
                          <a:spcPts val="295"/>
                        </a:spcBef>
                      </a:pPr>
                      <a:r>
                        <a:rPr lang="en-US" sz="1800" b="1" dirty="0">
                          <a:ln>
                            <a:noFill/>
                          </a:ln>
                          <a:solidFill>
                            <a:schemeClr val="tx1"/>
                          </a:solidFill>
                          <a:latin typeface="Lub Dub Bold" panose="020B0803030403020204" pitchFamily="34" charset="0"/>
                          <a:cs typeface="Arial" panose="020B0604020202020204" pitchFamily="34" charset="0"/>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pPr marL="568325" marR="0" indent="0" algn="l" defTabSz="914400" rtl="0" eaLnBrk="1" fontAlgn="auto" latinLnBrk="0" hangingPunct="1">
                        <a:lnSpc>
                          <a:spcPct val="100000"/>
                        </a:lnSpc>
                        <a:spcBef>
                          <a:spcPts val="0"/>
                        </a:spcBef>
                        <a:spcAft>
                          <a:spcPts val="0"/>
                        </a:spcAft>
                        <a:buClrTx/>
                        <a:buSzTx/>
                        <a:buFontTx/>
                        <a:buNone/>
                        <a:tabLst/>
                        <a:defRPr/>
                      </a:pPr>
                      <a:r>
                        <a:rPr lang="en-US" sz="1800" baseline="0" dirty="0">
                          <a:latin typeface="Lub Dub Condensed" panose="020B0506030403020204"/>
                        </a:rPr>
                        <a:t>In adults with silent cerebral infarcts, the benefit of </a:t>
                      </a:r>
                      <a:r>
                        <a:rPr lang="en-US" sz="1800" b="1" baseline="0" dirty="0">
                          <a:latin typeface="Lub Dub Condensed" panose="020B0506030403020204"/>
                        </a:rPr>
                        <a:t>antiplatelet therapy </a:t>
                      </a:r>
                      <a:r>
                        <a:rPr lang="en-US" sz="1800" baseline="0" dirty="0">
                          <a:latin typeface="Lub Dub Condensed" panose="020B0506030403020204"/>
                        </a:rPr>
                        <a:t>to reduce the risk of ischemic stroke is uncertain. </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645343354"/>
                  </a:ext>
                </a:extLst>
              </a:tr>
            </a:tbl>
          </a:graphicData>
        </a:graphic>
      </p:graphicFrame>
      <p:pic>
        <p:nvPicPr>
          <p:cNvPr id="10" name="Graphic 9">
            <a:extLst>
              <a:ext uri="{FF2B5EF4-FFF2-40B4-BE49-F238E27FC236}">
                <a16:creationId xmlns:a16="http://schemas.microsoft.com/office/drawing/2014/main" id="{A039B4F7-55F9-6BA3-DF2F-34F8733C24B1}"/>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4801" y="3552306"/>
            <a:ext cx="834057" cy="732617"/>
          </a:xfrm>
          <a:prstGeom prst="rect">
            <a:avLst/>
          </a:prstGeom>
        </p:spPr>
      </p:pic>
      <p:pic>
        <p:nvPicPr>
          <p:cNvPr id="13" name="Picture 12">
            <a:extLst>
              <a:ext uri="{FF2B5EF4-FFF2-40B4-BE49-F238E27FC236}">
                <a16:creationId xmlns:a16="http://schemas.microsoft.com/office/drawing/2014/main" id="{2CA4F291-F4F3-EEF3-7151-A060C667A80F}"/>
              </a:ext>
              <a:ext uri="{C183D7F6-B498-43B3-948B-1728B52AA6E4}">
                <adec:decorative xmlns:adec="http://schemas.microsoft.com/office/drawing/2017/decorative" val="1"/>
              </a:ext>
            </a:extLst>
          </p:cNvPr>
          <p:cNvPicPr>
            <a:picLocks noChangeAspect="1"/>
          </p:cNvPicPr>
          <p:nvPr/>
        </p:nvPicPr>
        <p:blipFill>
          <a:blip r:embed="rId5" cstate="print">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724801" y="2322266"/>
            <a:ext cx="947456" cy="947456"/>
          </a:xfrm>
          <a:prstGeom prst="rect">
            <a:avLst/>
          </a:prstGeom>
        </p:spPr>
      </p:pic>
      <p:pic>
        <p:nvPicPr>
          <p:cNvPr id="14" name="Graphic 13">
            <a:extLst>
              <a:ext uri="{FF2B5EF4-FFF2-40B4-BE49-F238E27FC236}">
                <a16:creationId xmlns:a16="http://schemas.microsoft.com/office/drawing/2014/main" id="{463579DB-B8AA-0286-10F9-937C7D239F8A}"/>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4801" y="4599952"/>
            <a:ext cx="834057" cy="732618"/>
          </a:xfrm>
          <a:prstGeom prst="rect">
            <a:avLst/>
          </a:prstGeom>
        </p:spPr>
      </p:pic>
      <p:sp>
        <p:nvSpPr>
          <p:cNvPr id="4" name="Slide Number Placeholder 3">
            <a:extLst>
              <a:ext uri="{FF2B5EF4-FFF2-40B4-BE49-F238E27FC236}">
                <a16:creationId xmlns:a16="http://schemas.microsoft.com/office/drawing/2014/main" id="{13B1A3BC-31F5-1A87-8CE1-EC822D7497C3}"/>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17</a:t>
            </a:fld>
            <a:endParaRPr lang="en-US" sz="900" dirty="0"/>
          </a:p>
        </p:txBody>
      </p:sp>
    </p:spTree>
    <p:extLst>
      <p:ext uri="{BB962C8B-B14F-4D97-AF65-F5344CB8AC3E}">
        <p14:creationId xmlns:p14="http://schemas.microsoft.com/office/powerpoint/2010/main" val="3449373556"/>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B528D-BBE3-0B09-DE67-67B784860651}"/>
              </a:ext>
            </a:extLst>
          </p:cNvPr>
          <p:cNvSpPr>
            <a:spLocks noGrp="1"/>
          </p:cNvSpPr>
          <p:nvPr>
            <p:ph type="title"/>
          </p:nvPr>
        </p:nvSpPr>
        <p:spPr>
          <a:xfrm>
            <a:off x="838199" y="365125"/>
            <a:ext cx="10702491" cy="660111"/>
          </a:xfrm>
        </p:spPr>
        <p:txBody>
          <a:bodyPr/>
          <a:lstStyle/>
          <a:p>
            <a:r>
              <a:rPr lang="en-US" sz="3000" dirty="0">
                <a:effectLst/>
                <a:latin typeface="Lub Dub Bold" panose="020B0803030403020204"/>
                <a:ea typeface="Calibri" panose="020F0502020204030204" pitchFamily="34" charset="0"/>
              </a:rPr>
              <a:t>Atherosclerotic and Non-Atherosclerotic </a:t>
            </a:r>
            <a:r>
              <a:rPr lang="en-US" sz="3000" dirty="0">
                <a:latin typeface="Lub Dub Bold" panose="020B0803030403020204"/>
                <a:ea typeface="Calibri" panose="020F0502020204030204" pitchFamily="34" charset="0"/>
              </a:rPr>
              <a:t>R</a:t>
            </a:r>
            <a:r>
              <a:rPr lang="en-US" sz="3000" dirty="0">
                <a:effectLst/>
                <a:latin typeface="Lub Dub Bold" panose="020B0803030403020204"/>
                <a:ea typeface="Calibri" panose="020F0502020204030204" pitchFamily="34" charset="0"/>
              </a:rPr>
              <a:t>isk </a:t>
            </a:r>
            <a:r>
              <a:rPr lang="en-US" sz="3000" dirty="0">
                <a:latin typeface="Lub Dub Bold" panose="020B0803030403020204"/>
                <a:ea typeface="Calibri" panose="020F0502020204030204" pitchFamily="34" charset="0"/>
              </a:rPr>
              <a:t>F</a:t>
            </a:r>
            <a:r>
              <a:rPr lang="en-US" sz="3000" dirty="0">
                <a:effectLst/>
                <a:latin typeface="Lub Dub Bold" panose="020B0803030403020204"/>
                <a:ea typeface="Calibri" panose="020F0502020204030204" pitchFamily="34" charset="0"/>
              </a:rPr>
              <a:t>actors: </a:t>
            </a:r>
            <a:r>
              <a:rPr lang="en-US" sz="3000" dirty="0">
                <a:solidFill>
                  <a:srgbClr val="CF2429"/>
                </a:solidFill>
                <a:effectLst/>
                <a:latin typeface="Lub Dub Medium" panose="020B0603030403020204" pitchFamily="34" charset="0"/>
                <a:ea typeface="Calibri" panose="020F0502020204030204" pitchFamily="34" charset="0"/>
              </a:rPr>
              <a:t>Migraine</a:t>
            </a:r>
            <a:endParaRPr lang="en-US" sz="3000" dirty="0">
              <a:solidFill>
                <a:srgbClr val="CF2429"/>
              </a:solidFill>
              <a:latin typeface="Lub Dub Medium" panose="020B0603030403020204" pitchFamily="34" charset="0"/>
            </a:endParaRPr>
          </a:p>
        </p:txBody>
      </p:sp>
      <p:sp>
        <p:nvSpPr>
          <p:cNvPr id="7" name="Rectangle 6">
            <a:extLst>
              <a:ext uri="{FF2B5EF4-FFF2-40B4-BE49-F238E27FC236}">
                <a16:creationId xmlns:a16="http://schemas.microsoft.com/office/drawing/2014/main" id="{88329237-BDAB-EBF9-D3BD-40231E126428}"/>
              </a:ext>
              <a:ext uri="{C183D7F6-B498-43B3-948B-1728B52AA6E4}">
                <adec:decorative xmlns:adec="http://schemas.microsoft.com/office/drawing/2017/decorative" val="1"/>
              </a:ext>
            </a:extLst>
          </p:cNvPr>
          <p:cNvSpPr/>
          <p:nvPr/>
        </p:nvSpPr>
        <p:spPr>
          <a:xfrm>
            <a:off x="2142836" y="1460156"/>
            <a:ext cx="7092571" cy="3937687"/>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28ED0655-7F94-AC5B-BC17-AC886B35D63B}"/>
              </a:ext>
            </a:extLst>
          </p:cNvPr>
          <p:cNvSpPr txBox="1"/>
          <p:nvPr/>
        </p:nvSpPr>
        <p:spPr>
          <a:xfrm>
            <a:off x="2484582" y="1501354"/>
            <a:ext cx="6545586" cy="3785652"/>
          </a:xfrm>
          <a:prstGeom prst="rect">
            <a:avLst/>
          </a:prstGeom>
          <a:noFill/>
        </p:spPr>
        <p:txBody>
          <a:bodyPr wrap="square">
            <a:spAutoFit/>
          </a:bodyPr>
          <a:lstStyle/>
          <a:p>
            <a:r>
              <a:rPr lang="en-US" dirty="0">
                <a:solidFill>
                  <a:srgbClr val="2F6EA7"/>
                </a:solidFill>
                <a:latin typeface="Lub Dub Bold" panose="020B0803030403020204" pitchFamily="34" charset="0"/>
              </a:rPr>
              <a:t>Linking Migraine to Stroke:</a:t>
            </a:r>
          </a:p>
          <a:p>
            <a:pPr marL="461963" indent="-285750">
              <a:spcBef>
                <a:spcPts val="1800"/>
              </a:spcBef>
              <a:buClr>
                <a:schemeClr val="bg1">
                  <a:lumMod val="85000"/>
                </a:schemeClr>
              </a:buClr>
              <a:buSzPct val="115000"/>
              <a:buFont typeface="Wingdings" panose="05000000000000000000" pitchFamily="2" charset="2"/>
              <a:buChar char=""/>
            </a:pPr>
            <a:r>
              <a:rPr lang="en-US" dirty="0">
                <a:latin typeface="Lub Dub Condensed" panose="020B0506030403020204"/>
              </a:rPr>
              <a:t>An association between migraine, particularly migraine with aura, and stroke risk has been consistently identified in observational studies. </a:t>
            </a:r>
          </a:p>
          <a:p>
            <a:pPr marL="461963" indent="-285750">
              <a:spcBef>
                <a:spcPts val="1800"/>
              </a:spcBef>
              <a:buClr>
                <a:schemeClr val="bg1">
                  <a:lumMod val="85000"/>
                </a:schemeClr>
              </a:buClr>
              <a:buSzPct val="115000"/>
              <a:buFont typeface="Wingdings" panose="05000000000000000000" pitchFamily="2" charset="2"/>
              <a:buChar char=""/>
            </a:pPr>
            <a:r>
              <a:rPr lang="en-US" dirty="0">
                <a:latin typeface="Lub Dub Condensed" panose="020B0506030403020204"/>
              </a:rPr>
              <a:t>This association is stronger for ischemic stroke than for hemorrhagic stroke and is more evident in young women.</a:t>
            </a:r>
          </a:p>
          <a:p>
            <a:pPr marL="461963" indent="-285750">
              <a:spcBef>
                <a:spcPts val="1800"/>
              </a:spcBef>
              <a:buClr>
                <a:schemeClr val="bg1">
                  <a:lumMod val="85000"/>
                </a:schemeClr>
              </a:buClr>
              <a:buSzPct val="115000"/>
              <a:buFont typeface="Wingdings" panose="05000000000000000000" pitchFamily="2" charset="2"/>
              <a:buChar char=""/>
            </a:pPr>
            <a:r>
              <a:rPr lang="en-US" dirty="0">
                <a:latin typeface="Lub Dub Condensed" panose="020B0506030403020204"/>
              </a:rPr>
              <a:t>Vascular risk factors are common in  patients with migraine and contribute to excess stroke risk.</a:t>
            </a:r>
          </a:p>
          <a:p>
            <a:pPr marL="461963" indent="-285750">
              <a:spcBef>
                <a:spcPts val="1800"/>
              </a:spcBef>
              <a:buClr>
                <a:schemeClr val="bg1">
                  <a:lumMod val="85000"/>
                </a:schemeClr>
              </a:buClr>
              <a:buSzPct val="115000"/>
              <a:buFont typeface="Wingdings" panose="05000000000000000000" pitchFamily="2" charset="2"/>
              <a:buChar char=""/>
            </a:pPr>
            <a:r>
              <a:rPr lang="en-US" dirty="0">
                <a:latin typeface="Lub Dub Condensed" panose="020B0506030403020204"/>
              </a:rPr>
              <a:t>Use of combined hormonal contraception in those with migraine with aura is associated with increased risk for ischemic stroke.</a:t>
            </a:r>
          </a:p>
        </p:txBody>
      </p:sp>
      <p:pic>
        <p:nvPicPr>
          <p:cNvPr id="10" name="Picture 9">
            <a:extLst>
              <a:ext uri="{FF2B5EF4-FFF2-40B4-BE49-F238E27FC236}">
                <a16:creationId xmlns:a16="http://schemas.microsoft.com/office/drawing/2014/main" id="{0C978C58-5152-D531-2EAD-4A316A7CACB4}"/>
              </a:ext>
              <a:ext uri="{C183D7F6-B498-43B3-948B-1728B52AA6E4}">
                <adec:decorative xmlns:adec="http://schemas.microsoft.com/office/drawing/2017/decorative" val="1"/>
              </a:ext>
            </a:extLst>
          </p:cNvPr>
          <p:cNvPicPr>
            <a:picLocks noChangeAspect="1"/>
          </p:cNvPicPr>
          <p:nvPr/>
        </p:nvPicPr>
        <p:blipFill>
          <a:blip r:embed="rId2">
            <a:duotone>
              <a:schemeClr val="accent5">
                <a:shade val="45000"/>
                <a:satMod val="135000"/>
              </a:schemeClr>
              <a:prstClr val="white"/>
            </a:duotone>
          </a:blip>
          <a:stretch>
            <a:fillRect/>
          </a:stretch>
        </p:blipFill>
        <p:spPr>
          <a:xfrm>
            <a:off x="2406668" y="2162718"/>
            <a:ext cx="361986" cy="361986"/>
          </a:xfrm>
          <a:prstGeom prst="rect">
            <a:avLst/>
          </a:prstGeom>
        </p:spPr>
      </p:pic>
      <p:pic>
        <p:nvPicPr>
          <p:cNvPr id="11" name="Picture 10">
            <a:extLst>
              <a:ext uri="{FF2B5EF4-FFF2-40B4-BE49-F238E27FC236}">
                <a16:creationId xmlns:a16="http://schemas.microsoft.com/office/drawing/2014/main" id="{E1DB032B-7572-842B-7C5D-371C62E14D7C}"/>
              </a:ext>
              <a:ext uri="{C183D7F6-B498-43B3-948B-1728B52AA6E4}">
                <adec:decorative xmlns:adec="http://schemas.microsoft.com/office/drawing/2017/decorative" val="1"/>
              </a:ext>
            </a:extLst>
          </p:cNvPr>
          <p:cNvPicPr>
            <a:picLocks noChangeAspect="1"/>
          </p:cNvPicPr>
          <p:nvPr/>
        </p:nvPicPr>
        <p:blipFill>
          <a:blip r:embed="rId2">
            <a:duotone>
              <a:schemeClr val="accent5">
                <a:shade val="45000"/>
                <a:satMod val="135000"/>
              </a:schemeClr>
              <a:prstClr val="white"/>
            </a:duotone>
          </a:blip>
          <a:stretch>
            <a:fillRect/>
          </a:stretch>
        </p:blipFill>
        <p:spPr>
          <a:xfrm>
            <a:off x="2406668" y="3186068"/>
            <a:ext cx="361986" cy="361986"/>
          </a:xfrm>
          <a:prstGeom prst="rect">
            <a:avLst/>
          </a:prstGeom>
        </p:spPr>
      </p:pic>
      <p:pic>
        <p:nvPicPr>
          <p:cNvPr id="12" name="Picture 11">
            <a:extLst>
              <a:ext uri="{FF2B5EF4-FFF2-40B4-BE49-F238E27FC236}">
                <a16:creationId xmlns:a16="http://schemas.microsoft.com/office/drawing/2014/main" id="{5037F29F-507A-684A-BA4E-9C7D7AD8D94F}"/>
              </a:ext>
              <a:ext uri="{C183D7F6-B498-43B3-948B-1728B52AA6E4}">
                <adec:decorative xmlns:adec="http://schemas.microsoft.com/office/drawing/2017/decorative" val="1"/>
              </a:ext>
            </a:extLst>
          </p:cNvPr>
          <p:cNvPicPr>
            <a:picLocks noChangeAspect="1"/>
          </p:cNvPicPr>
          <p:nvPr/>
        </p:nvPicPr>
        <p:blipFill>
          <a:blip r:embed="rId2">
            <a:duotone>
              <a:schemeClr val="accent5">
                <a:shade val="45000"/>
                <a:satMod val="135000"/>
              </a:schemeClr>
              <a:prstClr val="white"/>
            </a:duotone>
          </a:blip>
          <a:stretch>
            <a:fillRect/>
          </a:stretch>
        </p:blipFill>
        <p:spPr>
          <a:xfrm>
            <a:off x="2406668" y="3967106"/>
            <a:ext cx="361986" cy="361986"/>
          </a:xfrm>
          <a:prstGeom prst="rect">
            <a:avLst/>
          </a:prstGeom>
        </p:spPr>
      </p:pic>
      <p:pic>
        <p:nvPicPr>
          <p:cNvPr id="13" name="Picture 12">
            <a:extLst>
              <a:ext uri="{FF2B5EF4-FFF2-40B4-BE49-F238E27FC236}">
                <a16:creationId xmlns:a16="http://schemas.microsoft.com/office/drawing/2014/main" id="{24396CC0-8DD8-7728-56E8-383A0A1C0F65}"/>
              </a:ext>
              <a:ext uri="{C183D7F6-B498-43B3-948B-1728B52AA6E4}">
                <adec:decorative xmlns:adec="http://schemas.microsoft.com/office/drawing/2017/decorative" val="1"/>
              </a:ext>
            </a:extLst>
          </p:cNvPr>
          <p:cNvPicPr>
            <a:picLocks noChangeAspect="1"/>
          </p:cNvPicPr>
          <p:nvPr/>
        </p:nvPicPr>
        <p:blipFill>
          <a:blip r:embed="rId2">
            <a:duotone>
              <a:schemeClr val="accent5">
                <a:shade val="45000"/>
                <a:satMod val="135000"/>
              </a:schemeClr>
              <a:prstClr val="white"/>
            </a:duotone>
          </a:blip>
          <a:stretch>
            <a:fillRect/>
          </a:stretch>
        </p:blipFill>
        <p:spPr>
          <a:xfrm>
            <a:off x="2406668" y="4768425"/>
            <a:ext cx="361986" cy="361986"/>
          </a:xfrm>
          <a:prstGeom prst="rect">
            <a:avLst/>
          </a:prstGeom>
        </p:spPr>
      </p:pic>
      <p:sp>
        <p:nvSpPr>
          <p:cNvPr id="5" name="Text Placeholder 4">
            <a:extLst>
              <a:ext uri="{FF2B5EF4-FFF2-40B4-BE49-F238E27FC236}">
                <a16:creationId xmlns:a16="http://schemas.microsoft.com/office/drawing/2014/main" id="{6EBB75CF-F28D-7E73-396D-A27B11BA6C42}"/>
              </a:ext>
              <a:ext uri="{C183D7F6-B498-43B3-948B-1728B52AA6E4}">
                <adec:decorative xmlns:adec="http://schemas.microsoft.com/office/drawing/2017/decorative" val="1"/>
              </a:ext>
            </a:extLst>
          </p:cNvPr>
          <p:cNvSpPr>
            <a:spLocks noGrp="1"/>
          </p:cNvSpPr>
          <p:nvPr>
            <p:ph type="body" sz="quarter" idx="13"/>
          </p:nvPr>
        </p:nvSpPr>
        <p:spPr/>
        <p:txBody>
          <a:bodyPr/>
          <a:lstStyle/>
          <a:p>
            <a:endParaRPr lang="en-US"/>
          </a:p>
        </p:txBody>
      </p:sp>
      <p:sp>
        <p:nvSpPr>
          <p:cNvPr id="4" name="Slide Number Placeholder 3">
            <a:extLst>
              <a:ext uri="{FF2B5EF4-FFF2-40B4-BE49-F238E27FC236}">
                <a16:creationId xmlns:a16="http://schemas.microsoft.com/office/drawing/2014/main" id="{13B1A3BC-31F5-1A87-8CE1-EC822D7497C3}"/>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18</a:t>
            </a:fld>
            <a:endParaRPr lang="en-US" sz="900" dirty="0"/>
          </a:p>
        </p:txBody>
      </p:sp>
    </p:spTree>
    <p:extLst>
      <p:ext uri="{BB962C8B-B14F-4D97-AF65-F5344CB8AC3E}">
        <p14:creationId xmlns:p14="http://schemas.microsoft.com/office/powerpoint/2010/main" val="41501961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B528D-BBE3-0B09-DE67-67B784860651}"/>
              </a:ext>
            </a:extLst>
          </p:cNvPr>
          <p:cNvSpPr>
            <a:spLocks noGrp="1"/>
          </p:cNvSpPr>
          <p:nvPr>
            <p:ph type="title"/>
          </p:nvPr>
        </p:nvSpPr>
        <p:spPr>
          <a:xfrm>
            <a:off x="838199" y="365125"/>
            <a:ext cx="10702491" cy="660111"/>
          </a:xfrm>
        </p:spPr>
        <p:txBody>
          <a:bodyPr/>
          <a:lstStyle/>
          <a:p>
            <a:r>
              <a:rPr lang="en-US" sz="3000" dirty="0">
                <a:effectLst/>
                <a:latin typeface="Lub Dub Bold" panose="020B0803030403020204"/>
                <a:ea typeface="Calibri" panose="020F0502020204030204" pitchFamily="34" charset="0"/>
              </a:rPr>
              <a:t>Atherosclerotic and Non-Atherosclerotic </a:t>
            </a:r>
            <a:r>
              <a:rPr lang="en-US" sz="3000" dirty="0">
                <a:latin typeface="Lub Dub Bold" panose="020B0803030403020204"/>
                <a:ea typeface="Calibri" panose="020F0502020204030204" pitchFamily="34" charset="0"/>
              </a:rPr>
              <a:t>R</a:t>
            </a:r>
            <a:r>
              <a:rPr lang="en-US" sz="3000" dirty="0">
                <a:effectLst/>
                <a:latin typeface="Lub Dub Bold" panose="020B0803030403020204"/>
                <a:ea typeface="Calibri" panose="020F0502020204030204" pitchFamily="34" charset="0"/>
              </a:rPr>
              <a:t>isk </a:t>
            </a:r>
            <a:r>
              <a:rPr lang="en-US" sz="3000" dirty="0">
                <a:latin typeface="Lub Dub Bold" panose="020B0803030403020204"/>
                <a:ea typeface="Calibri" panose="020F0502020204030204" pitchFamily="34" charset="0"/>
              </a:rPr>
              <a:t>F</a:t>
            </a:r>
            <a:r>
              <a:rPr lang="en-US" sz="3000" dirty="0">
                <a:effectLst/>
                <a:latin typeface="Lub Dub Bold" panose="020B0803030403020204"/>
                <a:ea typeface="Calibri" panose="020F0502020204030204" pitchFamily="34" charset="0"/>
              </a:rPr>
              <a:t>actors: </a:t>
            </a:r>
            <a:r>
              <a:rPr lang="en-US" sz="3000" dirty="0">
                <a:solidFill>
                  <a:srgbClr val="CF2429"/>
                </a:solidFill>
                <a:effectLst/>
                <a:latin typeface="Lub Dub Medium" panose="020B0603030403020204" pitchFamily="34" charset="0"/>
                <a:ea typeface="Calibri" panose="020F0502020204030204" pitchFamily="34" charset="0"/>
              </a:rPr>
              <a:t>Migraine</a:t>
            </a:r>
            <a:endParaRPr lang="en-US" sz="3000" dirty="0">
              <a:solidFill>
                <a:srgbClr val="CF2429"/>
              </a:solidFill>
              <a:latin typeface="Lub Dub Medium" panose="020B0603030403020204" pitchFamily="34" charset="0"/>
            </a:endParaRPr>
          </a:p>
        </p:txBody>
      </p:sp>
      <p:graphicFrame>
        <p:nvGraphicFramePr>
          <p:cNvPr id="6" name="Content Placeholder 5">
            <a:extLst>
              <a:ext uri="{FF2B5EF4-FFF2-40B4-BE49-F238E27FC236}">
                <a16:creationId xmlns:a16="http://schemas.microsoft.com/office/drawing/2014/main" id="{36CF4D4D-1B92-8A2A-7DB2-14EA89A84F82}"/>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2523904588"/>
              </p:ext>
            </p:extLst>
          </p:nvPr>
        </p:nvGraphicFramePr>
        <p:xfrm>
          <a:off x="2964755" y="1940838"/>
          <a:ext cx="6262490" cy="3017520"/>
        </p:xfrm>
        <a:graphic>
          <a:graphicData uri="http://schemas.openxmlformats.org/drawingml/2006/table">
            <a:tbl>
              <a:tblPr firstRow="1" bandRow="1">
                <a:tableStyleId>{5C22544A-7EE6-4342-B048-85BDC9FD1C3A}</a:tableStyleId>
              </a:tblPr>
              <a:tblGrid>
                <a:gridCol w="1608842">
                  <a:extLst>
                    <a:ext uri="{9D8B030D-6E8A-4147-A177-3AD203B41FA5}">
                      <a16:colId xmlns:a16="http://schemas.microsoft.com/office/drawing/2014/main" val="2649235253"/>
                    </a:ext>
                  </a:extLst>
                </a:gridCol>
                <a:gridCol w="4653648">
                  <a:extLst>
                    <a:ext uri="{9D8B030D-6E8A-4147-A177-3AD203B41FA5}">
                      <a16:colId xmlns:a16="http://schemas.microsoft.com/office/drawing/2014/main" val="3265590656"/>
                    </a:ext>
                  </a:extLst>
                </a:gridCol>
              </a:tblGrid>
              <a:tr h="316895">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800" b="1" spc="50" dirty="0">
                          <a:solidFill>
                            <a:schemeClr val="bg1"/>
                          </a:solidFill>
                          <a:latin typeface="Lub Dub Condensed" panose="020B0506030403020204" pitchFamily="34" charset="0"/>
                          <a:cs typeface="Arial" panose="020B0604020202020204" pitchFamily="34" charset="0"/>
                        </a:rPr>
                        <a:t>COR</a:t>
                      </a:r>
                      <a:endParaRPr lang="en-US" sz="18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800" b="1" spc="40" dirty="0">
                          <a:solidFill>
                            <a:schemeClr val="bg1"/>
                          </a:solidFill>
                          <a:latin typeface="Lub Dub Condensed" panose="020B0506030403020204" pitchFamily="34" charset="0"/>
                          <a:cs typeface="Arial" panose="020B0604020202020204" pitchFamily="34" charset="0"/>
                        </a:rPr>
                        <a:t>RECOMMENDATIONS</a:t>
                      </a:r>
                      <a:endParaRPr lang="en-US" sz="18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1061901">
                <a:tc>
                  <a:txBody>
                    <a:bodyPr/>
                    <a:lstStyle/>
                    <a:p>
                      <a:pPr marL="0" indent="0" algn="ctr">
                        <a:lnSpc>
                          <a:spcPct val="100000"/>
                        </a:lnSpc>
                        <a:spcBef>
                          <a:spcPts val="295"/>
                        </a:spcBef>
                      </a:pPr>
                      <a:r>
                        <a:rPr lang="en-US" sz="18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aseline="0" dirty="0">
                          <a:latin typeface="Lub Dub Condensed" panose="020B0506030403020204"/>
                        </a:rPr>
                        <a:t>In adults aged 18-64 years with migraine with or without aura, evaluation and modification of vascular risk factors is recommended, to address the elevated risk of stroke. </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046396740"/>
                  </a:ext>
                </a:extLst>
              </a:tr>
              <a:tr h="1242483">
                <a:tc>
                  <a:txBody>
                    <a:bodyPr/>
                    <a:lstStyle/>
                    <a:p>
                      <a:pPr marL="0" indent="0" algn="ctr">
                        <a:lnSpc>
                          <a:spcPct val="100000"/>
                        </a:lnSpc>
                        <a:spcBef>
                          <a:spcPts val="295"/>
                        </a:spcBef>
                      </a:pPr>
                      <a:r>
                        <a:rPr lang="en-US" sz="18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aseline="0" dirty="0">
                          <a:latin typeface="Lub Dub Condensed" panose="020B0506030403020204"/>
                        </a:rPr>
                        <a:t>In adults with migraine with aura who desire contraception, progestin-only or non-hormonal forms are recommended to avoid the increased risk of ischemic stroke associated with combined hormonal contraception. </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884237294"/>
                  </a:ext>
                </a:extLst>
              </a:tr>
            </a:tbl>
          </a:graphicData>
        </a:graphic>
      </p:graphicFrame>
      <p:sp>
        <p:nvSpPr>
          <p:cNvPr id="5" name="Text Placeholder 4">
            <a:extLst>
              <a:ext uri="{FF2B5EF4-FFF2-40B4-BE49-F238E27FC236}">
                <a16:creationId xmlns:a16="http://schemas.microsoft.com/office/drawing/2014/main" id="{6EBB75CF-F28D-7E73-396D-A27B11BA6C42}"/>
              </a:ext>
              <a:ext uri="{C183D7F6-B498-43B3-948B-1728B52AA6E4}">
                <adec:decorative xmlns:adec="http://schemas.microsoft.com/office/drawing/2017/decorative" val="1"/>
              </a:ext>
            </a:extLst>
          </p:cNvPr>
          <p:cNvSpPr>
            <a:spLocks noGrp="1"/>
          </p:cNvSpPr>
          <p:nvPr>
            <p:ph type="body" sz="quarter" idx="13"/>
          </p:nvPr>
        </p:nvSpPr>
        <p:spPr/>
        <p:txBody>
          <a:bodyPr/>
          <a:lstStyle/>
          <a:p>
            <a:endParaRPr lang="en-US"/>
          </a:p>
        </p:txBody>
      </p:sp>
      <p:sp>
        <p:nvSpPr>
          <p:cNvPr id="4" name="Slide Number Placeholder 3">
            <a:extLst>
              <a:ext uri="{FF2B5EF4-FFF2-40B4-BE49-F238E27FC236}">
                <a16:creationId xmlns:a16="http://schemas.microsoft.com/office/drawing/2014/main" id="{13B1A3BC-31F5-1A87-8CE1-EC822D7497C3}"/>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19</a:t>
            </a:fld>
            <a:endParaRPr lang="en-US" sz="900" dirty="0"/>
          </a:p>
        </p:txBody>
      </p:sp>
    </p:spTree>
    <p:extLst>
      <p:ext uri="{BB962C8B-B14F-4D97-AF65-F5344CB8AC3E}">
        <p14:creationId xmlns:p14="http://schemas.microsoft.com/office/powerpoint/2010/main" val="1674015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CF75E1-C053-2C2D-8B8F-7966F94E3196}"/>
              </a:ext>
              <a:ext uri="{C183D7F6-B498-43B3-948B-1728B52AA6E4}">
                <adec:decorative xmlns:adec="http://schemas.microsoft.com/office/drawing/2017/decorative" val="1"/>
              </a:ext>
            </a:extLst>
          </p:cNvPr>
          <p:cNvSpPr/>
          <p:nvPr/>
        </p:nvSpPr>
        <p:spPr>
          <a:xfrm>
            <a:off x="2095500" y="6328881"/>
            <a:ext cx="8115300" cy="4052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3939E85-4E7A-9CBB-49ED-31D3862398FD}"/>
              </a:ext>
            </a:extLst>
          </p:cNvPr>
          <p:cNvSpPr>
            <a:spLocks noGrp="1"/>
          </p:cNvSpPr>
          <p:nvPr>
            <p:ph type="title"/>
          </p:nvPr>
        </p:nvSpPr>
        <p:spPr>
          <a:xfrm>
            <a:off x="838200" y="365126"/>
            <a:ext cx="2831926" cy="3795908"/>
          </a:xfrm>
        </p:spPr>
        <p:txBody>
          <a:bodyPr/>
          <a:lstStyle/>
          <a:p>
            <a:pPr rtl="0" eaLnBrk="1" latinLnBrk="0" hangingPunct="1"/>
            <a:r>
              <a:rPr lang="en-US" sz="2400" dirty="0">
                <a:solidFill>
                  <a:srgbClr val="AC1B1F"/>
                </a:solidFill>
              </a:rPr>
              <a:t>Table 1. </a:t>
            </a:r>
            <a:br>
              <a:rPr lang="en-US" sz="2400" kern="1200" dirty="0">
                <a:solidFill>
                  <a:srgbClr val="AC1B1F"/>
                </a:solidFill>
                <a:effectLst/>
                <a:latin typeface="Calibri" panose="020F0502020204030204" pitchFamily="34" charset="0"/>
                <a:ea typeface="+mn-ea"/>
                <a:cs typeface="+mn-cs"/>
              </a:rPr>
            </a:br>
            <a:r>
              <a:rPr lang="en-US" sz="2400" dirty="0"/>
              <a:t>Applying Class of Recommendation and Level of Evidence to Clinical Strategies, Interventions, Treatments, or Diagnostic Testing in Patient Care</a:t>
            </a:r>
            <a:br>
              <a:rPr lang="en-US" sz="2400" dirty="0"/>
            </a:br>
            <a:endParaRPr lang="en-US" dirty="0"/>
          </a:p>
        </p:txBody>
      </p:sp>
      <p:graphicFrame>
        <p:nvGraphicFramePr>
          <p:cNvPr id="4" name="Table 9">
            <a:extLst>
              <a:ext uri="{FF2B5EF4-FFF2-40B4-BE49-F238E27FC236}">
                <a16:creationId xmlns:a16="http://schemas.microsoft.com/office/drawing/2014/main" id="{DFA07AE3-2588-546E-4D8F-67EC04D917A2}"/>
              </a:ext>
            </a:extLst>
          </p:cNvPr>
          <p:cNvGraphicFramePr>
            <a:graphicFrameLocks noGrp="1"/>
          </p:cNvGraphicFramePr>
          <p:nvPr>
            <p:extLst>
              <p:ext uri="{D42A27DB-BD31-4B8C-83A1-F6EECF244321}">
                <p14:modId xmlns:p14="http://schemas.microsoft.com/office/powerpoint/2010/main" val="2042983522"/>
              </p:ext>
            </p:extLst>
          </p:nvPr>
        </p:nvGraphicFramePr>
        <p:xfrm>
          <a:off x="3894637" y="365123"/>
          <a:ext cx="3940461" cy="5760720"/>
        </p:xfrm>
        <a:graphic>
          <a:graphicData uri="http://schemas.openxmlformats.org/drawingml/2006/table">
            <a:tbl>
              <a:tblPr firstRow="1" bandRow="1">
                <a:tableStyleId>{5C22544A-7EE6-4342-B048-85BDC9FD1C3A}</a:tableStyleId>
              </a:tblPr>
              <a:tblGrid>
                <a:gridCol w="3940461">
                  <a:extLst>
                    <a:ext uri="{9D8B030D-6E8A-4147-A177-3AD203B41FA5}">
                      <a16:colId xmlns:a16="http://schemas.microsoft.com/office/drawing/2014/main" val="1003014637"/>
                    </a:ext>
                  </a:extLst>
                </a:gridCol>
              </a:tblGrid>
              <a:tr h="198818">
                <a:tc>
                  <a:txBody>
                    <a:bodyPr/>
                    <a:lstStyle/>
                    <a:p>
                      <a:r>
                        <a:rPr lang="en-US" sz="1000" dirty="0">
                          <a:solidFill>
                            <a:sysClr val="windowText" lastClr="000000"/>
                          </a:solidFill>
                          <a:latin typeface="Lub Dub Condensed" panose="020B0506030403020204" pitchFamily="34" charset="0"/>
                        </a:rPr>
                        <a:t>CLASS (STRENGTH) OF RECOMMENDATION</a:t>
                      </a:r>
                    </a:p>
                  </a:txBody>
                  <a:tcPr>
                    <a:solidFill>
                      <a:srgbClr val="D2D3D5"/>
                    </a:solidFill>
                  </a:tcPr>
                </a:tc>
                <a:extLst>
                  <a:ext uri="{0D108BD9-81ED-4DB2-BD59-A6C34878D82A}">
                    <a16:rowId xmlns:a16="http://schemas.microsoft.com/office/drawing/2014/main" val="242032595"/>
                  </a:ext>
                </a:extLst>
              </a:tr>
              <a:tr h="138900">
                <a:tc>
                  <a:txBody>
                    <a:bodyPr/>
                    <a:lstStyle/>
                    <a:p>
                      <a:r>
                        <a:rPr lang="en-US" sz="1000" b="1" dirty="0">
                          <a:latin typeface="Lub Dub Condensed" panose="020B0506030403020204" pitchFamily="34" charset="0"/>
                        </a:rPr>
                        <a:t>CLASS 1 (STRONG)                                                                              Benefit &gt;&gt;&gt; Risk</a:t>
                      </a:r>
                    </a:p>
                  </a:txBody>
                  <a:tcPr>
                    <a:solidFill>
                      <a:srgbClr val="82D472"/>
                    </a:solidFill>
                  </a:tcPr>
                </a:tc>
                <a:extLst>
                  <a:ext uri="{0D108BD9-81ED-4DB2-BD59-A6C34878D82A}">
                    <a16:rowId xmlns:a16="http://schemas.microsoft.com/office/drawing/2014/main" val="3318596577"/>
                  </a:ext>
                </a:extLst>
              </a:tr>
              <a:tr h="220606">
                <a:tc>
                  <a:txBody>
                    <a:bodyPr/>
                    <a:lstStyle/>
                    <a:p>
                      <a:pPr marL="0" indent="0">
                        <a:buFont typeface="Arial" panose="020B0604020202020204" pitchFamily="34" charset="0"/>
                        <a:buNone/>
                      </a:pPr>
                      <a:r>
                        <a:rPr lang="en-US" sz="900" b="1" dirty="0">
                          <a:latin typeface="Lub Dub Condensed" panose="020B0506030403020204" pitchFamily="34" charset="0"/>
                        </a:rPr>
                        <a:t>Suggested phrases for writing recommendations:</a:t>
                      </a:r>
                    </a:p>
                    <a:p>
                      <a:pPr marL="174625" indent="-114300">
                        <a:buFont typeface="Arial" panose="020B0604020202020204" pitchFamily="34" charset="0"/>
                        <a:buChar char="•"/>
                      </a:pPr>
                      <a:r>
                        <a:rPr lang="en-US" sz="900" dirty="0">
                          <a:latin typeface="Lub Dub Condensed" panose="020B0506030403020204" pitchFamily="34" charset="0"/>
                        </a:rPr>
                        <a:t>Is recommended</a:t>
                      </a:r>
                    </a:p>
                    <a:p>
                      <a:pPr marL="174625" indent="-114300">
                        <a:buFont typeface="Arial" panose="020B0604020202020204" pitchFamily="34" charset="0"/>
                        <a:buChar char="•"/>
                      </a:pPr>
                      <a:r>
                        <a:rPr lang="en-US" sz="900" dirty="0">
                          <a:latin typeface="Lub Dub Condensed" panose="020B0506030403020204" pitchFamily="34" charset="0"/>
                        </a:rPr>
                        <a:t>Is indicated/useful/effective/beneficial</a:t>
                      </a:r>
                    </a:p>
                    <a:p>
                      <a:pPr marL="174625" indent="-114300">
                        <a:buFont typeface="Arial" panose="020B0604020202020204" pitchFamily="34" charset="0"/>
                        <a:buChar char="•"/>
                      </a:pPr>
                      <a:r>
                        <a:rPr lang="en-US" sz="900" dirty="0">
                          <a:latin typeface="Lub Dub Condensed" panose="020B0506030403020204" pitchFamily="34" charset="0"/>
                        </a:rPr>
                        <a:t>Should be performed/administered/other</a:t>
                      </a:r>
                    </a:p>
                    <a:p>
                      <a:pPr marL="174625" indent="-114300">
                        <a:buFont typeface="Arial" panose="020B0604020202020204" pitchFamily="34" charset="0"/>
                        <a:buChar char="•"/>
                      </a:pPr>
                      <a:r>
                        <a:rPr lang="en-US" sz="900" dirty="0">
                          <a:latin typeface="Lub Dub Condensed" panose="020B0506030403020204" pitchFamily="34" charset="0"/>
                        </a:rPr>
                        <a:t>Comparative-Effectiveness Phrases†:</a:t>
                      </a:r>
                    </a:p>
                    <a:p>
                      <a:pPr marL="342900" indent="-171450">
                        <a:buFont typeface="Lub Dub Condensed" panose="020B0506030403020204" pitchFamily="34" charset="0"/>
                        <a:buChar char="−"/>
                      </a:pPr>
                      <a:r>
                        <a:rPr lang="en-US" sz="900" dirty="0">
                          <a:latin typeface="Lub Dub Condensed" panose="020B0506030403020204" pitchFamily="34" charset="0"/>
                        </a:rPr>
                        <a:t>Treatment/strategy A is recommended/indicated in preference to treatment B</a:t>
                      </a:r>
                    </a:p>
                    <a:p>
                      <a:pPr marL="342900" indent="-171450">
                        <a:buFont typeface="Lub Dub Condensed" panose="020B0506030403020204" pitchFamily="34" charset="0"/>
                        <a:buChar char="−"/>
                      </a:pPr>
                      <a:r>
                        <a:rPr lang="en-US" sz="900" dirty="0">
                          <a:latin typeface="Lub Dub Condensed" panose="020B0506030403020204" pitchFamily="34" charset="0"/>
                        </a:rPr>
                        <a:t>Treatment A should be chosen over treatment B</a:t>
                      </a:r>
                    </a:p>
                  </a:txBody>
                  <a:tcPr>
                    <a:lnB w="38100" cap="flat" cmpd="sng" algn="ctr">
                      <a:solidFill>
                        <a:schemeClr val="bg1"/>
                      </a:solidFill>
                      <a:prstDash val="solid"/>
                      <a:round/>
                      <a:headEnd type="none" w="med" len="med"/>
                      <a:tailEnd type="none" w="med" len="med"/>
                    </a:lnB>
                    <a:solidFill>
                      <a:srgbClr val="82D472"/>
                    </a:solidFill>
                  </a:tcPr>
                </a:tc>
                <a:extLst>
                  <a:ext uri="{0D108BD9-81ED-4DB2-BD59-A6C34878D82A}">
                    <a16:rowId xmlns:a16="http://schemas.microsoft.com/office/drawing/2014/main" val="1208742902"/>
                  </a:ext>
                </a:extLst>
              </a:tr>
              <a:tr h="138900">
                <a:tc>
                  <a:txBody>
                    <a:bodyPr/>
                    <a:lstStyle/>
                    <a:p>
                      <a:pPr marL="0" algn="l" defTabSz="914400" rtl="0" eaLnBrk="1" latinLnBrk="0" hangingPunct="1">
                        <a:tabLst>
                          <a:tab pos="2857500" algn="r"/>
                        </a:tabLst>
                      </a:pPr>
                      <a:r>
                        <a:rPr lang="en-US" sz="1000" b="1" kern="1200" dirty="0">
                          <a:solidFill>
                            <a:schemeClr val="dk1"/>
                          </a:solidFill>
                          <a:latin typeface="Lub Dub Condensed" panose="020B0506030403020204" pitchFamily="34" charset="0"/>
                          <a:ea typeface="+mn-ea"/>
                          <a:cs typeface="+mn-cs"/>
                        </a:rPr>
                        <a:t>CLASS 2a (MODERATE)                                                                        </a:t>
                      </a:r>
                      <a:r>
                        <a:rPr lang="en-US" sz="1000" b="1" dirty="0">
                          <a:latin typeface="Lub Dub Condensed" panose="020B0506030403020204" pitchFamily="34" charset="0"/>
                        </a:rPr>
                        <a:t>Benefit &gt;&gt; Risk</a:t>
                      </a:r>
                      <a:endParaRPr lang="en-US" sz="1000" b="1" kern="1200" dirty="0">
                        <a:solidFill>
                          <a:schemeClr val="dk1"/>
                        </a:solidFill>
                        <a:latin typeface="Lub Dub Condensed" panose="020B0506030403020204" pitchFamily="34" charset="0"/>
                        <a:ea typeface="+mn-ea"/>
                        <a:cs typeface="+mn-cs"/>
                      </a:endParaRPr>
                    </a:p>
                  </a:txBody>
                  <a:tcPr>
                    <a:lnT w="38100" cap="flat" cmpd="sng" algn="ctr">
                      <a:solidFill>
                        <a:schemeClr val="bg1"/>
                      </a:solidFill>
                      <a:prstDash val="solid"/>
                      <a:round/>
                      <a:headEnd type="none" w="med" len="med"/>
                      <a:tailEnd type="none" w="med" len="med"/>
                    </a:lnT>
                    <a:solidFill>
                      <a:srgbClr val="F0DB0E"/>
                    </a:solidFill>
                  </a:tcPr>
                </a:tc>
                <a:extLst>
                  <a:ext uri="{0D108BD9-81ED-4DB2-BD59-A6C34878D82A}">
                    <a16:rowId xmlns:a16="http://schemas.microsoft.com/office/drawing/2014/main" val="3747493110"/>
                  </a:ext>
                </a:extLst>
              </a:tr>
              <a:tr h="198818">
                <a:tc>
                  <a:txBody>
                    <a:bodyPr/>
                    <a:lstStyle/>
                    <a:p>
                      <a:pPr marL="0" indent="0">
                        <a:buFont typeface="Arial" panose="020B0604020202020204" pitchFamily="34" charset="0"/>
                        <a:buNone/>
                      </a:pPr>
                      <a:r>
                        <a:rPr lang="en-US" sz="900" b="1" dirty="0">
                          <a:latin typeface="Lub Dub Condensed" panose="020B0506030403020204" pitchFamily="34" charset="0"/>
                        </a:rPr>
                        <a:t>Suggested phrases for writing recommendations:</a:t>
                      </a:r>
                    </a:p>
                    <a:p>
                      <a:pPr marL="174625" indent="-114300">
                        <a:buFont typeface="Arial" panose="020B0604020202020204" pitchFamily="34" charset="0"/>
                        <a:buChar char="•"/>
                      </a:pPr>
                      <a:r>
                        <a:rPr lang="en-US" sz="900" dirty="0">
                          <a:latin typeface="Lub Dub Condensed" panose="020B0506030403020204" pitchFamily="34" charset="0"/>
                        </a:rPr>
                        <a:t>Is reasonable</a:t>
                      </a:r>
                    </a:p>
                    <a:p>
                      <a:pPr marL="174625" indent="-114300">
                        <a:buFont typeface="Arial" panose="020B0604020202020204" pitchFamily="34" charset="0"/>
                        <a:buChar char="•"/>
                      </a:pPr>
                      <a:r>
                        <a:rPr lang="en-US" sz="900" dirty="0">
                          <a:latin typeface="Lub Dub Condensed" panose="020B0506030403020204" pitchFamily="34" charset="0"/>
                        </a:rPr>
                        <a:t>Can be useful/effective/beneficial</a:t>
                      </a:r>
                    </a:p>
                    <a:p>
                      <a:pPr marL="174625" indent="-114300">
                        <a:buFont typeface="Arial" panose="020B0604020202020204" pitchFamily="34" charset="0"/>
                        <a:buChar char="•"/>
                      </a:pPr>
                      <a:r>
                        <a:rPr lang="en-US" sz="900" dirty="0">
                          <a:latin typeface="Lub Dub Condensed" panose="020B0506030403020204" pitchFamily="34" charset="0"/>
                        </a:rPr>
                        <a:t>Comparative-Effectiveness Phrases†:</a:t>
                      </a:r>
                    </a:p>
                    <a:p>
                      <a:pPr marL="342900" indent="-171450">
                        <a:buFont typeface="Lub Dub Condensed" panose="020B0506030403020204" pitchFamily="34" charset="0"/>
                        <a:buChar char="−"/>
                      </a:pPr>
                      <a:r>
                        <a:rPr lang="en-US" sz="900" dirty="0">
                          <a:latin typeface="Lub Dub Condensed" panose="020B0506030403020204" pitchFamily="34" charset="0"/>
                        </a:rPr>
                        <a:t>Treatment/strategy A is probably recommended/indicated in preference to treatment B</a:t>
                      </a:r>
                    </a:p>
                    <a:p>
                      <a:pPr marL="342900" indent="-171450">
                        <a:buFont typeface="Lub Dub Condensed" panose="020B0506030403020204" pitchFamily="34" charset="0"/>
                        <a:buChar char="−"/>
                      </a:pPr>
                      <a:r>
                        <a:rPr lang="en-US" sz="900" dirty="0">
                          <a:latin typeface="Lub Dub Condensed" panose="020B0506030403020204" pitchFamily="34" charset="0"/>
                        </a:rPr>
                        <a:t>It is reasonable to choose treatment A over treatment B</a:t>
                      </a:r>
                    </a:p>
                  </a:txBody>
                  <a:tcPr>
                    <a:lnB w="38100" cap="flat" cmpd="sng" algn="ctr">
                      <a:solidFill>
                        <a:schemeClr val="bg1"/>
                      </a:solidFill>
                      <a:prstDash val="solid"/>
                      <a:round/>
                      <a:headEnd type="none" w="med" len="med"/>
                      <a:tailEnd type="none" w="med" len="med"/>
                    </a:lnB>
                    <a:solidFill>
                      <a:srgbClr val="F0DB0E"/>
                    </a:solidFill>
                  </a:tcPr>
                </a:tc>
                <a:extLst>
                  <a:ext uri="{0D108BD9-81ED-4DB2-BD59-A6C34878D82A}">
                    <a16:rowId xmlns:a16="http://schemas.microsoft.com/office/drawing/2014/main" val="473413684"/>
                  </a:ext>
                </a:extLst>
              </a:tr>
              <a:tr h="184678">
                <a:tc>
                  <a:txBody>
                    <a:bodyPr/>
                    <a:lstStyle/>
                    <a:p>
                      <a:pPr marL="0" algn="l" defTabSz="914400" rtl="0" eaLnBrk="1" latinLnBrk="0" hangingPunct="1"/>
                      <a:r>
                        <a:rPr lang="en-US" sz="1000" b="1" kern="1200" dirty="0">
                          <a:solidFill>
                            <a:schemeClr val="dk1"/>
                          </a:solidFill>
                          <a:latin typeface="Lub Dub Condensed" panose="020B0506030403020204" pitchFamily="34" charset="0"/>
                          <a:ea typeface="+mn-ea"/>
                          <a:cs typeface="+mn-cs"/>
                        </a:rPr>
                        <a:t>CLASS 2b (Weak)                                                                                     </a:t>
                      </a:r>
                      <a:r>
                        <a:rPr lang="en-US" sz="1000" b="1" dirty="0">
                          <a:latin typeface="Lub Dub Condensed" panose="020B0506030403020204" pitchFamily="34" charset="0"/>
                        </a:rPr>
                        <a:t>Benefit ≥ Risk</a:t>
                      </a:r>
                      <a:endParaRPr lang="en-US" sz="1000" b="1" kern="1200" dirty="0">
                        <a:solidFill>
                          <a:schemeClr val="dk1"/>
                        </a:solidFill>
                        <a:latin typeface="Lub Dub Condensed" panose="020B0506030403020204" pitchFamily="34" charset="0"/>
                        <a:ea typeface="+mn-ea"/>
                        <a:cs typeface="+mn-cs"/>
                      </a:endParaRPr>
                    </a:p>
                  </a:txBody>
                  <a:tcPr>
                    <a:lnT w="38100" cap="flat" cmpd="sng" algn="ctr">
                      <a:solidFill>
                        <a:schemeClr val="bg1"/>
                      </a:solidFill>
                      <a:prstDash val="solid"/>
                      <a:round/>
                      <a:headEnd type="none" w="med" len="med"/>
                      <a:tailEnd type="none" w="med" len="med"/>
                    </a:lnT>
                    <a:solidFill>
                      <a:srgbClr val="F99B1D"/>
                    </a:solidFill>
                  </a:tcPr>
                </a:tc>
                <a:extLst>
                  <a:ext uri="{0D108BD9-81ED-4DB2-BD59-A6C34878D82A}">
                    <a16:rowId xmlns:a16="http://schemas.microsoft.com/office/drawing/2014/main" val="757579678"/>
                  </a:ext>
                </a:extLst>
              </a:tr>
              <a:tr h="220606">
                <a:tc>
                  <a:txBody>
                    <a:bodyPr/>
                    <a:lstStyle/>
                    <a:p>
                      <a:pPr marL="0" indent="0">
                        <a:buFont typeface="Arial" panose="020B0604020202020204" pitchFamily="34" charset="0"/>
                        <a:buNone/>
                      </a:pPr>
                      <a:r>
                        <a:rPr lang="en-US" sz="900" b="1" dirty="0">
                          <a:latin typeface="Lub Dub Condensed" panose="020B0506030403020204" pitchFamily="34" charset="0"/>
                        </a:rPr>
                        <a:t>Suggested phrases for writing recommendations:</a:t>
                      </a:r>
                    </a:p>
                    <a:p>
                      <a:pPr marL="174625" indent="-114300">
                        <a:buFont typeface="Arial" panose="020B0604020202020204" pitchFamily="34" charset="0"/>
                        <a:buChar char="•"/>
                      </a:pPr>
                      <a:r>
                        <a:rPr lang="en-US" sz="900" dirty="0">
                          <a:latin typeface="Lub Dub Condensed" panose="020B0506030403020204" pitchFamily="34" charset="0"/>
                        </a:rPr>
                        <a:t>May/might be reasonable</a:t>
                      </a:r>
                    </a:p>
                    <a:p>
                      <a:pPr marL="174625" indent="-114300">
                        <a:buFont typeface="Arial" panose="020B0604020202020204" pitchFamily="34" charset="0"/>
                        <a:buChar char="•"/>
                      </a:pPr>
                      <a:r>
                        <a:rPr lang="en-US" sz="900" dirty="0">
                          <a:latin typeface="Lub Dub Condensed" panose="020B0506030403020204" pitchFamily="34" charset="0"/>
                        </a:rPr>
                        <a:t>May/might be considered</a:t>
                      </a:r>
                    </a:p>
                    <a:p>
                      <a:pPr marL="174625" indent="-114300">
                        <a:buFont typeface="Arial" panose="020B0604020202020204" pitchFamily="34" charset="0"/>
                        <a:buChar char="•"/>
                      </a:pPr>
                      <a:r>
                        <a:rPr lang="en-US" sz="900" dirty="0">
                          <a:latin typeface="Lub Dub Condensed" panose="020B0506030403020204" pitchFamily="34" charset="0"/>
                        </a:rPr>
                        <a:t>Usefulness/effectiveness is unknown/unclear/uncertain or not well-established</a:t>
                      </a:r>
                    </a:p>
                  </a:txBody>
                  <a:tcPr>
                    <a:lnB w="38100" cap="flat" cmpd="sng" algn="ctr">
                      <a:solidFill>
                        <a:schemeClr val="bg1"/>
                      </a:solidFill>
                      <a:prstDash val="solid"/>
                      <a:round/>
                      <a:headEnd type="none" w="med" len="med"/>
                      <a:tailEnd type="none" w="med" len="med"/>
                    </a:lnB>
                    <a:solidFill>
                      <a:srgbClr val="F99B1D"/>
                    </a:solidFill>
                  </a:tcPr>
                </a:tc>
                <a:extLst>
                  <a:ext uri="{0D108BD9-81ED-4DB2-BD59-A6C34878D82A}">
                    <a16:rowId xmlns:a16="http://schemas.microsoft.com/office/drawing/2014/main" val="3998212600"/>
                  </a:ext>
                </a:extLst>
              </a:tr>
              <a:tr h="198818">
                <a:tc>
                  <a:txBody>
                    <a:bodyPr/>
                    <a:lstStyle/>
                    <a:p>
                      <a:r>
                        <a:rPr lang="en-US" sz="1000" b="1" kern="1200" dirty="0">
                          <a:solidFill>
                            <a:schemeClr val="dk1"/>
                          </a:solidFill>
                          <a:latin typeface="Lub Dub Condensed" panose="020B0506030403020204" pitchFamily="34" charset="0"/>
                          <a:ea typeface="+mn-ea"/>
                          <a:cs typeface="+mn-cs"/>
                        </a:rPr>
                        <a:t>CLASS 3: No Benefit (MODERATE)                                                     Benefit = Risk</a:t>
                      </a:r>
                    </a:p>
                  </a:txBody>
                  <a:tcPr>
                    <a:lnT w="38100" cap="flat" cmpd="sng" algn="ctr">
                      <a:solidFill>
                        <a:schemeClr val="bg1"/>
                      </a:solidFill>
                      <a:prstDash val="solid"/>
                      <a:round/>
                      <a:headEnd type="none" w="med" len="med"/>
                      <a:tailEnd type="none" w="med" len="med"/>
                    </a:lnT>
                    <a:solidFill>
                      <a:srgbClr val="F47320"/>
                    </a:solidFill>
                  </a:tcPr>
                </a:tc>
                <a:extLst>
                  <a:ext uri="{0D108BD9-81ED-4DB2-BD59-A6C34878D82A}">
                    <a16:rowId xmlns:a16="http://schemas.microsoft.com/office/drawing/2014/main" val="2602536859"/>
                  </a:ext>
                </a:extLst>
              </a:tr>
              <a:tr h="277800">
                <a:tc>
                  <a:txBody>
                    <a:bodyPr/>
                    <a:lstStyle/>
                    <a:p>
                      <a:pPr marL="0" indent="0">
                        <a:buFont typeface="Arial" panose="020B0604020202020204" pitchFamily="34" charset="0"/>
                        <a:buNone/>
                      </a:pPr>
                      <a:r>
                        <a:rPr lang="en-US" sz="900" b="1" dirty="0">
                          <a:latin typeface="Lub Dub Condensed" panose="020B0506030403020204" pitchFamily="34" charset="0"/>
                        </a:rPr>
                        <a:t>Suggested phrases for writing recommendations:</a:t>
                      </a:r>
                    </a:p>
                    <a:p>
                      <a:pPr marL="174625" indent="-114300">
                        <a:buFont typeface="Arial" panose="020B0604020202020204" pitchFamily="34" charset="0"/>
                        <a:buChar char="•"/>
                      </a:pPr>
                      <a:r>
                        <a:rPr lang="en-US" sz="900" dirty="0">
                          <a:latin typeface="Lub Dub Condensed" panose="020B0506030403020204" pitchFamily="34" charset="0"/>
                        </a:rPr>
                        <a:t>Is not recommended</a:t>
                      </a:r>
                    </a:p>
                    <a:p>
                      <a:pPr marL="174625" indent="-114300">
                        <a:buFont typeface="Arial" panose="020B0604020202020204" pitchFamily="34" charset="0"/>
                        <a:buChar char="•"/>
                      </a:pPr>
                      <a:r>
                        <a:rPr lang="en-US" sz="900" dirty="0">
                          <a:latin typeface="Lub Dub Condensed" panose="020B0506030403020204" pitchFamily="34" charset="0"/>
                        </a:rPr>
                        <a:t>Is not indicated/useful/effective/beneficial</a:t>
                      </a:r>
                    </a:p>
                    <a:p>
                      <a:pPr marL="174625" indent="-114300">
                        <a:buFont typeface="Arial" panose="020B0604020202020204" pitchFamily="34" charset="0"/>
                        <a:buChar char="•"/>
                      </a:pPr>
                      <a:r>
                        <a:rPr lang="en-US" sz="900" dirty="0">
                          <a:latin typeface="Lub Dub Condensed" panose="020B0506030403020204" pitchFamily="34" charset="0"/>
                        </a:rPr>
                        <a:t>Should not be performed/administered/other</a:t>
                      </a:r>
                    </a:p>
                  </a:txBody>
                  <a:tcPr>
                    <a:lnB w="38100" cap="flat" cmpd="sng" algn="ctr">
                      <a:solidFill>
                        <a:schemeClr val="bg1"/>
                      </a:solidFill>
                      <a:prstDash val="solid"/>
                      <a:round/>
                      <a:headEnd type="none" w="med" len="med"/>
                      <a:tailEnd type="none" w="med" len="med"/>
                    </a:lnB>
                    <a:solidFill>
                      <a:srgbClr val="F47320"/>
                    </a:solidFill>
                  </a:tcPr>
                </a:tc>
                <a:extLst>
                  <a:ext uri="{0D108BD9-81ED-4DB2-BD59-A6C34878D82A}">
                    <a16:rowId xmlns:a16="http://schemas.microsoft.com/office/drawing/2014/main" val="2650303985"/>
                  </a:ext>
                </a:extLst>
              </a:tr>
              <a:tr h="198818">
                <a:tc>
                  <a:txBody>
                    <a:bodyPr/>
                    <a:lstStyle/>
                    <a:p>
                      <a:r>
                        <a:rPr lang="en-US" sz="1000" b="1" kern="1200" dirty="0">
                          <a:solidFill>
                            <a:schemeClr val="dk1"/>
                          </a:solidFill>
                          <a:latin typeface="Lub Dub Condensed" panose="020B0506030403020204" pitchFamily="34" charset="0"/>
                          <a:ea typeface="+mn-ea"/>
                          <a:cs typeface="+mn-cs"/>
                        </a:rPr>
                        <a:t>CLASS 3: Harm (STRONG)                                                                     Risk &gt; Benefit</a:t>
                      </a:r>
                    </a:p>
                  </a:txBody>
                  <a:tcPr>
                    <a:lnT w="38100" cap="flat" cmpd="sng" algn="ctr">
                      <a:solidFill>
                        <a:schemeClr val="bg1"/>
                      </a:solidFill>
                      <a:prstDash val="solid"/>
                      <a:round/>
                      <a:headEnd type="none" w="med" len="med"/>
                      <a:tailEnd type="none" w="med" len="med"/>
                    </a:lnT>
                    <a:solidFill>
                      <a:srgbClr val="EE3823"/>
                    </a:solidFill>
                  </a:tcPr>
                </a:tc>
                <a:extLst>
                  <a:ext uri="{0D108BD9-81ED-4DB2-BD59-A6C34878D82A}">
                    <a16:rowId xmlns:a16="http://schemas.microsoft.com/office/drawing/2014/main" val="3322866847"/>
                  </a:ext>
                </a:extLst>
              </a:tr>
              <a:tr h="198818">
                <a:tc>
                  <a:txBody>
                    <a:bodyPr/>
                    <a:lstStyle/>
                    <a:p>
                      <a:pPr marL="0" indent="0">
                        <a:buFont typeface="Arial" panose="020B0604020202020204" pitchFamily="34" charset="0"/>
                        <a:buNone/>
                      </a:pPr>
                      <a:r>
                        <a:rPr lang="en-US" sz="900" b="1" dirty="0">
                          <a:latin typeface="Lub Dub Condensed" panose="020B0506030403020204" pitchFamily="34" charset="0"/>
                        </a:rPr>
                        <a:t>Suggested phrases for writing recommendations:</a:t>
                      </a:r>
                    </a:p>
                    <a:p>
                      <a:pPr marL="174625" indent="-114300">
                        <a:buFont typeface="Arial" panose="020B0604020202020204" pitchFamily="34" charset="0"/>
                        <a:buChar char="•"/>
                      </a:pPr>
                      <a:r>
                        <a:rPr lang="en-US" sz="900" dirty="0">
                          <a:latin typeface="Lub Dub Condensed" panose="020B0506030403020204" pitchFamily="34" charset="0"/>
                        </a:rPr>
                        <a:t>Potentially harmful</a:t>
                      </a:r>
                    </a:p>
                    <a:p>
                      <a:pPr marL="174625" indent="-114300">
                        <a:buFont typeface="Arial" panose="020B0604020202020204" pitchFamily="34" charset="0"/>
                        <a:buChar char="•"/>
                      </a:pPr>
                      <a:r>
                        <a:rPr lang="en-US" sz="900" dirty="0">
                          <a:latin typeface="Lub Dub Condensed" panose="020B0506030403020204" pitchFamily="34" charset="0"/>
                        </a:rPr>
                        <a:t>Causes harm</a:t>
                      </a:r>
                    </a:p>
                    <a:p>
                      <a:pPr marL="174625" indent="-114300">
                        <a:buFont typeface="Arial" panose="020B0604020202020204" pitchFamily="34" charset="0"/>
                        <a:buChar char="•"/>
                      </a:pPr>
                      <a:r>
                        <a:rPr lang="en-US" sz="900" dirty="0">
                          <a:latin typeface="Lub Dub Condensed" panose="020B0506030403020204" pitchFamily="34" charset="0"/>
                        </a:rPr>
                        <a:t>Associated with excess morbidity/mortality</a:t>
                      </a:r>
                    </a:p>
                    <a:p>
                      <a:pPr marL="174625" indent="-114300">
                        <a:buFont typeface="Arial" panose="020B0604020202020204" pitchFamily="34" charset="0"/>
                        <a:buChar char="•"/>
                      </a:pPr>
                      <a:r>
                        <a:rPr lang="en-US" sz="900" dirty="0">
                          <a:latin typeface="Lub Dub Condensed" panose="020B0506030403020204" pitchFamily="34" charset="0"/>
                        </a:rPr>
                        <a:t>Should not be performed/administered/other</a:t>
                      </a:r>
                    </a:p>
                  </a:txBody>
                  <a:tcPr>
                    <a:solidFill>
                      <a:srgbClr val="EE3823"/>
                    </a:solidFill>
                  </a:tcPr>
                </a:tc>
                <a:extLst>
                  <a:ext uri="{0D108BD9-81ED-4DB2-BD59-A6C34878D82A}">
                    <a16:rowId xmlns:a16="http://schemas.microsoft.com/office/drawing/2014/main" val="1232743771"/>
                  </a:ext>
                </a:extLst>
              </a:tr>
            </a:tbl>
          </a:graphicData>
        </a:graphic>
      </p:graphicFrame>
      <p:graphicFrame>
        <p:nvGraphicFramePr>
          <p:cNvPr id="5" name="Table 9">
            <a:extLst>
              <a:ext uri="{FF2B5EF4-FFF2-40B4-BE49-F238E27FC236}">
                <a16:creationId xmlns:a16="http://schemas.microsoft.com/office/drawing/2014/main" id="{B00C9340-2C0C-D20A-CE09-E7E48E9050B7}"/>
              </a:ext>
            </a:extLst>
          </p:cNvPr>
          <p:cNvGraphicFramePr>
            <a:graphicFrameLocks noGrp="1"/>
          </p:cNvGraphicFramePr>
          <p:nvPr/>
        </p:nvGraphicFramePr>
        <p:xfrm>
          <a:off x="7951937" y="365123"/>
          <a:ext cx="3401864" cy="3840480"/>
        </p:xfrm>
        <a:graphic>
          <a:graphicData uri="http://schemas.openxmlformats.org/drawingml/2006/table">
            <a:tbl>
              <a:tblPr firstRow="1" bandRow="1">
                <a:tableStyleId>{5C22544A-7EE6-4342-B048-85BDC9FD1C3A}</a:tableStyleId>
              </a:tblPr>
              <a:tblGrid>
                <a:gridCol w="3401864">
                  <a:extLst>
                    <a:ext uri="{9D8B030D-6E8A-4147-A177-3AD203B41FA5}">
                      <a16:colId xmlns:a16="http://schemas.microsoft.com/office/drawing/2014/main" val="1003014637"/>
                    </a:ext>
                  </a:extLst>
                </a:gridCol>
              </a:tblGrid>
              <a:tr h="227160">
                <a:tc>
                  <a:txBody>
                    <a:bodyPr/>
                    <a:lstStyle/>
                    <a:p>
                      <a:r>
                        <a:rPr lang="en-US" sz="1000" dirty="0">
                          <a:solidFill>
                            <a:sysClr val="windowText" lastClr="000000"/>
                          </a:solidFill>
                          <a:latin typeface="Lub Dub Condensed" panose="020B0506030403020204" pitchFamily="34" charset="0"/>
                        </a:rPr>
                        <a:t>LEVEL (QUALITY) OF EVIDENCE‡</a:t>
                      </a:r>
                    </a:p>
                  </a:txBody>
                  <a:tcPr>
                    <a:solidFill>
                      <a:srgbClr val="D2D3D5"/>
                    </a:solidFill>
                  </a:tcPr>
                </a:tc>
                <a:extLst>
                  <a:ext uri="{0D108BD9-81ED-4DB2-BD59-A6C34878D82A}">
                    <a16:rowId xmlns:a16="http://schemas.microsoft.com/office/drawing/2014/main" val="242032595"/>
                  </a:ext>
                </a:extLst>
              </a:tr>
              <a:tr h="227160">
                <a:tc>
                  <a:txBody>
                    <a:bodyPr/>
                    <a:lstStyle/>
                    <a:p>
                      <a:r>
                        <a:rPr lang="en-US" sz="1000" b="1" dirty="0">
                          <a:latin typeface="Lub Dub Condensed" panose="020B0506030403020204" pitchFamily="34" charset="0"/>
                        </a:rPr>
                        <a:t>LEVEL A</a:t>
                      </a:r>
                    </a:p>
                  </a:txBody>
                  <a:tcPr>
                    <a:solidFill>
                      <a:srgbClr val="4D8AB7"/>
                    </a:solidFill>
                  </a:tcPr>
                </a:tc>
                <a:extLst>
                  <a:ext uri="{0D108BD9-81ED-4DB2-BD59-A6C34878D82A}">
                    <a16:rowId xmlns:a16="http://schemas.microsoft.com/office/drawing/2014/main" val="3318596577"/>
                  </a:ext>
                </a:extLst>
              </a:tr>
              <a:tr h="438094">
                <a:tc>
                  <a:txBody>
                    <a:bodyPr/>
                    <a:lstStyle/>
                    <a:p>
                      <a:pPr marL="174625" indent="-114300">
                        <a:buFont typeface="Arial" panose="020B0604020202020204" pitchFamily="34" charset="0"/>
                        <a:buChar char="•"/>
                      </a:pPr>
                      <a:r>
                        <a:rPr lang="en-US" sz="900" dirty="0">
                          <a:latin typeface="Lub Dub Condensed" panose="020B0506030403020204" pitchFamily="34" charset="0"/>
                        </a:rPr>
                        <a:t>High-quality evidence‡ from more than 1 RCT</a:t>
                      </a:r>
                    </a:p>
                    <a:p>
                      <a:pPr marL="174625" indent="-114300">
                        <a:buFont typeface="Arial" panose="020B0604020202020204" pitchFamily="34" charset="0"/>
                        <a:buChar char="•"/>
                      </a:pPr>
                      <a:r>
                        <a:rPr lang="en-US" sz="900" dirty="0">
                          <a:latin typeface="Lub Dub Condensed" panose="020B0506030403020204" pitchFamily="34" charset="0"/>
                        </a:rPr>
                        <a:t>Meta-analyses of high-quality RCTs</a:t>
                      </a:r>
                    </a:p>
                    <a:p>
                      <a:pPr marL="174625" indent="-114300">
                        <a:buFont typeface="Arial" panose="020B0604020202020204" pitchFamily="34" charset="0"/>
                        <a:buChar char="•"/>
                      </a:pPr>
                      <a:r>
                        <a:rPr lang="en-US" sz="900" dirty="0">
                          <a:latin typeface="Lub Dub Condensed" panose="020B0506030403020204" pitchFamily="34" charset="0"/>
                        </a:rPr>
                        <a:t>One or more RCTs corroborated by high-quality registry studies</a:t>
                      </a:r>
                    </a:p>
                  </a:txBody>
                  <a:tcPr>
                    <a:lnB w="38100" cap="flat" cmpd="sng" algn="ctr">
                      <a:solidFill>
                        <a:schemeClr val="bg1"/>
                      </a:solidFill>
                      <a:prstDash val="solid"/>
                      <a:round/>
                      <a:headEnd type="none" w="med" len="med"/>
                      <a:tailEnd type="none" w="med" len="med"/>
                    </a:lnB>
                    <a:solidFill>
                      <a:srgbClr val="4D8AB7"/>
                    </a:solidFill>
                  </a:tcPr>
                </a:tc>
                <a:extLst>
                  <a:ext uri="{0D108BD9-81ED-4DB2-BD59-A6C34878D82A}">
                    <a16:rowId xmlns:a16="http://schemas.microsoft.com/office/drawing/2014/main" val="1208742902"/>
                  </a:ext>
                </a:extLst>
              </a:tr>
              <a:tr h="227160">
                <a:tc>
                  <a:txBody>
                    <a:bodyPr/>
                    <a:lstStyle/>
                    <a:p>
                      <a:pPr marL="0" algn="l" defTabSz="914400" rtl="0" eaLnBrk="1" latinLnBrk="0" hangingPunct="1">
                        <a:tabLst>
                          <a:tab pos="2857500" algn="r"/>
                        </a:tabLst>
                      </a:pPr>
                      <a:r>
                        <a:rPr lang="en-US" sz="1000" b="1" kern="1200" dirty="0">
                          <a:solidFill>
                            <a:schemeClr val="dk1"/>
                          </a:solidFill>
                          <a:latin typeface="Lub Dub Condensed" panose="020B0506030403020204" pitchFamily="34" charset="0"/>
                          <a:ea typeface="+mn-ea"/>
                          <a:cs typeface="+mn-cs"/>
                        </a:rPr>
                        <a:t>LEVEL B-R                                                                            (Randomized)</a:t>
                      </a:r>
                    </a:p>
                  </a:txBody>
                  <a:tcPr>
                    <a:lnT w="38100" cap="flat" cmpd="sng" algn="ctr">
                      <a:solidFill>
                        <a:schemeClr val="bg1"/>
                      </a:solidFill>
                      <a:prstDash val="solid"/>
                      <a:round/>
                      <a:headEnd type="none" w="med" len="med"/>
                      <a:tailEnd type="none" w="med" len="med"/>
                    </a:lnT>
                    <a:solidFill>
                      <a:srgbClr val="85ADD1"/>
                    </a:solidFill>
                  </a:tcPr>
                </a:tc>
                <a:extLst>
                  <a:ext uri="{0D108BD9-81ED-4DB2-BD59-A6C34878D82A}">
                    <a16:rowId xmlns:a16="http://schemas.microsoft.com/office/drawing/2014/main" val="3747493110"/>
                  </a:ext>
                </a:extLst>
              </a:tr>
              <a:tr h="324514">
                <a:tc>
                  <a:txBody>
                    <a:bodyPr/>
                    <a:lstStyle/>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Moderate-quality evidence</a:t>
                      </a:r>
                      <a:r>
                        <a:rPr lang="en-US" sz="900" dirty="0">
                          <a:latin typeface="Lub Dub Condensed" panose="020B0506030403020204" pitchFamily="34" charset="0"/>
                        </a:rPr>
                        <a:t>‡</a:t>
                      </a:r>
                      <a:r>
                        <a:rPr lang="en-US" sz="900" kern="1200" dirty="0">
                          <a:solidFill>
                            <a:schemeClr val="dk1"/>
                          </a:solidFill>
                          <a:latin typeface="Lub Dub Condensed" panose="020B0506030403020204" pitchFamily="34" charset="0"/>
                          <a:ea typeface="+mn-ea"/>
                          <a:cs typeface="+mn-cs"/>
                        </a:rPr>
                        <a:t> from 1 or more RCTs</a:t>
                      </a:r>
                    </a:p>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Meta-analyses of moderate-quality RCTs</a:t>
                      </a:r>
                    </a:p>
                  </a:txBody>
                  <a:tcPr>
                    <a:lnB w="38100" cap="flat" cmpd="sng" algn="ctr">
                      <a:solidFill>
                        <a:schemeClr val="bg1"/>
                      </a:solidFill>
                      <a:prstDash val="solid"/>
                      <a:round/>
                      <a:headEnd type="none" w="med" len="med"/>
                      <a:tailEnd type="none" w="med" len="med"/>
                    </a:lnB>
                    <a:solidFill>
                      <a:srgbClr val="85ADD1"/>
                    </a:solidFill>
                  </a:tcPr>
                </a:tc>
                <a:extLst>
                  <a:ext uri="{0D108BD9-81ED-4DB2-BD59-A6C34878D82A}">
                    <a16:rowId xmlns:a16="http://schemas.microsoft.com/office/drawing/2014/main" val="473413684"/>
                  </a:ext>
                </a:extLst>
              </a:tr>
              <a:tr h="227160">
                <a:tc>
                  <a:txBody>
                    <a:bodyPr/>
                    <a:lstStyle/>
                    <a:p>
                      <a:pPr marL="0" algn="l" defTabSz="914400" rtl="0" eaLnBrk="1" latinLnBrk="0" hangingPunct="1"/>
                      <a:r>
                        <a:rPr lang="en-US" sz="1000" b="1" kern="1200" dirty="0">
                          <a:solidFill>
                            <a:schemeClr val="dk1"/>
                          </a:solidFill>
                          <a:latin typeface="Lub Dub Condensed" panose="020B0506030403020204" pitchFamily="34" charset="0"/>
                          <a:ea typeface="+mn-ea"/>
                          <a:cs typeface="+mn-cs"/>
                        </a:rPr>
                        <a:t>LEVEL B-NR                                                                   (Nonrandomized)</a:t>
                      </a:r>
                    </a:p>
                  </a:txBody>
                  <a:tcPr>
                    <a:lnT w="38100" cap="flat" cmpd="sng" algn="ctr">
                      <a:solidFill>
                        <a:schemeClr val="bg1"/>
                      </a:solidFill>
                      <a:prstDash val="solid"/>
                      <a:round/>
                      <a:headEnd type="none" w="med" len="med"/>
                      <a:tailEnd type="none" w="med" len="med"/>
                    </a:lnT>
                    <a:solidFill>
                      <a:srgbClr val="85ADD1"/>
                    </a:solidFill>
                  </a:tcPr>
                </a:tc>
                <a:extLst>
                  <a:ext uri="{0D108BD9-81ED-4DB2-BD59-A6C34878D82A}">
                    <a16:rowId xmlns:a16="http://schemas.microsoft.com/office/drawing/2014/main" val="757579678"/>
                  </a:ext>
                </a:extLst>
              </a:tr>
              <a:tr h="438094">
                <a:tc>
                  <a:txBody>
                    <a:bodyPr/>
                    <a:lstStyle/>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Moderate-quality evidence</a:t>
                      </a:r>
                      <a:r>
                        <a:rPr lang="en-US" sz="900" dirty="0">
                          <a:latin typeface="Lub Dub Condensed" panose="020B0506030403020204" pitchFamily="34" charset="0"/>
                        </a:rPr>
                        <a:t>‡</a:t>
                      </a:r>
                      <a:r>
                        <a:rPr lang="en-US" sz="900" kern="1200" dirty="0">
                          <a:solidFill>
                            <a:schemeClr val="dk1"/>
                          </a:solidFill>
                          <a:latin typeface="Lub Dub Condensed" panose="020B0506030403020204" pitchFamily="34" charset="0"/>
                          <a:ea typeface="+mn-ea"/>
                          <a:cs typeface="+mn-cs"/>
                        </a:rPr>
                        <a:t> from 1 or more well-designed, well-executed nonrandomized studies, observational studies, or registry studies</a:t>
                      </a:r>
                    </a:p>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Meta-analyses of such studies</a:t>
                      </a:r>
                    </a:p>
                  </a:txBody>
                  <a:tcPr>
                    <a:lnB w="38100" cap="flat" cmpd="sng" algn="ctr">
                      <a:solidFill>
                        <a:schemeClr val="bg1"/>
                      </a:solidFill>
                      <a:prstDash val="solid"/>
                      <a:round/>
                      <a:headEnd type="none" w="med" len="med"/>
                      <a:tailEnd type="none" w="med" len="med"/>
                    </a:lnB>
                    <a:solidFill>
                      <a:srgbClr val="85ADD1"/>
                    </a:solidFill>
                  </a:tcPr>
                </a:tc>
                <a:extLst>
                  <a:ext uri="{0D108BD9-81ED-4DB2-BD59-A6C34878D82A}">
                    <a16:rowId xmlns:a16="http://schemas.microsoft.com/office/drawing/2014/main" val="3998212600"/>
                  </a:ext>
                </a:extLst>
              </a:tr>
              <a:tr h="227160">
                <a:tc>
                  <a:txBody>
                    <a:bodyPr/>
                    <a:lstStyle/>
                    <a:p>
                      <a:r>
                        <a:rPr lang="en-US" sz="1000" b="1" kern="1200" dirty="0">
                          <a:solidFill>
                            <a:schemeClr val="dk1"/>
                          </a:solidFill>
                          <a:latin typeface="Lub Dub Condensed" panose="020B0506030403020204" pitchFamily="34" charset="0"/>
                          <a:ea typeface="+mn-ea"/>
                          <a:cs typeface="+mn-cs"/>
                        </a:rPr>
                        <a:t>LEVEL C-LD                                                                          (Limited Data)</a:t>
                      </a:r>
                    </a:p>
                  </a:txBody>
                  <a:tcPr>
                    <a:lnT w="38100" cap="flat" cmpd="sng" algn="ctr">
                      <a:solidFill>
                        <a:schemeClr val="bg1"/>
                      </a:solidFill>
                      <a:prstDash val="solid"/>
                      <a:round/>
                      <a:headEnd type="none" w="med" len="med"/>
                      <a:tailEnd type="none" w="med" len="med"/>
                    </a:lnT>
                    <a:solidFill>
                      <a:srgbClr val="C4D8F0"/>
                    </a:solidFill>
                  </a:tcPr>
                </a:tc>
                <a:extLst>
                  <a:ext uri="{0D108BD9-81ED-4DB2-BD59-A6C34878D82A}">
                    <a16:rowId xmlns:a16="http://schemas.microsoft.com/office/drawing/2014/main" val="2602536859"/>
                  </a:ext>
                </a:extLst>
              </a:tr>
              <a:tr h="551674">
                <a:tc>
                  <a:txBody>
                    <a:bodyPr/>
                    <a:lstStyle/>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Randomized or nonrandomized observational or registry studies with limitations of design or execution</a:t>
                      </a:r>
                    </a:p>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Meta-analyses of such studies</a:t>
                      </a:r>
                    </a:p>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Physiological or mechanistic studies in human subjects</a:t>
                      </a:r>
                    </a:p>
                  </a:txBody>
                  <a:tcPr>
                    <a:lnB w="38100" cap="flat" cmpd="sng" algn="ctr">
                      <a:solidFill>
                        <a:schemeClr val="bg1"/>
                      </a:solidFill>
                      <a:prstDash val="solid"/>
                      <a:round/>
                      <a:headEnd type="none" w="med" len="med"/>
                      <a:tailEnd type="none" w="med" len="med"/>
                    </a:lnB>
                    <a:solidFill>
                      <a:srgbClr val="C4D8F0"/>
                    </a:solidFill>
                  </a:tcPr>
                </a:tc>
                <a:extLst>
                  <a:ext uri="{0D108BD9-81ED-4DB2-BD59-A6C34878D82A}">
                    <a16:rowId xmlns:a16="http://schemas.microsoft.com/office/drawing/2014/main" val="2650303985"/>
                  </a:ext>
                </a:extLst>
              </a:tr>
              <a:tr h="227160">
                <a:tc>
                  <a:txBody>
                    <a:bodyPr/>
                    <a:lstStyle/>
                    <a:p>
                      <a:r>
                        <a:rPr lang="en-US" sz="1000" b="1" kern="1200" dirty="0">
                          <a:solidFill>
                            <a:schemeClr val="dk1"/>
                          </a:solidFill>
                          <a:latin typeface="Lub Dub Condensed" panose="020B0506030403020204" pitchFamily="34" charset="0"/>
                          <a:ea typeface="+mn-ea"/>
                          <a:cs typeface="+mn-cs"/>
                        </a:rPr>
                        <a:t>LEVEL C-EO                                                                      (Expert Opinion)</a:t>
                      </a:r>
                    </a:p>
                  </a:txBody>
                  <a:tcPr>
                    <a:lnT w="38100" cap="flat" cmpd="sng" algn="ctr">
                      <a:solidFill>
                        <a:schemeClr val="bg1"/>
                      </a:solidFill>
                      <a:prstDash val="solid"/>
                      <a:round/>
                      <a:headEnd type="none" w="med" len="med"/>
                      <a:tailEnd type="none" w="med" len="med"/>
                    </a:lnT>
                    <a:solidFill>
                      <a:srgbClr val="C4D8F0"/>
                    </a:solidFill>
                  </a:tcPr>
                </a:tc>
                <a:extLst>
                  <a:ext uri="{0D108BD9-81ED-4DB2-BD59-A6C34878D82A}">
                    <a16:rowId xmlns:a16="http://schemas.microsoft.com/office/drawing/2014/main" val="3322866847"/>
                  </a:ext>
                </a:extLst>
              </a:tr>
              <a:tr h="211677">
                <a:tc>
                  <a:txBody>
                    <a:bodyPr/>
                    <a:lstStyle/>
                    <a:p>
                      <a:pPr marL="171450" indent="-111125">
                        <a:buFont typeface="Arial" panose="020B0604020202020204" pitchFamily="34" charset="0"/>
                        <a:buChar char="•"/>
                      </a:pPr>
                      <a:r>
                        <a:rPr lang="en-US" sz="900" dirty="0">
                          <a:latin typeface="Lub Dub Condensed" panose="020B0506030403020204" pitchFamily="34" charset="0"/>
                        </a:rPr>
                        <a:t>Consensus of expert opinion based on clinical experience. </a:t>
                      </a:r>
                    </a:p>
                  </a:txBody>
                  <a:tcPr>
                    <a:solidFill>
                      <a:srgbClr val="C4D8F0"/>
                    </a:solidFill>
                  </a:tcPr>
                </a:tc>
                <a:extLst>
                  <a:ext uri="{0D108BD9-81ED-4DB2-BD59-A6C34878D82A}">
                    <a16:rowId xmlns:a16="http://schemas.microsoft.com/office/drawing/2014/main" val="1232743771"/>
                  </a:ext>
                </a:extLst>
              </a:tr>
            </a:tbl>
          </a:graphicData>
        </a:graphic>
      </p:graphicFrame>
      <p:sp>
        <p:nvSpPr>
          <p:cNvPr id="6" name="Text Placeholder 3">
            <a:extLst>
              <a:ext uri="{FF2B5EF4-FFF2-40B4-BE49-F238E27FC236}">
                <a16:creationId xmlns:a16="http://schemas.microsoft.com/office/drawing/2014/main" id="{421B4108-6B1F-8F40-AE71-94DFE09B9BA0}"/>
              </a:ext>
            </a:extLst>
          </p:cNvPr>
          <p:cNvSpPr txBox="1">
            <a:spLocks/>
          </p:cNvSpPr>
          <p:nvPr/>
        </p:nvSpPr>
        <p:spPr>
          <a:xfrm>
            <a:off x="7951937" y="4249267"/>
            <a:ext cx="3401864" cy="12264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Clr>
                <a:srgbClr val="000000"/>
              </a:buClr>
              <a:defRPr/>
            </a:pPr>
            <a:r>
              <a:rPr lang="en-US" sz="700" dirty="0">
                <a:sym typeface="Arial"/>
              </a:rPr>
              <a:t>COR and LOE are determined independently (any COR may be paired with any LOE). </a:t>
            </a:r>
          </a:p>
          <a:p>
            <a:pPr marL="0" indent="0">
              <a:spcBef>
                <a:spcPts val="600"/>
              </a:spcBef>
              <a:buClr>
                <a:srgbClr val="000000"/>
              </a:buClr>
              <a:defRPr/>
            </a:pPr>
            <a:r>
              <a:rPr lang="en-US" sz="700" dirty="0">
                <a:sym typeface="Arial"/>
              </a:rPr>
              <a:t>A recommendation with LOE C does not imply that the recommendation is weak. Many important clinical questions addressed in guidelines do not lend themselves to clinical trials. Although RCTs are unavailable, there may be a very clear clinical consensus that a particular test or therapy is useful or effective.  </a:t>
            </a:r>
          </a:p>
          <a:p>
            <a:pPr marL="0" indent="0">
              <a:spcBef>
                <a:spcPts val="600"/>
              </a:spcBef>
              <a:buClr>
                <a:srgbClr val="000000"/>
              </a:buClr>
              <a:defRPr/>
            </a:pPr>
            <a:r>
              <a:rPr lang="en-US" sz="700" dirty="0">
                <a:sym typeface="Arial"/>
              </a:rPr>
              <a:t>*The outcome or result of the intervention should be specified (an improved clinical outcome or increased diagnostic accuracy or incremental prognostic information). </a:t>
            </a:r>
          </a:p>
          <a:p>
            <a:pPr marL="0" indent="0">
              <a:spcBef>
                <a:spcPts val="600"/>
              </a:spcBef>
              <a:buClr>
                <a:srgbClr val="000000"/>
              </a:buClr>
              <a:defRPr/>
            </a:pPr>
            <a:r>
              <a:rPr lang="en-US" sz="700" dirty="0">
                <a:sym typeface="Arial"/>
              </a:rPr>
              <a:t> </a:t>
            </a:r>
            <a:r>
              <a:rPr lang="en-US" sz="700" b="1" dirty="0">
                <a:sym typeface="Arial"/>
              </a:rPr>
              <a:t>†</a:t>
            </a:r>
            <a:r>
              <a:rPr lang="en-US" sz="700" dirty="0">
                <a:sym typeface="Arial"/>
              </a:rPr>
              <a:t>For comparative-effectiveness recommendation (COR 1 and 2a; LOE A and B only), studies that support the use of comparator verbs should involve direct comparisons of the treatments or strategies being evaluated. </a:t>
            </a:r>
          </a:p>
          <a:p>
            <a:pPr marL="0" indent="0">
              <a:spcBef>
                <a:spcPts val="600"/>
              </a:spcBef>
              <a:buClr>
                <a:srgbClr val="000000"/>
              </a:buClr>
              <a:defRPr/>
            </a:pPr>
            <a:r>
              <a:rPr lang="en-US" sz="700" b="1" dirty="0">
                <a:sym typeface="Arial"/>
              </a:rPr>
              <a:t>‡</a:t>
            </a:r>
            <a:r>
              <a:rPr lang="en-US" sz="700" dirty="0">
                <a:sym typeface="Arial"/>
              </a:rPr>
              <a:t>The method of assessing quality is evolving, including the application of standardized, widely-used, and preferably validated evidence grading tools; and for systematic reviews, the incorporation of an Evidence Review Committee.  </a:t>
            </a:r>
          </a:p>
          <a:p>
            <a:pPr marL="0" indent="0">
              <a:spcBef>
                <a:spcPts val="600"/>
              </a:spcBef>
              <a:buClr>
                <a:srgbClr val="000000"/>
              </a:buClr>
              <a:defRPr/>
            </a:pPr>
            <a:r>
              <a:rPr lang="en-US" sz="700" dirty="0">
                <a:sym typeface="Arial"/>
              </a:rPr>
              <a:t>COR indicates Class of Recommendation; EO, expert opinion; LD, limited data; LOE, Level of Evidence; NR, nonrandomized; R, randomized; and RCT, randomized controlled trial. </a:t>
            </a:r>
          </a:p>
        </p:txBody>
      </p:sp>
      <p:sp>
        <p:nvSpPr>
          <p:cNvPr id="3" name="TextBox 2">
            <a:extLst>
              <a:ext uri="{FF2B5EF4-FFF2-40B4-BE49-F238E27FC236}">
                <a16:creationId xmlns:a16="http://schemas.microsoft.com/office/drawing/2014/main" id="{471FDBAC-0935-5CBB-7201-2DC4883DA6AE}"/>
              </a:ext>
            </a:extLst>
          </p:cNvPr>
          <p:cNvSpPr txBox="1"/>
          <p:nvPr/>
        </p:nvSpPr>
        <p:spPr>
          <a:xfrm>
            <a:off x="2155398" y="6355866"/>
            <a:ext cx="7881204" cy="230832"/>
          </a:xfrm>
          <a:prstGeom prst="rect">
            <a:avLst/>
          </a:prstGeom>
          <a:noFill/>
        </p:spPr>
        <p:txBody>
          <a:bodyPr wrap="square">
            <a:spAutoFit/>
          </a:bodyPr>
          <a:lstStyle/>
          <a:p>
            <a:pPr algn="ctr">
              <a:buClr>
                <a:srgbClr val="000000"/>
              </a:buClr>
              <a:defRPr/>
            </a:pPr>
            <a:r>
              <a:rPr lang="en-US" sz="900" kern="0" dirty="0">
                <a:solidFill>
                  <a:schemeClr val="tx1">
                    <a:lumMod val="50000"/>
                    <a:lumOff val="50000"/>
                  </a:schemeClr>
                </a:solidFill>
                <a:latin typeface="Lub Dub Condensed" panose="020B0506030403020204" pitchFamily="34" charset="0"/>
                <a:cs typeface="Arial"/>
              </a:rPr>
              <a:t>Bushnell, C., et al. 2024 Guideline for the Primary Prevention of Stroke: A Guideline From the American Heart Association/American Stroke Association. </a:t>
            </a:r>
            <a:r>
              <a:rPr lang="en-US" sz="900" i="1" kern="0" dirty="0">
                <a:solidFill>
                  <a:schemeClr val="tx1">
                    <a:lumMod val="50000"/>
                    <a:lumOff val="50000"/>
                  </a:schemeClr>
                </a:solidFill>
                <a:latin typeface="Lub Dub Condensed" panose="020B0506030403020204" pitchFamily="34" charset="0"/>
                <a:cs typeface="Arial"/>
              </a:rPr>
              <a:t>Stroke</a:t>
            </a:r>
            <a:r>
              <a:rPr lang="en-US" sz="900" kern="0" dirty="0">
                <a:solidFill>
                  <a:schemeClr val="tx1">
                    <a:lumMod val="50000"/>
                    <a:lumOff val="50000"/>
                  </a:schemeClr>
                </a:solidFill>
                <a:latin typeface="Lub Dub Condensed" panose="020B0506030403020204" pitchFamily="34" charset="0"/>
                <a:cs typeface="Arial"/>
              </a:rPr>
              <a:t>.</a:t>
            </a:r>
            <a:endParaRPr lang="en-US" sz="900" i="1" kern="0" dirty="0">
              <a:solidFill>
                <a:schemeClr val="tx1">
                  <a:lumMod val="50000"/>
                  <a:lumOff val="50000"/>
                </a:schemeClr>
              </a:solidFill>
              <a:latin typeface="Lub Dub Condensed" panose="020B0506030403020204" pitchFamily="34" charset="0"/>
              <a:cs typeface="Arial"/>
            </a:endParaRPr>
          </a:p>
        </p:txBody>
      </p:sp>
    </p:spTree>
    <p:extLst>
      <p:ext uri="{BB962C8B-B14F-4D97-AF65-F5344CB8AC3E}">
        <p14:creationId xmlns:p14="http://schemas.microsoft.com/office/powerpoint/2010/main" val="24230144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F8803-FFBE-8649-A921-C17E1C271BC2}"/>
              </a:ext>
            </a:extLst>
          </p:cNvPr>
          <p:cNvSpPr>
            <a:spLocks noGrp="1"/>
          </p:cNvSpPr>
          <p:nvPr>
            <p:ph type="title"/>
          </p:nvPr>
        </p:nvSpPr>
        <p:spPr/>
        <p:txBody>
          <a:bodyPr/>
          <a:lstStyle/>
          <a:p>
            <a:r>
              <a:rPr lang="en-US" sz="3000" dirty="0"/>
              <a:t>Stroke Prevention in Children with Sickle Cell Disease Ages 2-16</a:t>
            </a:r>
          </a:p>
        </p:txBody>
      </p:sp>
      <p:sp>
        <p:nvSpPr>
          <p:cNvPr id="6" name="TextBox 5">
            <a:extLst>
              <a:ext uri="{FF2B5EF4-FFF2-40B4-BE49-F238E27FC236}">
                <a16:creationId xmlns:a16="http://schemas.microsoft.com/office/drawing/2014/main" id="{944177A7-6EA1-94EE-ED0B-32D91D1646EB}"/>
              </a:ext>
              <a:ext uri="{C183D7F6-B498-43B3-948B-1728B52AA6E4}">
                <adec:decorative xmlns:adec="http://schemas.microsoft.com/office/drawing/2017/decorative" val="1"/>
              </a:ext>
            </a:extLst>
          </p:cNvPr>
          <p:cNvSpPr txBox="1"/>
          <p:nvPr/>
        </p:nvSpPr>
        <p:spPr>
          <a:xfrm>
            <a:off x="724928" y="1769942"/>
            <a:ext cx="4425433" cy="417973"/>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endParaRPr lang="en-US" dirty="0">
              <a:latin typeface="Lub Dub Condensed" panose="020B0506030403020204" pitchFamily="34" charset="0"/>
            </a:endParaRPr>
          </a:p>
        </p:txBody>
      </p:sp>
      <p:sp>
        <p:nvSpPr>
          <p:cNvPr id="7" name="TextBox 6">
            <a:extLst>
              <a:ext uri="{FF2B5EF4-FFF2-40B4-BE49-F238E27FC236}">
                <a16:creationId xmlns:a16="http://schemas.microsoft.com/office/drawing/2014/main" id="{DE9A3D73-0C03-9793-12B2-6234DBA446DF}"/>
              </a:ext>
              <a:ext uri="{C183D7F6-B498-43B3-948B-1728B52AA6E4}">
                <adec:decorative xmlns:adec="http://schemas.microsoft.com/office/drawing/2017/decorative" val="0"/>
              </a:ext>
            </a:extLst>
          </p:cNvPr>
          <p:cNvSpPr txBox="1"/>
          <p:nvPr/>
        </p:nvSpPr>
        <p:spPr>
          <a:xfrm>
            <a:off x="1045317" y="1767592"/>
            <a:ext cx="2590925" cy="376602"/>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pPr marL="0" indent="0" algn="ctr">
              <a:buFont typeface="Arial" panose="020B0604020202020204" pitchFamily="34" charset="0"/>
              <a:buNone/>
            </a:pPr>
            <a:r>
              <a:rPr lang="en-US" sz="1800" dirty="0"/>
              <a:t>Screening Intervention</a:t>
            </a:r>
          </a:p>
        </p:txBody>
      </p:sp>
      <p:graphicFrame>
        <p:nvGraphicFramePr>
          <p:cNvPr id="8" name="Content Placeholder 5">
            <a:extLst>
              <a:ext uri="{FF2B5EF4-FFF2-40B4-BE49-F238E27FC236}">
                <a16:creationId xmlns:a16="http://schemas.microsoft.com/office/drawing/2014/main" id="{51CCD5E4-D825-5899-5BB5-751099A226AD}"/>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1048990914"/>
              </p:ext>
            </p:extLst>
          </p:nvPr>
        </p:nvGraphicFramePr>
        <p:xfrm>
          <a:off x="724929" y="2184832"/>
          <a:ext cx="4425434" cy="2072640"/>
        </p:xfrm>
        <a:graphic>
          <a:graphicData uri="http://schemas.openxmlformats.org/drawingml/2006/table">
            <a:tbl>
              <a:tblPr firstRow="1" bandRow="1">
                <a:tableStyleId>{5C22544A-7EE6-4342-B048-85BDC9FD1C3A}</a:tableStyleId>
              </a:tblPr>
              <a:tblGrid>
                <a:gridCol w="1008645">
                  <a:extLst>
                    <a:ext uri="{9D8B030D-6E8A-4147-A177-3AD203B41FA5}">
                      <a16:colId xmlns:a16="http://schemas.microsoft.com/office/drawing/2014/main" val="2649235253"/>
                    </a:ext>
                  </a:extLst>
                </a:gridCol>
                <a:gridCol w="3416789">
                  <a:extLst>
                    <a:ext uri="{9D8B030D-6E8A-4147-A177-3AD203B41FA5}">
                      <a16:colId xmlns:a16="http://schemas.microsoft.com/office/drawing/2014/main" val="3265590656"/>
                    </a:ext>
                  </a:extLst>
                </a:gridCol>
              </a:tblGrid>
              <a:tr h="332505">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1563733">
                <a:tc>
                  <a:txBody>
                    <a:bodyPr/>
                    <a:lstStyle/>
                    <a:p>
                      <a:pPr marL="0" indent="0" algn="ctr">
                        <a:lnSpc>
                          <a:spcPct val="100000"/>
                        </a:lnSpc>
                        <a:spcBef>
                          <a:spcPts val="295"/>
                        </a:spcBef>
                      </a:pPr>
                      <a:r>
                        <a:rPr lang="en-US" sz="14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r>
                        <a:rPr lang="en-US" sz="1800" dirty="0">
                          <a:solidFill>
                            <a:schemeClr val="tx1"/>
                          </a:solidFill>
                          <a:latin typeface="Lub Dub Condensed" panose="020B0506030403020204" pitchFamily="34" charset="0"/>
                        </a:rPr>
                        <a:t>TCD screening frequency based on the highest mean flow velocity in the terminal portion of the internal carotid, or the proximal portion of the middle cerebral artery is recommended.</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bl>
          </a:graphicData>
        </a:graphic>
      </p:graphicFrame>
      <p:sp>
        <p:nvSpPr>
          <p:cNvPr id="18" name="TextBox 17">
            <a:extLst>
              <a:ext uri="{FF2B5EF4-FFF2-40B4-BE49-F238E27FC236}">
                <a16:creationId xmlns:a16="http://schemas.microsoft.com/office/drawing/2014/main" id="{A19BB79F-8C8B-90FA-58AD-B35EE18E4732}"/>
              </a:ext>
              <a:ext uri="{C183D7F6-B498-43B3-948B-1728B52AA6E4}">
                <adec:decorative xmlns:adec="http://schemas.microsoft.com/office/drawing/2017/decorative" val="1"/>
              </a:ext>
            </a:extLst>
          </p:cNvPr>
          <p:cNvSpPr txBox="1"/>
          <p:nvPr/>
        </p:nvSpPr>
        <p:spPr>
          <a:xfrm>
            <a:off x="6686543" y="1752015"/>
            <a:ext cx="4425433" cy="432818"/>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endParaRPr lang="en-US" dirty="0">
              <a:latin typeface="Lub Dub Condensed" panose="020B0506030403020204" pitchFamily="34" charset="0"/>
            </a:endParaRPr>
          </a:p>
        </p:txBody>
      </p:sp>
      <p:sp>
        <p:nvSpPr>
          <p:cNvPr id="19" name="TextBox 18">
            <a:extLst>
              <a:ext uri="{FF2B5EF4-FFF2-40B4-BE49-F238E27FC236}">
                <a16:creationId xmlns:a16="http://schemas.microsoft.com/office/drawing/2014/main" id="{A29874A6-CC41-30E3-71D8-1D7F0973E09D}"/>
              </a:ext>
              <a:ext uri="{C183D7F6-B498-43B3-948B-1728B52AA6E4}">
                <adec:decorative xmlns:adec="http://schemas.microsoft.com/office/drawing/2017/decorative" val="0"/>
              </a:ext>
            </a:extLst>
          </p:cNvPr>
          <p:cNvSpPr txBox="1"/>
          <p:nvPr/>
        </p:nvSpPr>
        <p:spPr>
          <a:xfrm>
            <a:off x="6686541" y="1767592"/>
            <a:ext cx="2909698" cy="381224"/>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1600" dirty="0"/>
              <a:t>Brain MRI without Sedation </a:t>
            </a:r>
          </a:p>
        </p:txBody>
      </p:sp>
      <p:graphicFrame>
        <p:nvGraphicFramePr>
          <p:cNvPr id="20" name="Content Placeholder 5">
            <a:extLst>
              <a:ext uri="{FF2B5EF4-FFF2-40B4-BE49-F238E27FC236}">
                <a16:creationId xmlns:a16="http://schemas.microsoft.com/office/drawing/2014/main" id="{2C263491-314F-E127-626E-2A78F150F3AE}"/>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2740387997"/>
              </p:ext>
            </p:extLst>
          </p:nvPr>
        </p:nvGraphicFramePr>
        <p:xfrm>
          <a:off x="6686544" y="2184832"/>
          <a:ext cx="4475722" cy="2072640"/>
        </p:xfrm>
        <a:graphic>
          <a:graphicData uri="http://schemas.openxmlformats.org/drawingml/2006/table">
            <a:tbl>
              <a:tblPr firstRow="1" bandRow="1">
                <a:tableStyleId>{5C22544A-7EE6-4342-B048-85BDC9FD1C3A}</a:tableStyleId>
              </a:tblPr>
              <a:tblGrid>
                <a:gridCol w="878915">
                  <a:extLst>
                    <a:ext uri="{9D8B030D-6E8A-4147-A177-3AD203B41FA5}">
                      <a16:colId xmlns:a16="http://schemas.microsoft.com/office/drawing/2014/main" val="2649235253"/>
                    </a:ext>
                  </a:extLst>
                </a:gridCol>
                <a:gridCol w="3596807">
                  <a:extLst>
                    <a:ext uri="{9D8B030D-6E8A-4147-A177-3AD203B41FA5}">
                      <a16:colId xmlns:a16="http://schemas.microsoft.com/office/drawing/2014/main" val="3265590656"/>
                    </a:ext>
                  </a:extLst>
                </a:gridCol>
              </a:tblGrid>
              <a:tr h="328387">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1412734">
                <a:tc>
                  <a:txBody>
                    <a:bodyPr/>
                    <a:lstStyle/>
                    <a:p>
                      <a:pPr marL="0" indent="0" algn="ctr">
                        <a:lnSpc>
                          <a:spcPct val="100000"/>
                        </a:lnSpc>
                        <a:spcBef>
                          <a:spcPts val="295"/>
                        </a:spcBef>
                      </a:pPr>
                      <a:r>
                        <a:rPr lang="en-US" sz="1400" b="1" dirty="0">
                          <a:ln>
                            <a:noFill/>
                          </a:ln>
                          <a:solidFill>
                            <a:schemeClr val="tx1"/>
                          </a:solidFill>
                          <a:latin typeface="Lub Dub Bold" panose="020B0803030403020204" pitchFamily="34" charset="0"/>
                          <a:cs typeface="Arial" panose="020B0604020202020204" pitchFamily="34" charset="0"/>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r>
                        <a:rPr lang="en-US" sz="1800" dirty="0">
                          <a:solidFill>
                            <a:schemeClr val="tx1"/>
                          </a:solidFill>
                          <a:latin typeface="Lub Dub Condensed" panose="020B0506030403020204" pitchFamily="34" charset="0"/>
                        </a:rPr>
                        <a:t>Should be performed as soon as possible in children and young adults with SCD and Beta-Thalassemia to evaluate for SCI and determine the need for chronic transfusions for stroke prevention.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bl>
          </a:graphicData>
        </a:graphic>
      </p:graphicFrame>
      <p:pic>
        <p:nvPicPr>
          <p:cNvPr id="21" name="Graphic 20">
            <a:extLst>
              <a:ext uri="{FF2B5EF4-FFF2-40B4-BE49-F238E27FC236}">
                <a16:creationId xmlns:a16="http://schemas.microsoft.com/office/drawing/2014/main" id="{FA84E333-2455-BDB9-B271-2BAA8EE1E1F8}"/>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95999" y="2266793"/>
            <a:ext cx="869709" cy="869709"/>
          </a:xfrm>
          <a:prstGeom prst="rect">
            <a:avLst/>
          </a:prstGeom>
        </p:spPr>
      </p:pic>
      <p:sp>
        <p:nvSpPr>
          <p:cNvPr id="5" name="Text Placeholder 4">
            <a:extLst>
              <a:ext uri="{FF2B5EF4-FFF2-40B4-BE49-F238E27FC236}">
                <a16:creationId xmlns:a16="http://schemas.microsoft.com/office/drawing/2014/main" id="{74D0022D-A5F6-C9C2-B2E9-45C6DC3BDABA}"/>
              </a:ext>
            </a:extLst>
          </p:cNvPr>
          <p:cNvSpPr>
            <a:spLocks noGrp="1"/>
          </p:cNvSpPr>
          <p:nvPr>
            <p:ph type="body" sz="quarter" idx="13"/>
          </p:nvPr>
        </p:nvSpPr>
        <p:spPr>
          <a:xfrm>
            <a:off x="1722551" y="5933884"/>
            <a:ext cx="8746897" cy="421493"/>
          </a:xfrm>
        </p:spPr>
        <p:txBody>
          <a:bodyPr/>
          <a:lstStyle/>
          <a:p>
            <a:pPr marL="0" indent="0">
              <a:buNone/>
            </a:pPr>
            <a:r>
              <a:rPr lang="en-US" sz="1200" b="1" dirty="0"/>
              <a:t>Abbreviations: </a:t>
            </a:r>
            <a:r>
              <a:rPr lang="en-US" sz="1200" dirty="0"/>
              <a:t>SCD indicates sickle cell disease; SCI,  silent cerebral infarcts/infarction; and TCD, transcranial Doppler.</a:t>
            </a:r>
          </a:p>
        </p:txBody>
      </p:sp>
      <p:sp>
        <p:nvSpPr>
          <p:cNvPr id="4" name="Slide Number Placeholder 3">
            <a:extLst>
              <a:ext uri="{FF2B5EF4-FFF2-40B4-BE49-F238E27FC236}">
                <a16:creationId xmlns:a16="http://schemas.microsoft.com/office/drawing/2014/main" id="{EBEEB11C-2819-8931-DD4B-26A0BE4B7719}"/>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20</a:t>
            </a:fld>
            <a:endParaRPr lang="en-US" sz="900" dirty="0"/>
          </a:p>
        </p:txBody>
      </p:sp>
    </p:spTree>
    <p:extLst>
      <p:ext uri="{BB962C8B-B14F-4D97-AF65-F5344CB8AC3E}">
        <p14:creationId xmlns:p14="http://schemas.microsoft.com/office/powerpoint/2010/main" val="8869418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F8803-FFBE-8649-A921-C17E1C271BC2}"/>
              </a:ext>
            </a:extLst>
          </p:cNvPr>
          <p:cNvSpPr>
            <a:spLocks noGrp="1"/>
          </p:cNvSpPr>
          <p:nvPr>
            <p:ph type="title"/>
          </p:nvPr>
        </p:nvSpPr>
        <p:spPr/>
        <p:txBody>
          <a:bodyPr/>
          <a:lstStyle/>
          <a:p>
            <a:r>
              <a:rPr lang="en-US" sz="3000" dirty="0"/>
              <a:t>Stroke Prevention in Children with Sickle Cell Disease Ages 2-16</a:t>
            </a:r>
          </a:p>
        </p:txBody>
      </p:sp>
      <p:sp>
        <p:nvSpPr>
          <p:cNvPr id="15" name="TextBox 14">
            <a:extLst>
              <a:ext uri="{FF2B5EF4-FFF2-40B4-BE49-F238E27FC236}">
                <a16:creationId xmlns:a16="http://schemas.microsoft.com/office/drawing/2014/main" id="{A51BD7EB-8537-75A6-C61D-D06F40CA615F}"/>
              </a:ext>
              <a:ext uri="{C183D7F6-B498-43B3-948B-1728B52AA6E4}">
                <adec:decorative xmlns:adec="http://schemas.microsoft.com/office/drawing/2017/decorative" val="1"/>
              </a:ext>
            </a:extLst>
          </p:cNvPr>
          <p:cNvSpPr txBox="1"/>
          <p:nvPr/>
        </p:nvSpPr>
        <p:spPr>
          <a:xfrm>
            <a:off x="2778397" y="1055926"/>
            <a:ext cx="6374840" cy="461907"/>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endParaRPr lang="en-US" dirty="0">
              <a:latin typeface="Lub Dub Condensed" panose="020B0506030403020204" pitchFamily="34" charset="0"/>
            </a:endParaRPr>
          </a:p>
        </p:txBody>
      </p:sp>
      <p:sp>
        <p:nvSpPr>
          <p:cNvPr id="16" name="TextBox 15">
            <a:extLst>
              <a:ext uri="{FF2B5EF4-FFF2-40B4-BE49-F238E27FC236}">
                <a16:creationId xmlns:a16="http://schemas.microsoft.com/office/drawing/2014/main" id="{05B22F2E-3043-329C-59EA-10D7832F43E5}"/>
              </a:ext>
              <a:ext uri="{C183D7F6-B498-43B3-948B-1728B52AA6E4}">
                <adec:decorative xmlns:adec="http://schemas.microsoft.com/office/drawing/2017/decorative" val="0"/>
              </a:ext>
            </a:extLst>
          </p:cNvPr>
          <p:cNvSpPr txBox="1"/>
          <p:nvPr/>
        </p:nvSpPr>
        <p:spPr>
          <a:xfrm>
            <a:off x="2131852" y="1085541"/>
            <a:ext cx="4085974" cy="381224"/>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pPr marL="0" indent="0" algn="ctr">
              <a:buFont typeface="Arial" panose="020B0604020202020204" pitchFamily="34" charset="0"/>
              <a:buNone/>
            </a:pPr>
            <a:r>
              <a:rPr lang="en-US" sz="1800" dirty="0"/>
              <a:t>Other Interventions</a:t>
            </a:r>
          </a:p>
        </p:txBody>
      </p:sp>
      <p:graphicFrame>
        <p:nvGraphicFramePr>
          <p:cNvPr id="17" name="Content Placeholder 5">
            <a:extLst>
              <a:ext uri="{FF2B5EF4-FFF2-40B4-BE49-F238E27FC236}">
                <a16:creationId xmlns:a16="http://schemas.microsoft.com/office/drawing/2014/main" id="{B95CFA89-B71B-5750-77B8-E7B3768E7C5E}"/>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2859876790"/>
              </p:ext>
            </p:extLst>
          </p:nvPr>
        </p:nvGraphicFramePr>
        <p:xfrm>
          <a:off x="2778397" y="1527070"/>
          <a:ext cx="6374840" cy="4326961"/>
        </p:xfrm>
        <a:graphic>
          <a:graphicData uri="http://schemas.openxmlformats.org/drawingml/2006/table">
            <a:tbl>
              <a:tblPr firstRow="1" bandRow="1">
                <a:tableStyleId>{5C22544A-7EE6-4342-B048-85BDC9FD1C3A}</a:tableStyleId>
              </a:tblPr>
              <a:tblGrid>
                <a:gridCol w="1251852">
                  <a:extLst>
                    <a:ext uri="{9D8B030D-6E8A-4147-A177-3AD203B41FA5}">
                      <a16:colId xmlns:a16="http://schemas.microsoft.com/office/drawing/2014/main" val="2649235253"/>
                    </a:ext>
                  </a:extLst>
                </a:gridCol>
                <a:gridCol w="5122988">
                  <a:extLst>
                    <a:ext uri="{9D8B030D-6E8A-4147-A177-3AD203B41FA5}">
                      <a16:colId xmlns:a16="http://schemas.microsoft.com/office/drawing/2014/main" val="3265590656"/>
                    </a:ext>
                  </a:extLst>
                </a:gridCol>
              </a:tblGrid>
              <a:tr h="328386">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699841">
                <a:tc>
                  <a:txBody>
                    <a:bodyPr/>
                    <a:lstStyle/>
                    <a:p>
                      <a:pPr marL="0" indent="0" algn="ctr">
                        <a:lnSpc>
                          <a:spcPct val="100000"/>
                        </a:lnSpc>
                        <a:spcBef>
                          <a:spcPts val="295"/>
                        </a:spcBef>
                      </a:pPr>
                      <a:r>
                        <a:rPr lang="en-US" sz="14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r>
                        <a:rPr lang="en-US" sz="1800" dirty="0">
                          <a:solidFill>
                            <a:schemeClr val="tx1"/>
                          </a:solidFill>
                          <a:latin typeface="Lub Dub Condensed" panose="020B0506030403020204" pitchFamily="34" charset="0"/>
                        </a:rPr>
                        <a:t>If considered at high risk based on TCD measurements, regularly scheduled transfusion therapy is effective for reducing stroke risk.</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r h="699841">
                <a:tc>
                  <a:txBody>
                    <a:bodyPr/>
                    <a:lstStyle/>
                    <a:p>
                      <a:pPr marL="0" indent="0" algn="ctr">
                        <a:lnSpc>
                          <a:spcPct val="100000"/>
                        </a:lnSpc>
                        <a:spcBef>
                          <a:spcPts val="295"/>
                        </a:spcBef>
                      </a:pPr>
                      <a:r>
                        <a:rPr lang="en-US" sz="1400" b="1" dirty="0">
                          <a:ln>
                            <a:noFill/>
                          </a:ln>
                          <a:solidFill>
                            <a:schemeClr val="tx1"/>
                          </a:solidFill>
                          <a:latin typeface="Lub Dub Bold" panose="020B0803030403020204" pitchFamily="34" charset="0"/>
                          <a:cs typeface="Arial" panose="020B0604020202020204" pitchFamily="34" charset="0"/>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0" indent="0" algn="l">
                        <a:buFont typeface="Arial" panose="020B0604020202020204" pitchFamily="34" charset="0"/>
                        <a:buNone/>
                      </a:pPr>
                      <a:r>
                        <a:rPr lang="en-US" sz="1800" kern="1200" dirty="0">
                          <a:solidFill>
                            <a:schemeClr val="tx1"/>
                          </a:solidFill>
                          <a:latin typeface="Lub Dub Condensed" panose="020B0506030403020204" pitchFamily="34" charset="0"/>
                          <a:ea typeface="+mn-ea"/>
                          <a:cs typeface="+mn-cs"/>
                        </a:rPr>
                        <a:t>If TCD velocities revert to normal, continued transfusion therapy can be beneficial to reduce the stroke risk.</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038659269"/>
                  </a:ext>
                </a:extLst>
              </a:tr>
              <a:tr h="899795">
                <a:tc>
                  <a:txBody>
                    <a:bodyPr/>
                    <a:lstStyle/>
                    <a:p>
                      <a:pPr marL="0" indent="0" algn="ctr">
                        <a:lnSpc>
                          <a:spcPct val="100000"/>
                        </a:lnSpc>
                        <a:spcBef>
                          <a:spcPts val="295"/>
                        </a:spcBef>
                      </a:pPr>
                      <a:r>
                        <a:rPr lang="en-US" sz="1400" b="1" dirty="0">
                          <a:ln>
                            <a:noFill/>
                          </a:ln>
                          <a:solidFill>
                            <a:schemeClr val="tx1"/>
                          </a:solidFill>
                          <a:latin typeface="Lub Dub Bold" panose="020B0803030403020204" pitchFamily="34" charset="0"/>
                          <a:cs typeface="Arial" panose="020B0604020202020204" pitchFamily="34" charset="0"/>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r>
                        <a:rPr lang="en-US" sz="1800" dirty="0">
                          <a:solidFill>
                            <a:schemeClr val="tx1"/>
                          </a:solidFill>
                          <a:latin typeface="Lub Dub Condensed" panose="020B0506030403020204" pitchFamily="34" charset="0"/>
                        </a:rPr>
                        <a:t>If mean flow velocities normalize and no intracranial stenosis is present, transitioning from transfusion to hydroxyurea therapy can be considered for stroke prevention.</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917478390"/>
                  </a:ext>
                </a:extLst>
              </a:tr>
              <a:tr h="899795">
                <a:tc>
                  <a:txBody>
                    <a:bodyPr/>
                    <a:lstStyle/>
                    <a:p>
                      <a:pPr marL="0" indent="0" algn="ctr">
                        <a:lnSpc>
                          <a:spcPct val="100000"/>
                        </a:lnSpc>
                        <a:spcBef>
                          <a:spcPts val="295"/>
                        </a:spcBef>
                      </a:pPr>
                      <a:r>
                        <a:rPr lang="en-US" sz="1400" b="1" dirty="0">
                          <a:ln>
                            <a:noFill/>
                          </a:ln>
                          <a:solidFill>
                            <a:schemeClr val="tx1"/>
                          </a:solidFill>
                          <a:latin typeface="Lub Dub Bold" panose="020B0803030403020204" pitchFamily="34" charset="0"/>
                          <a:cs typeface="Arial" panose="020B0604020202020204" pitchFamily="34" charset="0"/>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r>
                        <a:rPr lang="en-US" sz="1800" dirty="0">
                          <a:solidFill>
                            <a:schemeClr val="tx1"/>
                          </a:solidFill>
                          <a:latin typeface="Lub Dub Condensed" panose="020B0506030403020204" pitchFamily="34" charset="0"/>
                        </a:rPr>
                        <a:t>If stroke risk for stroke is high without intracranial stenosis and transfusion therapy is contraindicated, then hydroxyurea or bone marrow transplantation may be reasonable for stroke prevention.</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517431846"/>
                  </a:ext>
                </a:extLst>
              </a:tr>
            </a:tbl>
          </a:graphicData>
        </a:graphic>
      </p:graphicFrame>
      <p:sp>
        <p:nvSpPr>
          <p:cNvPr id="5" name="Text Placeholder 4">
            <a:extLst>
              <a:ext uri="{FF2B5EF4-FFF2-40B4-BE49-F238E27FC236}">
                <a16:creationId xmlns:a16="http://schemas.microsoft.com/office/drawing/2014/main" id="{74D0022D-A5F6-C9C2-B2E9-45C6DC3BDABA}"/>
              </a:ext>
            </a:extLst>
          </p:cNvPr>
          <p:cNvSpPr>
            <a:spLocks noGrp="1"/>
          </p:cNvSpPr>
          <p:nvPr>
            <p:ph type="body" sz="quarter" idx="13"/>
          </p:nvPr>
        </p:nvSpPr>
        <p:spPr>
          <a:xfrm>
            <a:off x="1722551" y="5933884"/>
            <a:ext cx="8746897" cy="421493"/>
          </a:xfrm>
        </p:spPr>
        <p:txBody>
          <a:bodyPr/>
          <a:lstStyle/>
          <a:p>
            <a:pPr marL="0" indent="0">
              <a:buNone/>
            </a:pPr>
            <a:r>
              <a:rPr lang="en-US" sz="1200" b="1" dirty="0"/>
              <a:t>Abbreviations: </a:t>
            </a:r>
            <a:r>
              <a:rPr lang="en-US" sz="1200" dirty="0"/>
              <a:t>TCD</a:t>
            </a:r>
            <a:r>
              <a:rPr lang="en-US" dirty="0"/>
              <a:t> indicates</a:t>
            </a:r>
            <a:r>
              <a:rPr lang="en-US" sz="1200" dirty="0"/>
              <a:t> transcranial doppler.</a:t>
            </a:r>
          </a:p>
        </p:txBody>
      </p:sp>
      <p:sp>
        <p:nvSpPr>
          <p:cNvPr id="4" name="Slide Number Placeholder 3">
            <a:extLst>
              <a:ext uri="{FF2B5EF4-FFF2-40B4-BE49-F238E27FC236}">
                <a16:creationId xmlns:a16="http://schemas.microsoft.com/office/drawing/2014/main" id="{EBEEB11C-2819-8931-DD4B-26A0BE4B7719}"/>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21</a:t>
            </a:fld>
            <a:endParaRPr lang="en-US" sz="900" dirty="0"/>
          </a:p>
        </p:txBody>
      </p:sp>
    </p:spTree>
    <p:extLst>
      <p:ext uri="{BB962C8B-B14F-4D97-AF65-F5344CB8AC3E}">
        <p14:creationId xmlns:p14="http://schemas.microsoft.com/office/powerpoint/2010/main" val="7377082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BC67B-B14F-B3D2-26D1-7B36679E6F14}"/>
              </a:ext>
            </a:extLst>
          </p:cNvPr>
          <p:cNvSpPr>
            <a:spLocks noGrp="1"/>
          </p:cNvSpPr>
          <p:nvPr>
            <p:ph type="title"/>
          </p:nvPr>
        </p:nvSpPr>
        <p:spPr/>
        <p:txBody>
          <a:bodyPr/>
          <a:lstStyle/>
          <a:p>
            <a:r>
              <a:rPr lang="en-US" dirty="0"/>
              <a:t>Genetic Stroke Syndromes</a:t>
            </a:r>
          </a:p>
        </p:txBody>
      </p:sp>
      <p:graphicFrame>
        <p:nvGraphicFramePr>
          <p:cNvPr id="6" name="Content Placeholder 5">
            <a:extLst>
              <a:ext uri="{FF2B5EF4-FFF2-40B4-BE49-F238E27FC236}">
                <a16:creationId xmlns:a16="http://schemas.microsoft.com/office/drawing/2014/main" id="{D263F959-F5A7-C3DF-7284-28B88FE32794}"/>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2272966594"/>
              </p:ext>
            </p:extLst>
          </p:nvPr>
        </p:nvGraphicFramePr>
        <p:xfrm>
          <a:off x="699654" y="1396176"/>
          <a:ext cx="6661728" cy="3764899"/>
        </p:xfrm>
        <a:graphic>
          <a:graphicData uri="http://schemas.openxmlformats.org/drawingml/2006/table">
            <a:tbl>
              <a:tblPr firstRow="1" bandRow="1">
                <a:tableStyleId>{5C22544A-7EE6-4342-B048-85BDC9FD1C3A}</a:tableStyleId>
              </a:tblPr>
              <a:tblGrid>
                <a:gridCol w="1113301">
                  <a:extLst>
                    <a:ext uri="{9D8B030D-6E8A-4147-A177-3AD203B41FA5}">
                      <a16:colId xmlns:a16="http://schemas.microsoft.com/office/drawing/2014/main" val="2649235253"/>
                    </a:ext>
                  </a:extLst>
                </a:gridCol>
                <a:gridCol w="5548427">
                  <a:extLst>
                    <a:ext uri="{9D8B030D-6E8A-4147-A177-3AD203B41FA5}">
                      <a16:colId xmlns:a16="http://schemas.microsoft.com/office/drawing/2014/main" val="3265590656"/>
                    </a:ext>
                  </a:extLst>
                </a:gridCol>
              </a:tblGrid>
              <a:tr h="281737">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1130026">
                <a:tc>
                  <a:txBody>
                    <a:bodyPr/>
                    <a:lstStyle/>
                    <a:p>
                      <a:pPr marL="0" indent="0" algn="ctr">
                        <a:lnSpc>
                          <a:spcPct val="100000"/>
                        </a:lnSpc>
                        <a:spcBef>
                          <a:spcPts val="295"/>
                        </a:spcBef>
                      </a:pPr>
                      <a:r>
                        <a:rPr lang="en-US" sz="2000" b="1" kern="1200" dirty="0">
                          <a:ln>
                            <a:noFill/>
                          </a:ln>
                          <a:solidFill>
                            <a:schemeClr val="tx1"/>
                          </a:solidFill>
                          <a:latin typeface="Lub Dub Bold" panose="020B0803030403020204" pitchFamily="34" charset="0"/>
                          <a:ea typeface="+mn-ea"/>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53975" marR="36195" lvl="0" indent="0" algn="l" defTabSz="914400" rtl="0" eaLnBrk="1" fontAlgn="auto" latinLnBrk="0" hangingPunct="1">
                        <a:lnSpc>
                          <a:spcPct val="100000"/>
                        </a:lnSpc>
                        <a:spcBef>
                          <a:spcPts val="600"/>
                        </a:spcBef>
                        <a:spcAft>
                          <a:spcPts val="600"/>
                        </a:spcAft>
                        <a:buClrTx/>
                        <a:buSzTx/>
                        <a:buFont typeface="+mj-lt"/>
                        <a:buNone/>
                        <a:tabLst/>
                        <a:defRPr/>
                      </a:pPr>
                      <a:r>
                        <a:rPr lang="en-US" sz="1800" b="0" i="0" u="none" strike="noStrike" kern="1200" baseline="0" dirty="0">
                          <a:solidFill>
                            <a:schemeClr val="dk1"/>
                          </a:solidFill>
                          <a:latin typeface="Lub Dub Condensed" panose="020B0506030403020204" pitchFamily="34" charset="0"/>
                          <a:ea typeface="+mn-ea"/>
                          <a:cs typeface="+mn-cs"/>
                        </a:rPr>
                        <a:t>In patients with CADASIL, counseling on smoking cessation and treatment of hypertension and other vascular risk factors is beneficial to reduce the risk of incident stroke.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r h="1385193">
                <a:tc>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2000" b="1" dirty="0">
                          <a:ln>
                            <a:noFill/>
                          </a:ln>
                          <a:solidFill>
                            <a:schemeClr val="tx1"/>
                          </a:solidFill>
                          <a:latin typeface="Lub Dub Bold" panose="020B0803030403020204" pitchFamily="34" charset="0"/>
                          <a:cs typeface="Arial" panose="020B0604020202020204" pitchFamily="34" charset="0"/>
                        </a:rPr>
                        <a:t>2a</a:t>
                      </a:r>
                      <a:endParaRPr lang="en-US" sz="2000" b="1" dirty="0">
                        <a:ln>
                          <a:noFill/>
                        </a:ln>
                        <a:solidFill>
                          <a:schemeClr val="tx1"/>
                        </a:solidFill>
                        <a:latin typeface="Lub Dub Condensed" panose="020B050603040302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7320"/>
                    </a:solidFill>
                  </a:tcPr>
                </a:tc>
                <a:tc>
                  <a:txBody>
                    <a:bodyPr/>
                    <a:lstStyle/>
                    <a:p>
                      <a:pPr marL="53975" marR="36195" lvl="0" indent="0" algn="l" defTabSz="914400" rtl="0" eaLnBrk="1" fontAlgn="auto" latinLnBrk="0" hangingPunct="1">
                        <a:lnSpc>
                          <a:spcPct val="100000"/>
                        </a:lnSpc>
                        <a:spcBef>
                          <a:spcPts val="600"/>
                        </a:spcBef>
                        <a:spcAft>
                          <a:spcPts val="600"/>
                        </a:spcAft>
                        <a:buClrTx/>
                        <a:buSzTx/>
                        <a:buFont typeface="+mj-lt"/>
                        <a:buNone/>
                        <a:tabLst/>
                        <a:defRPr/>
                      </a:pPr>
                      <a:r>
                        <a:rPr lang="en-US" sz="1800" b="0" i="0" u="none" strike="noStrike" kern="1200" baseline="0" dirty="0">
                          <a:solidFill>
                            <a:schemeClr val="dk1"/>
                          </a:solidFill>
                          <a:latin typeface="Lub Dub Condensed" panose="020B0506030403020204" pitchFamily="34" charset="0"/>
                          <a:ea typeface="+mn-ea"/>
                          <a:cs typeface="+mn-cs"/>
                        </a:rPr>
                        <a:t>In adults with hereditary hemorrhagic telangiectasia, screening for pulmonary arteriovenous malformations is reasonable to identify the need for multidisciplinary evaluation to manage stroke risk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956542597"/>
                  </a:ext>
                </a:extLst>
              </a:tr>
              <a:tr h="874859">
                <a:tc>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2000" b="1" kern="1200" dirty="0">
                          <a:ln>
                            <a:noFill/>
                          </a:ln>
                          <a:solidFill>
                            <a:schemeClr val="tx1"/>
                          </a:solidFill>
                          <a:latin typeface="Lub Dub Bold" panose="020B0803030403020204" pitchFamily="34" charset="0"/>
                          <a:ea typeface="+mn-ea"/>
                          <a:cs typeface="Arial" panose="020B0604020202020204" pitchFamily="34" charset="0"/>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7320"/>
                    </a:solidFill>
                  </a:tcPr>
                </a:tc>
                <a:tc>
                  <a:txBody>
                    <a:bodyPr/>
                    <a:lstStyle/>
                    <a:p>
                      <a:pPr marL="53975" marR="36195" lvl="0" indent="0" algn="l" defTabSz="914400" rtl="0" eaLnBrk="1" fontAlgn="auto" latinLnBrk="0" hangingPunct="1">
                        <a:lnSpc>
                          <a:spcPct val="100000"/>
                        </a:lnSpc>
                        <a:spcBef>
                          <a:spcPts val="600"/>
                        </a:spcBef>
                        <a:spcAft>
                          <a:spcPts val="600"/>
                        </a:spcAft>
                        <a:buClrTx/>
                        <a:buSzTx/>
                        <a:buFont typeface="+mj-lt"/>
                        <a:buNone/>
                        <a:tabLst/>
                        <a:defRPr/>
                      </a:pPr>
                      <a:r>
                        <a:rPr lang="en-US" sz="1800" b="0" i="0" u="none" strike="noStrike" kern="1200" baseline="0" noProof="0" dirty="0">
                          <a:solidFill>
                            <a:schemeClr val="dk1"/>
                          </a:solidFill>
                          <a:latin typeface="Lub Dub Condensed" panose="020B0506030403020204" pitchFamily="34" charset="0"/>
                          <a:ea typeface="+mn-ea"/>
                          <a:cs typeface="+mn-cs"/>
                        </a:rPr>
                        <a:t>In patients with Fabry disease, the effectiveness of enzyme replacement therapy to reduce the risk of stroke is not well established.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820747902"/>
                  </a:ext>
                </a:extLst>
              </a:tr>
            </a:tbl>
          </a:graphicData>
        </a:graphic>
      </p:graphicFrame>
      <p:pic>
        <p:nvPicPr>
          <p:cNvPr id="8" name="Picture 7">
            <a:extLst>
              <a:ext uri="{FF2B5EF4-FFF2-40B4-BE49-F238E27FC236}">
                <a16:creationId xmlns:a16="http://schemas.microsoft.com/office/drawing/2014/main" id="{CFFD0678-DFC1-B05A-E16E-FD032587B87A}"/>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195"/>
          <a:stretch/>
        </p:blipFill>
        <p:spPr>
          <a:xfrm>
            <a:off x="7998691" y="2339804"/>
            <a:ext cx="4193308" cy="2792792"/>
          </a:xfrm>
          <a:prstGeom prst="rect">
            <a:avLst/>
          </a:prstGeom>
          <a:noFill/>
          <a:effectLst>
            <a:outerShdw blurRad="63500" algn="ctr" rotWithShape="0">
              <a:prstClr val="black">
                <a:alpha val="40000"/>
              </a:prstClr>
            </a:outerShdw>
          </a:effectLst>
        </p:spPr>
      </p:pic>
      <p:sp>
        <p:nvSpPr>
          <p:cNvPr id="5" name="Text Placeholder 4">
            <a:extLst>
              <a:ext uri="{FF2B5EF4-FFF2-40B4-BE49-F238E27FC236}">
                <a16:creationId xmlns:a16="http://schemas.microsoft.com/office/drawing/2014/main" id="{4EA008AF-AC39-7CC8-0F6F-8AA152A8F1A2}"/>
              </a:ext>
            </a:extLst>
          </p:cNvPr>
          <p:cNvSpPr>
            <a:spLocks noGrp="1"/>
          </p:cNvSpPr>
          <p:nvPr>
            <p:ph type="body" sz="quarter" idx="13"/>
          </p:nvPr>
        </p:nvSpPr>
        <p:spPr/>
        <p:txBody>
          <a:bodyPr/>
          <a:lstStyle/>
          <a:p>
            <a:r>
              <a:rPr lang="en-US" sz="1200" b="1" dirty="0">
                <a:latin typeface="Lub Dub Condensed" panose="020B0506030403020204"/>
              </a:rPr>
              <a:t>Abbreviations: </a:t>
            </a:r>
            <a:r>
              <a:rPr lang="en-US" sz="1200" dirty="0">
                <a:latin typeface="Lub Dub Condensed" panose="020B0506030403020204"/>
              </a:rPr>
              <a:t>CADASIL indicates Cerebral Autosomal Dominant Arteriopathy with Subcortical Infarcts and Leukoencephalopathy.</a:t>
            </a:r>
          </a:p>
        </p:txBody>
      </p:sp>
      <p:sp>
        <p:nvSpPr>
          <p:cNvPr id="4" name="Slide Number Placeholder 3">
            <a:extLst>
              <a:ext uri="{FF2B5EF4-FFF2-40B4-BE49-F238E27FC236}">
                <a16:creationId xmlns:a16="http://schemas.microsoft.com/office/drawing/2014/main" id="{C7A94797-AC1F-B113-946C-3F6F754D2C99}"/>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22</a:t>
            </a:fld>
            <a:endParaRPr lang="en-US" sz="900" dirty="0"/>
          </a:p>
        </p:txBody>
      </p:sp>
    </p:spTree>
    <p:extLst>
      <p:ext uri="{BB962C8B-B14F-4D97-AF65-F5344CB8AC3E}">
        <p14:creationId xmlns:p14="http://schemas.microsoft.com/office/powerpoint/2010/main" val="29652939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668DD-85C1-6C73-A5D2-C892A688695D}"/>
              </a:ext>
            </a:extLst>
          </p:cNvPr>
          <p:cNvSpPr>
            <a:spLocks noGrp="1"/>
          </p:cNvSpPr>
          <p:nvPr>
            <p:ph type="title"/>
          </p:nvPr>
        </p:nvSpPr>
        <p:spPr/>
        <p:txBody>
          <a:bodyPr/>
          <a:lstStyle/>
          <a:p>
            <a:r>
              <a:rPr lang="en-US" dirty="0"/>
              <a:t>Inflammation in Atherosclerosis</a:t>
            </a:r>
          </a:p>
        </p:txBody>
      </p:sp>
      <p:graphicFrame>
        <p:nvGraphicFramePr>
          <p:cNvPr id="6" name="Content Placeholder 5">
            <a:extLst>
              <a:ext uri="{FF2B5EF4-FFF2-40B4-BE49-F238E27FC236}">
                <a16:creationId xmlns:a16="http://schemas.microsoft.com/office/drawing/2014/main" id="{82BA4E52-8FB3-5C44-C4A9-511F25505CB4}"/>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592931375"/>
              </p:ext>
            </p:extLst>
          </p:nvPr>
        </p:nvGraphicFramePr>
        <p:xfrm>
          <a:off x="5957455" y="1982689"/>
          <a:ext cx="4590473" cy="2764802"/>
        </p:xfrm>
        <a:graphic>
          <a:graphicData uri="http://schemas.openxmlformats.org/drawingml/2006/table">
            <a:tbl>
              <a:tblPr firstRow="1" bandRow="1">
                <a:tableStyleId>{5C22544A-7EE6-4342-B048-85BDC9FD1C3A}</a:tableStyleId>
              </a:tblPr>
              <a:tblGrid>
                <a:gridCol w="767155">
                  <a:extLst>
                    <a:ext uri="{9D8B030D-6E8A-4147-A177-3AD203B41FA5}">
                      <a16:colId xmlns:a16="http://schemas.microsoft.com/office/drawing/2014/main" val="2649235253"/>
                    </a:ext>
                  </a:extLst>
                </a:gridCol>
                <a:gridCol w="3823318">
                  <a:extLst>
                    <a:ext uri="{9D8B030D-6E8A-4147-A177-3AD203B41FA5}">
                      <a16:colId xmlns:a16="http://schemas.microsoft.com/office/drawing/2014/main" val="3265590656"/>
                    </a:ext>
                  </a:extLst>
                </a:gridCol>
              </a:tblGrid>
              <a:tr h="51547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2249330">
                <a:tc>
                  <a:txBody>
                    <a:bodyPr/>
                    <a:lstStyle/>
                    <a:p>
                      <a:pPr marL="0" indent="0" algn="ctr">
                        <a:lnSpc>
                          <a:spcPct val="100000"/>
                        </a:lnSpc>
                        <a:spcBef>
                          <a:spcPts val="295"/>
                        </a:spcBef>
                      </a:pPr>
                      <a:r>
                        <a:rPr lang="en-US" sz="2000" b="1" kern="1200" dirty="0">
                          <a:ln>
                            <a:noFill/>
                          </a:ln>
                          <a:solidFill>
                            <a:schemeClr val="tx1"/>
                          </a:solidFill>
                          <a:latin typeface="Lub Dub Bold" panose="020B0803030403020204" pitchFamily="34" charset="0"/>
                          <a:ea typeface="+mn-ea"/>
                          <a:cs typeface="Arial" panose="020B0604020202020204" pitchFamily="34" charset="0"/>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800" b="0" i="0" u="none" strike="noStrike" kern="1200" baseline="0" dirty="0">
                          <a:solidFill>
                            <a:schemeClr val="dk1"/>
                          </a:solidFill>
                          <a:latin typeface="Lub Dub Condensed" panose="020B0506030403020204" pitchFamily="34" charset="0"/>
                          <a:ea typeface="+mn-ea"/>
                          <a:cs typeface="Arial" panose="020B0604020202020204" pitchFamily="34" charset="0"/>
                        </a:rPr>
                        <a:t>In adults with a recent MI, the addition of low dose colchicine to intensive statin therapy might be reasonable to decrease the risk of ischemic stroke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bl>
          </a:graphicData>
        </a:graphic>
      </p:graphicFrame>
      <p:pic>
        <p:nvPicPr>
          <p:cNvPr id="8" name="Picture 7">
            <a:extLst>
              <a:ext uri="{FF2B5EF4-FFF2-40B4-BE49-F238E27FC236}">
                <a16:creationId xmlns:a16="http://schemas.microsoft.com/office/drawing/2014/main" id="{EA94055A-ADD5-570B-ECC5-D7F4826BAD16}"/>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2634" y="1561196"/>
            <a:ext cx="5357101" cy="3571401"/>
          </a:xfrm>
          <a:prstGeom prst="rect">
            <a:avLst/>
          </a:prstGeom>
          <a:noFill/>
          <a:effectLst>
            <a:outerShdw blurRad="63500" algn="ctr" rotWithShape="0">
              <a:prstClr val="black">
                <a:alpha val="40000"/>
              </a:prstClr>
            </a:outerShdw>
          </a:effectLst>
        </p:spPr>
      </p:pic>
      <p:sp>
        <p:nvSpPr>
          <p:cNvPr id="5" name="Text Placeholder 4">
            <a:extLst>
              <a:ext uri="{FF2B5EF4-FFF2-40B4-BE49-F238E27FC236}">
                <a16:creationId xmlns:a16="http://schemas.microsoft.com/office/drawing/2014/main" id="{E0053AD4-4904-34D8-9F09-C369C2FEAA73}"/>
              </a:ext>
            </a:extLst>
          </p:cNvPr>
          <p:cNvSpPr>
            <a:spLocks noGrp="1"/>
          </p:cNvSpPr>
          <p:nvPr>
            <p:ph type="body" sz="quarter" idx="13"/>
          </p:nvPr>
        </p:nvSpPr>
        <p:spPr/>
        <p:txBody>
          <a:bodyPr/>
          <a:lstStyle/>
          <a:p>
            <a:r>
              <a:rPr lang="en-US" sz="1200" b="1" dirty="0">
                <a:latin typeface="Lub Dub Condensed" panose="020B0506030403020204"/>
              </a:rPr>
              <a:t>Abbreviations: </a:t>
            </a:r>
            <a:r>
              <a:rPr lang="en-US" sz="1200" dirty="0">
                <a:latin typeface="Lub Dub Condensed" panose="020B0506030403020204"/>
              </a:rPr>
              <a:t>CAD indicates coronary artery disease; and MI, myocardial infarction.</a:t>
            </a:r>
          </a:p>
        </p:txBody>
      </p:sp>
      <p:sp>
        <p:nvSpPr>
          <p:cNvPr id="4" name="Slide Number Placeholder 3">
            <a:extLst>
              <a:ext uri="{FF2B5EF4-FFF2-40B4-BE49-F238E27FC236}">
                <a16:creationId xmlns:a16="http://schemas.microsoft.com/office/drawing/2014/main" id="{8CB3049F-914A-673A-D471-110CF47AFC5B}"/>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23</a:t>
            </a:fld>
            <a:endParaRPr lang="en-US" sz="900" dirty="0"/>
          </a:p>
        </p:txBody>
      </p:sp>
    </p:spTree>
    <p:extLst>
      <p:ext uri="{BB962C8B-B14F-4D97-AF65-F5344CB8AC3E}">
        <p14:creationId xmlns:p14="http://schemas.microsoft.com/office/powerpoint/2010/main" val="29000504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6CAB8-3EE8-6725-E930-CF8B6C0EC5F4}"/>
              </a:ext>
            </a:extLst>
          </p:cNvPr>
          <p:cNvSpPr>
            <a:spLocks noGrp="1"/>
          </p:cNvSpPr>
          <p:nvPr>
            <p:ph type="title"/>
          </p:nvPr>
        </p:nvSpPr>
        <p:spPr>
          <a:xfrm>
            <a:off x="838200" y="365125"/>
            <a:ext cx="10515600" cy="1057593"/>
          </a:xfrm>
        </p:spPr>
        <p:txBody>
          <a:bodyPr/>
          <a:lstStyle/>
          <a:p>
            <a:r>
              <a:rPr lang="en-US" dirty="0"/>
              <a:t>Stroke Prevention in Autoimmune Disorders: Antiphospholipid Syndrome (APS) and Systemic Lupus Erythematosus (SLE)</a:t>
            </a:r>
          </a:p>
        </p:txBody>
      </p:sp>
      <p:sp>
        <p:nvSpPr>
          <p:cNvPr id="9" name="TextBox 8">
            <a:extLst>
              <a:ext uri="{FF2B5EF4-FFF2-40B4-BE49-F238E27FC236}">
                <a16:creationId xmlns:a16="http://schemas.microsoft.com/office/drawing/2014/main" id="{29962703-7C58-8C14-D1E2-AA6C7E1D48F5}"/>
              </a:ext>
              <a:ext uri="{C183D7F6-B498-43B3-948B-1728B52AA6E4}">
                <adec:decorative xmlns:adec="http://schemas.microsoft.com/office/drawing/2017/decorative" val="1"/>
              </a:ext>
            </a:extLst>
          </p:cNvPr>
          <p:cNvSpPr txBox="1"/>
          <p:nvPr/>
        </p:nvSpPr>
        <p:spPr>
          <a:xfrm>
            <a:off x="243451" y="2403767"/>
            <a:ext cx="2346483" cy="940783"/>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endParaRPr lang="en-US" dirty="0">
              <a:latin typeface="Lub Dub Condensed" panose="020B0506030403020204" pitchFamily="34" charset="0"/>
            </a:endParaRPr>
          </a:p>
        </p:txBody>
      </p:sp>
      <p:sp>
        <p:nvSpPr>
          <p:cNvPr id="6" name="TextBox 5">
            <a:extLst>
              <a:ext uri="{FF2B5EF4-FFF2-40B4-BE49-F238E27FC236}">
                <a16:creationId xmlns:a16="http://schemas.microsoft.com/office/drawing/2014/main" id="{6CB67C36-013F-529D-421F-8621D5A6793A}"/>
              </a:ext>
              <a:ext uri="{C183D7F6-B498-43B3-948B-1728B52AA6E4}">
                <adec:decorative xmlns:adec="http://schemas.microsoft.com/office/drawing/2017/decorative" val="1"/>
              </a:ext>
            </a:extLst>
          </p:cNvPr>
          <p:cNvSpPr txBox="1"/>
          <p:nvPr/>
        </p:nvSpPr>
        <p:spPr>
          <a:xfrm>
            <a:off x="221674" y="1730207"/>
            <a:ext cx="2346482" cy="555551"/>
          </a:xfrm>
          <a:prstGeom prst="rect">
            <a:avLst/>
          </a:prstGeom>
          <a:solidFill>
            <a:schemeClr val="tx1">
              <a:lumMod val="65000"/>
              <a:lumOff val="3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endParaRPr lang="en-US" sz="1600" dirty="0"/>
          </a:p>
        </p:txBody>
      </p:sp>
      <p:cxnSp>
        <p:nvCxnSpPr>
          <p:cNvPr id="8" name="Straight Arrow Connector 7">
            <a:extLst>
              <a:ext uri="{FF2B5EF4-FFF2-40B4-BE49-F238E27FC236}">
                <a16:creationId xmlns:a16="http://schemas.microsoft.com/office/drawing/2014/main" id="{8CBB51D6-4C5B-54C4-567E-DFB3214D7426}"/>
              </a:ext>
              <a:ext uri="{C183D7F6-B498-43B3-948B-1728B52AA6E4}">
                <adec:decorative xmlns:adec="http://schemas.microsoft.com/office/drawing/2017/decorative" val="1"/>
              </a:ext>
            </a:extLst>
          </p:cNvPr>
          <p:cNvCxnSpPr>
            <a:cxnSpLocks/>
          </p:cNvCxnSpPr>
          <p:nvPr/>
        </p:nvCxnSpPr>
        <p:spPr>
          <a:xfrm>
            <a:off x="1369218" y="3368053"/>
            <a:ext cx="4701" cy="422114"/>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 name="Round Same Side Corner Rectangle 60">
            <a:extLst>
              <a:ext uri="{FF2B5EF4-FFF2-40B4-BE49-F238E27FC236}">
                <a16:creationId xmlns:a16="http://schemas.microsoft.com/office/drawing/2014/main" id="{457685F5-2E94-5332-1C93-87DBE3F2ECBE}"/>
              </a:ext>
              <a:ext uri="{C183D7F6-B498-43B3-948B-1728B52AA6E4}">
                <adec:decorative xmlns:adec="http://schemas.microsoft.com/office/drawing/2017/decorative" val="1"/>
              </a:ext>
            </a:extLst>
          </p:cNvPr>
          <p:cNvSpPr/>
          <p:nvPr/>
        </p:nvSpPr>
        <p:spPr>
          <a:xfrm>
            <a:off x="444769" y="3790167"/>
            <a:ext cx="1798085" cy="1095869"/>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latin typeface="Lub Dub Condensed" panose="020B0506030403020204"/>
            </a:endParaRPr>
          </a:p>
        </p:txBody>
      </p:sp>
      <p:sp>
        <p:nvSpPr>
          <p:cNvPr id="10" name="TextBox 9">
            <a:extLst>
              <a:ext uri="{FF2B5EF4-FFF2-40B4-BE49-F238E27FC236}">
                <a16:creationId xmlns:a16="http://schemas.microsoft.com/office/drawing/2014/main" id="{7EB56F96-6C25-14EC-DFA7-12D73D1FE243}"/>
              </a:ext>
              <a:ext uri="{C183D7F6-B498-43B3-948B-1728B52AA6E4}">
                <adec:decorative xmlns:adec="http://schemas.microsoft.com/office/drawing/2017/decorative" val="0"/>
              </a:ext>
            </a:extLst>
          </p:cNvPr>
          <p:cNvSpPr txBox="1"/>
          <p:nvPr/>
        </p:nvSpPr>
        <p:spPr>
          <a:xfrm>
            <a:off x="187441" y="2418705"/>
            <a:ext cx="2480734" cy="948757"/>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1800" dirty="0"/>
              <a:t>No </a:t>
            </a:r>
            <a:r>
              <a:rPr lang="en-US" sz="1800" dirty="0" err="1"/>
              <a:t>Hx</a:t>
            </a:r>
            <a:r>
              <a:rPr lang="en-US" sz="1800" dirty="0"/>
              <a:t> of stroke </a:t>
            </a:r>
          </a:p>
          <a:p>
            <a:r>
              <a:rPr lang="en-US" sz="1800" dirty="0"/>
              <a:t>No indication for anticoagulation</a:t>
            </a:r>
          </a:p>
        </p:txBody>
      </p:sp>
      <p:sp>
        <p:nvSpPr>
          <p:cNvPr id="20" name="TextBox 19">
            <a:extLst>
              <a:ext uri="{FF2B5EF4-FFF2-40B4-BE49-F238E27FC236}">
                <a16:creationId xmlns:a16="http://schemas.microsoft.com/office/drawing/2014/main" id="{A4CC9386-08C3-5D1E-82F8-9020951B7668}"/>
              </a:ext>
            </a:extLst>
          </p:cNvPr>
          <p:cNvSpPr txBox="1"/>
          <p:nvPr/>
        </p:nvSpPr>
        <p:spPr>
          <a:xfrm>
            <a:off x="349015" y="1842590"/>
            <a:ext cx="2138371" cy="369332"/>
          </a:xfrm>
          <a:prstGeom prst="rect">
            <a:avLst/>
          </a:prstGeom>
          <a:noFill/>
        </p:spPr>
        <p:txBody>
          <a:bodyPr wrap="square">
            <a:spAutoFit/>
          </a:bodyPr>
          <a:lstStyle/>
          <a:p>
            <a:pPr algn="ctr"/>
            <a:r>
              <a:rPr lang="en-US" b="1" dirty="0">
                <a:solidFill>
                  <a:schemeClr val="bg1"/>
                </a:solidFill>
                <a:latin typeface="Lub Dub Condensed" panose="020B0506030403020204" pitchFamily="34" charset="0"/>
              </a:rPr>
              <a:t>High-Risk </a:t>
            </a:r>
            <a:r>
              <a:rPr lang="en-US" b="1" dirty="0" err="1">
                <a:solidFill>
                  <a:schemeClr val="bg1"/>
                </a:solidFill>
                <a:latin typeface="Lub Dub Condensed" panose="020B0506030403020204" pitchFamily="34" charset="0"/>
              </a:rPr>
              <a:t>aPL</a:t>
            </a:r>
            <a:r>
              <a:rPr lang="en-US" b="1" dirty="0">
                <a:solidFill>
                  <a:schemeClr val="bg1"/>
                </a:solidFill>
                <a:latin typeface="Lub Dub Condensed" panose="020B0506030403020204" pitchFamily="34" charset="0"/>
              </a:rPr>
              <a:t> profile</a:t>
            </a:r>
          </a:p>
        </p:txBody>
      </p:sp>
      <p:sp>
        <p:nvSpPr>
          <p:cNvPr id="32" name="TextBox 31">
            <a:extLst>
              <a:ext uri="{FF2B5EF4-FFF2-40B4-BE49-F238E27FC236}">
                <a16:creationId xmlns:a16="http://schemas.microsoft.com/office/drawing/2014/main" id="{86F48FF9-CDE5-27E1-4AD0-AEE667FB2C27}"/>
              </a:ext>
            </a:extLst>
          </p:cNvPr>
          <p:cNvSpPr txBox="1"/>
          <p:nvPr/>
        </p:nvSpPr>
        <p:spPr>
          <a:xfrm>
            <a:off x="391748" y="3875716"/>
            <a:ext cx="1912883" cy="923330"/>
          </a:xfrm>
          <a:prstGeom prst="rect">
            <a:avLst/>
          </a:prstGeom>
          <a:noFill/>
        </p:spPr>
        <p:txBody>
          <a:bodyPr wrap="square">
            <a:spAutoFit/>
          </a:bodyPr>
          <a:lstStyle/>
          <a:p>
            <a:pPr algn="ctr"/>
            <a:r>
              <a:rPr lang="en-US" b="1" dirty="0">
                <a:solidFill>
                  <a:schemeClr val="tx1"/>
                </a:solidFill>
                <a:latin typeface="Lub Dub Condensed" panose="020B0506030403020204"/>
              </a:rPr>
              <a:t>  Aspirin Recommended </a:t>
            </a:r>
            <a:br>
              <a:rPr lang="en-US" b="1" dirty="0">
                <a:solidFill>
                  <a:schemeClr val="tx1"/>
                </a:solidFill>
                <a:latin typeface="Lub Dub Condensed" panose="020B0506030403020204"/>
              </a:rPr>
            </a:br>
            <a:r>
              <a:rPr lang="en-US" b="1" dirty="0">
                <a:solidFill>
                  <a:schemeClr val="tx1"/>
                </a:solidFill>
                <a:latin typeface="Lub Dub Condensed" panose="020B0506030403020204"/>
              </a:rPr>
              <a:t>(Class 1a)</a:t>
            </a:r>
          </a:p>
        </p:txBody>
      </p:sp>
      <p:sp>
        <p:nvSpPr>
          <p:cNvPr id="15" name="TextBox 14">
            <a:extLst>
              <a:ext uri="{FF2B5EF4-FFF2-40B4-BE49-F238E27FC236}">
                <a16:creationId xmlns:a16="http://schemas.microsoft.com/office/drawing/2014/main" id="{25F6012C-BAAC-25D8-E43D-0B85E37068A8}"/>
              </a:ext>
              <a:ext uri="{C183D7F6-B498-43B3-948B-1728B52AA6E4}">
                <adec:decorative xmlns:adec="http://schemas.microsoft.com/office/drawing/2017/decorative" val="1"/>
              </a:ext>
            </a:extLst>
          </p:cNvPr>
          <p:cNvSpPr txBox="1"/>
          <p:nvPr/>
        </p:nvSpPr>
        <p:spPr>
          <a:xfrm>
            <a:off x="2724185" y="2399019"/>
            <a:ext cx="2997674" cy="940783"/>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endParaRPr lang="en-US" dirty="0">
              <a:latin typeface="Lub Dub Condensed" panose="020B0506030403020204" pitchFamily="34" charset="0"/>
            </a:endParaRPr>
          </a:p>
        </p:txBody>
      </p:sp>
      <p:sp>
        <p:nvSpPr>
          <p:cNvPr id="12" name="TextBox 11">
            <a:extLst>
              <a:ext uri="{FF2B5EF4-FFF2-40B4-BE49-F238E27FC236}">
                <a16:creationId xmlns:a16="http://schemas.microsoft.com/office/drawing/2014/main" id="{D6FA660D-0B48-F3DA-7EE1-4AD83E9D9889}"/>
              </a:ext>
              <a:ext uri="{C183D7F6-B498-43B3-948B-1728B52AA6E4}">
                <adec:decorative xmlns:adec="http://schemas.microsoft.com/office/drawing/2017/decorative" val="1"/>
              </a:ext>
            </a:extLst>
          </p:cNvPr>
          <p:cNvSpPr txBox="1"/>
          <p:nvPr/>
        </p:nvSpPr>
        <p:spPr>
          <a:xfrm>
            <a:off x="2744636" y="1747979"/>
            <a:ext cx="2931927" cy="555551"/>
          </a:xfrm>
          <a:prstGeom prst="rect">
            <a:avLst/>
          </a:prstGeom>
          <a:solidFill>
            <a:schemeClr val="tx1">
              <a:lumMod val="65000"/>
              <a:lumOff val="3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600" dirty="0"/>
              <a:t> </a:t>
            </a:r>
          </a:p>
        </p:txBody>
      </p:sp>
      <p:cxnSp>
        <p:nvCxnSpPr>
          <p:cNvPr id="14" name="Straight Arrow Connector 13">
            <a:extLst>
              <a:ext uri="{FF2B5EF4-FFF2-40B4-BE49-F238E27FC236}">
                <a16:creationId xmlns:a16="http://schemas.microsoft.com/office/drawing/2014/main" id="{DC262A4E-9EDC-A36E-7739-F46546432F20}"/>
              </a:ext>
              <a:ext uri="{C183D7F6-B498-43B3-948B-1728B52AA6E4}">
                <adec:decorative xmlns:adec="http://schemas.microsoft.com/office/drawing/2017/decorative" val="1"/>
              </a:ext>
            </a:extLst>
          </p:cNvPr>
          <p:cNvCxnSpPr>
            <a:cxnSpLocks/>
          </p:cNvCxnSpPr>
          <p:nvPr/>
        </p:nvCxnSpPr>
        <p:spPr>
          <a:xfrm>
            <a:off x="3400659" y="3303779"/>
            <a:ext cx="0" cy="967045"/>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42F5FEBE-98E9-4A0F-9349-B20792B26CCC}"/>
              </a:ext>
              <a:ext uri="{C183D7F6-B498-43B3-948B-1728B52AA6E4}">
                <adec:decorative xmlns:adec="http://schemas.microsoft.com/office/drawing/2017/decorative" val="1"/>
              </a:ext>
            </a:extLst>
          </p:cNvPr>
          <p:cNvSpPr txBox="1"/>
          <p:nvPr/>
        </p:nvSpPr>
        <p:spPr>
          <a:xfrm>
            <a:off x="2918361" y="3457861"/>
            <a:ext cx="942033" cy="461665"/>
          </a:xfrm>
          <a:prstGeom prst="rect">
            <a:avLst/>
          </a:prstGeom>
          <a:solidFill>
            <a:schemeClr val="bg1"/>
          </a:solidFill>
        </p:spPr>
        <p:txBody>
          <a:bodyPr wrap="square">
            <a:spAutoFit/>
          </a:bodyPr>
          <a:lstStyle/>
          <a:p>
            <a:pPr algn="ctr"/>
            <a:br>
              <a:rPr lang="en-US" sz="1200" b="1" dirty="0">
                <a:latin typeface="Lub Dub Condensed" panose="020B0506030403020204" pitchFamily="34" charset="0"/>
              </a:rPr>
            </a:br>
            <a:endParaRPr lang="en-US" sz="1200" b="1" dirty="0">
              <a:latin typeface="Lub Dub Condensed" panose="020B0506030403020204" pitchFamily="34" charset="0"/>
            </a:endParaRPr>
          </a:p>
        </p:txBody>
      </p:sp>
      <p:sp>
        <p:nvSpPr>
          <p:cNvPr id="13" name="Round Same Side Corner Rectangle 60">
            <a:extLst>
              <a:ext uri="{FF2B5EF4-FFF2-40B4-BE49-F238E27FC236}">
                <a16:creationId xmlns:a16="http://schemas.microsoft.com/office/drawing/2014/main" id="{4EDF3199-E57D-D75B-671F-6E977848AEA4}"/>
              </a:ext>
              <a:ext uri="{C183D7F6-B498-43B3-948B-1728B52AA6E4}">
                <adec:decorative xmlns:adec="http://schemas.microsoft.com/office/drawing/2017/decorative" val="1"/>
              </a:ext>
            </a:extLst>
          </p:cNvPr>
          <p:cNvSpPr/>
          <p:nvPr/>
        </p:nvSpPr>
        <p:spPr>
          <a:xfrm>
            <a:off x="2487386" y="4288406"/>
            <a:ext cx="1496920" cy="1073235"/>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latin typeface="Lub Dub Condensed" panose="020B0506030403020204"/>
            </a:endParaRPr>
          </a:p>
        </p:txBody>
      </p:sp>
      <p:cxnSp>
        <p:nvCxnSpPr>
          <p:cNvPr id="46" name="Straight Arrow Connector 45">
            <a:extLst>
              <a:ext uri="{FF2B5EF4-FFF2-40B4-BE49-F238E27FC236}">
                <a16:creationId xmlns:a16="http://schemas.microsoft.com/office/drawing/2014/main" id="{FBFBDE8F-7EA2-A82F-0651-E5E20607CD24}"/>
              </a:ext>
              <a:ext uri="{C183D7F6-B498-43B3-948B-1728B52AA6E4}">
                <adec:decorative xmlns:adec="http://schemas.microsoft.com/office/drawing/2017/decorative" val="1"/>
              </a:ext>
            </a:extLst>
          </p:cNvPr>
          <p:cNvCxnSpPr>
            <a:cxnSpLocks/>
            <a:endCxn id="45" idx="0"/>
          </p:cNvCxnSpPr>
          <p:nvPr/>
        </p:nvCxnSpPr>
        <p:spPr>
          <a:xfrm>
            <a:off x="4834182" y="3343114"/>
            <a:ext cx="19721" cy="92771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BF0FE071-9D84-EE25-C8A8-A96F99EB5F6C}"/>
              </a:ext>
              <a:ext uri="{C183D7F6-B498-43B3-948B-1728B52AA6E4}">
                <adec:decorative xmlns:adec="http://schemas.microsoft.com/office/drawing/2017/decorative" val="1"/>
              </a:ext>
            </a:extLst>
          </p:cNvPr>
          <p:cNvSpPr txBox="1"/>
          <p:nvPr/>
        </p:nvSpPr>
        <p:spPr>
          <a:xfrm>
            <a:off x="4300471" y="3463117"/>
            <a:ext cx="942033" cy="461665"/>
          </a:xfrm>
          <a:prstGeom prst="rect">
            <a:avLst/>
          </a:prstGeom>
          <a:solidFill>
            <a:schemeClr val="bg1"/>
          </a:solidFill>
        </p:spPr>
        <p:txBody>
          <a:bodyPr wrap="square">
            <a:spAutoFit/>
          </a:bodyPr>
          <a:lstStyle/>
          <a:p>
            <a:pPr algn="ctr"/>
            <a:br>
              <a:rPr lang="en-US" sz="1200" b="1" dirty="0">
                <a:latin typeface="Lub Dub Condensed" panose="020B0506030403020204" pitchFamily="34" charset="0"/>
              </a:rPr>
            </a:br>
            <a:endParaRPr lang="en-US" sz="1200" b="1" dirty="0">
              <a:latin typeface="Lub Dub Condensed" panose="020B0506030403020204" pitchFamily="34" charset="0"/>
            </a:endParaRPr>
          </a:p>
        </p:txBody>
      </p:sp>
      <p:sp>
        <p:nvSpPr>
          <p:cNvPr id="45" name="Round Same Side Corner Rectangle 60">
            <a:extLst>
              <a:ext uri="{FF2B5EF4-FFF2-40B4-BE49-F238E27FC236}">
                <a16:creationId xmlns:a16="http://schemas.microsoft.com/office/drawing/2014/main" id="{4870087B-9E3F-4EFD-11A6-2ED4EA58408E}"/>
              </a:ext>
              <a:ext uri="{C183D7F6-B498-43B3-948B-1728B52AA6E4}">
                <adec:decorative xmlns:adec="http://schemas.microsoft.com/office/drawing/2017/decorative" val="1"/>
              </a:ext>
            </a:extLst>
          </p:cNvPr>
          <p:cNvSpPr/>
          <p:nvPr/>
        </p:nvSpPr>
        <p:spPr>
          <a:xfrm>
            <a:off x="4062816" y="4270824"/>
            <a:ext cx="1582173" cy="1073235"/>
          </a:xfrm>
          <a:prstGeom prst="rect">
            <a:avLst/>
          </a:prstGeom>
          <a:solidFill>
            <a:srgbClr val="F99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latin typeface="Lub Dub Condensed" panose="020B0506030403020204"/>
            </a:endParaRPr>
          </a:p>
        </p:txBody>
      </p:sp>
      <p:sp>
        <p:nvSpPr>
          <p:cNvPr id="16" name="TextBox 15">
            <a:extLst>
              <a:ext uri="{FF2B5EF4-FFF2-40B4-BE49-F238E27FC236}">
                <a16:creationId xmlns:a16="http://schemas.microsoft.com/office/drawing/2014/main" id="{99498693-9BF1-14D2-36B3-BC96D31000B1}"/>
              </a:ext>
              <a:ext uri="{C183D7F6-B498-43B3-948B-1728B52AA6E4}">
                <adec:decorative xmlns:adec="http://schemas.microsoft.com/office/drawing/2017/decorative" val="0"/>
              </a:ext>
            </a:extLst>
          </p:cNvPr>
          <p:cNvSpPr txBox="1"/>
          <p:nvPr/>
        </p:nvSpPr>
        <p:spPr>
          <a:xfrm>
            <a:off x="2783297" y="2397779"/>
            <a:ext cx="2854606" cy="1008819"/>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1800" dirty="0"/>
              <a:t>No history of thrombosis or pregnancy complications</a:t>
            </a:r>
          </a:p>
        </p:txBody>
      </p:sp>
      <p:sp>
        <p:nvSpPr>
          <p:cNvPr id="36" name="TextBox 35">
            <a:extLst>
              <a:ext uri="{FF2B5EF4-FFF2-40B4-BE49-F238E27FC236}">
                <a16:creationId xmlns:a16="http://schemas.microsoft.com/office/drawing/2014/main" id="{7805E648-EECD-655F-49A6-6F6B3C0A68EE}"/>
              </a:ext>
            </a:extLst>
          </p:cNvPr>
          <p:cNvSpPr txBox="1"/>
          <p:nvPr/>
        </p:nvSpPr>
        <p:spPr>
          <a:xfrm>
            <a:off x="2819836" y="1820692"/>
            <a:ext cx="2659117" cy="369332"/>
          </a:xfrm>
          <a:prstGeom prst="rect">
            <a:avLst/>
          </a:prstGeom>
          <a:noFill/>
        </p:spPr>
        <p:txBody>
          <a:bodyPr wrap="square">
            <a:spAutoFit/>
          </a:bodyPr>
          <a:lstStyle/>
          <a:p>
            <a:pPr algn="ctr"/>
            <a:r>
              <a:rPr lang="en-US" b="1" dirty="0">
                <a:solidFill>
                  <a:schemeClr val="bg1"/>
                </a:solidFill>
                <a:latin typeface="Lub Dub Condensed" panose="020B0506030403020204" pitchFamily="34" charset="0"/>
              </a:rPr>
              <a:t>SLE</a:t>
            </a:r>
          </a:p>
        </p:txBody>
      </p:sp>
      <p:sp>
        <p:nvSpPr>
          <p:cNvPr id="65" name="TextBox 64">
            <a:extLst>
              <a:ext uri="{FF2B5EF4-FFF2-40B4-BE49-F238E27FC236}">
                <a16:creationId xmlns:a16="http://schemas.microsoft.com/office/drawing/2014/main" id="{8CF681B2-85E4-C1E3-C9A4-35E977BFDC1A}"/>
              </a:ext>
            </a:extLst>
          </p:cNvPr>
          <p:cNvSpPr txBox="1"/>
          <p:nvPr/>
        </p:nvSpPr>
        <p:spPr>
          <a:xfrm>
            <a:off x="2736605" y="3429000"/>
            <a:ext cx="1326211" cy="584775"/>
          </a:xfrm>
          <a:prstGeom prst="rect">
            <a:avLst/>
          </a:prstGeom>
          <a:noFill/>
        </p:spPr>
        <p:txBody>
          <a:bodyPr wrap="square">
            <a:spAutoFit/>
          </a:bodyPr>
          <a:lstStyle/>
          <a:p>
            <a:pPr algn="ctr"/>
            <a:r>
              <a:rPr lang="en-US" sz="1600" b="1" dirty="0">
                <a:latin typeface="Lub Dub Condensed" panose="020B0506030403020204" pitchFamily="34" charset="0"/>
              </a:rPr>
              <a:t>High-Risk </a:t>
            </a:r>
            <a:r>
              <a:rPr lang="en-US" sz="1600" b="1" dirty="0" err="1">
                <a:latin typeface="Lub Dub Condensed" panose="020B0506030403020204" pitchFamily="34" charset="0"/>
              </a:rPr>
              <a:t>aPL</a:t>
            </a:r>
            <a:r>
              <a:rPr lang="en-US" sz="1600" b="1" dirty="0">
                <a:latin typeface="Lub Dub Condensed" panose="020B0506030403020204" pitchFamily="34" charset="0"/>
              </a:rPr>
              <a:t> profile</a:t>
            </a:r>
          </a:p>
        </p:txBody>
      </p:sp>
      <p:sp>
        <p:nvSpPr>
          <p:cNvPr id="63" name="TextBox 62">
            <a:extLst>
              <a:ext uri="{FF2B5EF4-FFF2-40B4-BE49-F238E27FC236}">
                <a16:creationId xmlns:a16="http://schemas.microsoft.com/office/drawing/2014/main" id="{95C4A729-648A-83E6-7D19-C30780FB4A43}"/>
              </a:ext>
            </a:extLst>
          </p:cNvPr>
          <p:cNvSpPr txBox="1"/>
          <p:nvPr/>
        </p:nvSpPr>
        <p:spPr>
          <a:xfrm>
            <a:off x="2440344" y="4361057"/>
            <a:ext cx="1582172" cy="923330"/>
          </a:xfrm>
          <a:prstGeom prst="rect">
            <a:avLst/>
          </a:prstGeom>
          <a:noFill/>
        </p:spPr>
        <p:txBody>
          <a:bodyPr wrap="square">
            <a:spAutoFit/>
          </a:bodyPr>
          <a:lstStyle/>
          <a:p>
            <a:pPr algn="ctr"/>
            <a:r>
              <a:rPr lang="en-US" b="1" dirty="0">
                <a:solidFill>
                  <a:schemeClr val="tx1"/>
                </a:solidFill>
                <a:latin typeface="Lub Dub Condensed" panose="020B0506030403020204"/>
              </a:rPr>
              <a:t> Aspirin Recommended (Class 1a)</a:t>
            </a:r>
          </a:p>
        </p:txBody>
      </p:sp>
      <p:sp>
        <p:nvSpPr>
          <p:cNvPr id="67" name="TextBox 66">
            <a:extLst>
              <a:ext uri="{FF2B5EF4-FFF2-40B4-BE49-F238E27FC236}">
                <a16:creationId xmlns:a16="http://schemas.microsoft.com/office/drawing/2014/main" id="{88F7E93C-CBB6-1E73-BF61-4E910F305794}"/>
              </a:ext>
              <a:ext uri="{C183D7F6-B498-43B3-948B-1728B52AA6E4}">
                <adec:decorative xmlns:adec="http://schemas.microsoft.com/office/drawing/2017/decorative" val="0"/>
              </a:ext>
            </a:extLst>
          </p:cNvPr>
          <p:cNvSpPr txBox="1"/>
          <p:nvPr/>
        </p:nvSpPr>
        <p:spPr>
          <a:xfrm>
            <a:off x="4101449" y="3455743"/>
            <a:ext cx="1393671" cy="584775"/>
          </a:xfrm>
          <a:prstGeom prst="rect">
            <a:avLst/>
          </a:prstGeom>
          <a:noFill/>
        </p:spPr>
        <p:txBody>
          <a:bodyPr wrap="square">
            <a:spAutoFit/>
          </a:bodyPr>
          <a:lstStyle/>
          <a:p>
            <a:pPr algn="ctr"/>
            <a:r>
              <a:rPr lang="en-US" sz="1600" b="1" dirty="0">
                <a:latin typeface="Lub Dub Condensed" panose="020B0506030403020204" pitchFamily="34" charset="0"/>
              </a:rPr>
              <a:t>Low-Risk </a:t>
            </a:r>
            <a:r>
              <a:rPr lang="en-US" sz="1600" b="1" dirty="0" err="1">
                <a:latin typeface="Lub Dub Condensed" panose="020B0506030403020204" pitchFamily="34" charset="0"/>
              </a:rPr>
              <a:t>aPL</a:t>
            </a:r>
            <a:r>
              <a:rPr lang="en-US" sz="1600" b="1" dirty="0">
                <a:latin typeface="Lub Dub Condensed" panose="020B0506030403020204" pitchFamily="34" charset="0"/>
              </a:rPr>
              <a:t> profile</a:t>
            </a:r>
          </a:p>
        </p:txBody>
      </p:sp>
      <p:sp>
        <p:nvSpPr>
          <p:cNvPr id="61" name="TextBox 60">
            <a:extLst>
              <a:ext uri="{FF2B5EF4-FFF2-40B4-BE49-F238E27FC236}">
                <a16:creationId xmlns:a16="http://schemas.microsoft.com/office/drawing/2014/main" id="{3F735E2C-8D66-4BDE-D504-DA866CDA91AF}"/>
              </a:ext>
            </a:extLst>
          </p:cNvPr>
          <p:cNvSpPr txBox="1"/>
          <p:nvPr/>
        </p:nvSpPr>
        <p:spPr>
          <a:xfrm>
            <a:off x="4123740" y="4361057"/>
            <a:ext cx="1483866" cy="923330"/>
          </a:xfrm>
          <a:prstGeom prst="rect">
            <a:avLst/>
          </a:prstGeom>
          <a:noFill/>
        </p:spPr>
        <p:txBody>
          <a:bodyPr wrap="square">
            <a:spAutoFit/>
          </a:bodyPr>
          <a:lstStyle/>
          <a:p>
            <a:pPr algn="ctr"/>
            <a:r>
              <a:rPr lang="en-US" b="1" dirty="0">
                <a:solidFill>
                  <a:schemeClr val="tx1"/>
                </a:solidFill>
                <a:latin typeface="Lub Dub Condensed" panose="020B0506030403020204"/>
              </a:rPr>
              <a:t>Aspirin may be considered (Class 2b)</a:t>
            </a:r>
          </a:p>
        </p:txBody>
      </p:sp>
      <p:sp>
        <p:nvSpPr>
          <p:cNvPr id="25" name="TextBox 24">
            <a:extLst>
              <a:ext uri="{FF2B5EF4-FFF2-40B4-BE49-F238E27FC236}">
                <a16:creationId xmlns:a16="http://schemas.microsoft.com/office/drawing/2014/main" id="{657A3126-3B9B-3035-3095-688C267250B0}"/>
              </a:ext>
              <a:ext uri="{C183D7F6-B498-43B3-948B-1728B52AA6E4}">
                <adec:decorative xmlns:adec="http://schemas.microsoft.com/office/drawing/2017/decorative" val="1"/>
              </a:ext>
            </a:extLst>
          </p:cNvPr>
          <p:cNvSpPr txBox="1"/>
          <p:nvPr/>
        </p:nvSpPr>
        <p:spPr>
          <a:xfrm>
            <a:off x="6288130" y="2392931"/>
            <a:ext cx="1931291" cy="940783"/>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endParaRPr lang="en-US" dirty="0">
              <a:latin typeface="Lub Dub Condensed" panose="020B0506030403020204" pitchFamily="34" charset="0"/>
            </a:endParaRPr>
          </a:p>
        </p:txBody>
      </p:sp>
      <p:sp>
        <p:nvSpPr>
          <p:cNvPr id="22" name="TextBox 21">
            <a:extLst>
              <a:ext uri="{FF2B5EF4-FFF2-40B4-BE49-F238E27FC236}">
                <a16:creationId xmlns:a16="http://schemas.microsoft.com/office/drawing/2014/main" id="{FCD2ACA4-B1D2-B020-16F2-0019F62C1D16}"/>
              </a:ext>
              <a:ext uri="{C183D7F6-B498-43B3-948B-1728B52AA6E4}">
                <adec:decorative xmlns:adec="http://schemas.microsoft.com/office/drawing/2017/decorative" val="1"/>
              </a:ext>
            </a:extLst>
          </p:cNvPr>
          <p:cNvSpPr txBox="1"/>
          <p:nvPr/>
        </p:nvSpPr>
        <p:spPr>
          <a:xfrm>
            <a:off x="6269719" y="1747979"/>
            <a:ext cx="1931692" cy="566549"/>
          </a:xfrm>
          <a:prstGeom prst="rect">
            <a:avLst/>
          </a:prstGeom>
          <a:solidFill>
            <a:schemeClr val="tx1">
              <a:lumMod val="65000"/>
              <a:lumOff val="3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pPr marL="0" indent="0" algn="ctr">
              <a:buFont typeface="Arial" panose="020B0604020202020204" pitchFamily="34" charset="0"/>
              <a:buNone/>
            </a:pPr>
            <a:endParaRPr lang="en-US" sz="1600" dirty="0"/>
          </a:p>
        </p:txBody>
      </p:sp>
      <p:cxnSp>
        <p:nvCxnSpPr>
          <p:cNvPr id="24" name="Straight Arrow Connector 23">
            <a:extLst>
              <a:ext uri="{FF2B5EF4-FFF2-40B4-BE49-F238E27FC236}">
                <a16:creationId xmlns:a16="http://schemas.microsoft.com/office/drawing/2014/main" id="{14955652-A994-4BD9-12B5-7F74310DC243}"/>
              </a:ext>
              <a:ext uri="{C183D7F6-B498-43B3-948B-1728B52AA6E4}">
                <adec:decorative xmlns:adec="http://schemas.microsoft.com/office/drawing/2017/decorative" val="1"/>
              </a:ext>
            </a:extLst>
          </p:cNvPr>
          <p:cNvCxnSpPr>
            <a:cxnSpLocks/>
          </p:cNvCxnSpPr>
          <p:nvPr/>
        </p:nvCxnSpPr>
        <p:spPr>
          <a:xfrm>
            <a:off x="7235565" y="3368053"/>
            <a:ext cx="4701" cy="422114"/>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Round Same Side Corner Rectangle 60">
            <a:extLst>
              <a:ext uri="{FF2B5EF4-FFF2-40B4-BE49-F238E27FC236}">
                <a16:creationId xmlns:a16="http://schemas.microsoft.com/office/drawing/2014/main" id="{70351944-6503-CFBC-E8B4-7727FC442BFD}"/>
              </a:ext>
              <a:ext uri="{C183D7F6-B498-43B3-948B-1728B52AA6E4}">
                <adec:decorative xmlns:adec="http://schemas.microsoft.com/office/drawing/2017/decorative" val="1"/>
              </a:ext>
            </a:extLst>
          </p:cNvPr>
          <p:cNvSpPr/>
          <p:nvPr/>
        </p:nvSpPr>
        <p:spPr>
          <a:xfrm>
            <a:off x="5852092" y="3764650"/>
            <a:ext cx="2770058" cy="1988553"/>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latin typeface="Lub Dub Condensed" panose="020B0506030403020204"/>
            </a:endParaRPr>
          </a:p>
        </p:txBody>
      </p:sp>
      <p:sp>
        <p:nvSpPr>
          <p:cNvPr id="26" name="TextBox 25">
            <a:extLst>
              <a:ext uri="{FF2B5EF4-FFF2-40B4-BE49-F238E27FC236}">
                <a16:creationId xmlns:a16="http://schemas.microsoft.com/office/drawing/2014/main" id="{EA3F86B2-DC07-410B-386F-D5F10E2B5E08}"/>
              </a:ext>
              <a:ext uri="{C183D7F6-B498-43B3-948B-1728B52AA6E4}">
                <adec:decorative xmlns:adec="http://schemas.microsoft.com/office/drawing/2017/decorative" val="0"/>
              </a:ext>
            </a:extLst>
          </p:cNvPr>
          <p:cNvSpPr txBox="1"/>
          <p:nvPr/>
        </p:nvSpPr>
        <p:spPr>
          <a:xfrm>
            <a:off x="6296452" y="2421299"/>
            <a:ext cx="1931400" cy="948757"/>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1800" dirty="0"/>
              <a:t>History of venous thrombosis</a:t>
            </a:r>
          </a:p>
        </p:txBody>
      </p:sp>
      <p:sp>
        <p:nvSpPr>
          <p:cNvPr id="47" name="TextBox 46">
            <a:extLst>
              <a:ext uri="{FF2B5EF4-FFF2-40B4-BE49-F238E27FC236}">
                <a16:creationId xmlns:a16="http://schemas.microsoft.com/office/drawing/2014/main" id="{4CECABF5-3934-267C-7411-7D7A1DD364FB}"/>
              </a:ext>
            </a:extLst>
          </p:cNvPr>
          <p:cNvSpPr txBox="1"/>
          <p:nvPr/>
        </p:nvSpPr>
        <p:spPr>
          <a:xfrm>
            <a:off x="6285517" y="1842590"/>
            <a:ext cx="1933904" cy="369332"/>
          </a:xfrm>
          <a:prstGeom prst="rect">
            <a:avLst/>
          </a:prstGeom>
          <a:noFill/>
        </p:spPr>
        <p:txBody>
          <a:bodyPr wrap="square">
            <a:spAutoFit/>
          </a:bodyPr>
          <a:lstStyle/>
          <a:p>
            <a:pPr marL="0" indent="0" algn="ctr">
              <a:buFont typeface="Arial" panose="020B0604020202020204" pitchFamily="34" charset="0"/>
              <a:buNone/>
            </a:pPr>
            <a:r>
              <a:rPr lang="en-US" b="1" dirty="0">
                <a:solidFill>
                  <a:schemeClr val="bg1"/>
                </a:solidFill>
                <a:latin typeface="Lub Dub Condensed" panose="020B0506030403020204" pitchFamily="34" charset="0"/>
              </a:rPr>
              <a:t>Patients with APS</a:t>
            </a:r>
          </a:p>
        </p:txBody>
      </p:sp>
      <p:sp>
        <p:nvSpPr>
          <p:cNvPr id="59" name="TextBox 58">
            <a:extLst>
              <a:ext uri="{FF2B5EF4-FFF2-40B4-BE49-F238E27FC236}">
                <a16:creationId xmlns:a16="http://schemas.microsoft.com/office/drawing/2014/main" id="{06A29378-1B9B-B7BC-7EEC-E5BB3F6E21A5}"/>
              </a:ext>
            </a:extLst>
          </p:cNvPr>
          <p:cNvSpPr txBox="1"/>
          <p:nvPr/>
        </p:nvSpPr>
        <p:spPr>
          <a:xfrm>
            <a:off x="5847437" y="3878202"/>
            <a:ext cx="2751249" cy="1754326"/>
          </a:xfrm>
          <a:prstGeom prst="rect">
            <a:avLst/>
          </a:prstGeom>
          <a:noFill/>
        </p:spPr>
        <p:txBody>
          <a:bodyPr wrap="square">
            <a:spAutoFit/>
          </a:bodyPr>
          <a:lstStyle/>
          <a:p>
            <a:pPr algn="ctr"/>
            <a:r>
              <a:rPr lang="en-US" b="1" dirty="0">
                <a:solidFill>
                  <a:schemeClr val="tx1"/>
                </a:solidFill>
                <a:latin typeface="Lub Dub Condensed" panose="020B0506030403020204"/>
              </a:rPr>
              <a:t>It is reasonable to choose a Vitamin K agonist over DOAC or Aspirin for prevention of recurrent thrombotic events, including stroke (Class 2a)</a:t>
            </a:r>
          </a:p>
        </p:txBody>
      </p:sp>
      <p:sp>
        <p:nvSpPr>
          <p:cNvPr id="30" name="TextBox 29">
            <a:extLst>
              <a:ext uri="{FF2B5EF4-FFF2-40B4-BE49-F238E27FC236}">
                <a16:creationId xmlns:a16="http://schemas.microsoft.com/office/drawing/2014/main" id="{0764253C-5A66-4E91-50B2-B7100960BD8D}"/>
              </a:ext>
              <a:ext uri="{C183D7F6-B498-43B3-948B-1728B52AA6E4}">
                <adec:decorative xmlns:adec="http://schemas.microsoft.com/office/drawing/2017/decorative" val="1"/>
              </a:ext>
            </a:extLst>
          </p:cNvPr>
          <p:cNvSpPr txBox="1"/>
          <p:nvPr/>
        </p:nvSpPr>
        <p:spPr>
          <a:xfrm>
            <a:off x="8698772" y="2431796"/>
            <a:ext cx="1999759" cy="940783"/>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endParaRPr lang="en-US" dirty="0">
              <a:latin typeface="Lub Dub Condensed" panose="020B0506030403020204" pitchFamily="34" charset="0"/>
            </a:endParaRPr>
          </a:p>
        </p:txBody>
      </p:sp>
      <p:sp>
        <p:nvSpPr>
          <p:cNvPr id="27" name="TextBox 26">
            <a:extLst>
              <a:ext uri="{FF2B5EF4-FFF2-40B4-BE49-F238E27FC236}">
                <a16:creationId xmlns:a16="http://schemas.microsoft.com/office/drawing/2014/main" id="{82502027-12BA-7954-40DE-719A4C7EACDA}"/>
              </a:ext>
              <a:ext uri="{C183D7F6-B498-43B3-948B-1728B52AA6E4}">
                <adec:decorative xmlns:adec="http://schemas.microsoft.com/office/drawing/2017/decorative" val="1"/>
              </a:ext>
            </a:extLst>
          </p:cNvPr>
          <p:cNvSpPr txBox="1"/>
          <p:nvPr/>
        </p:nvSpPr>
        <p:spPr>
          <a:xfrm>
            <a:off x="8666394" y="1734474"/>
            <a:ext cx="1985772" cy="671114"/>
          </a:xfrm>
          <a:prstGeom prst="rect">
            <a:avLst/>
          </a:prstGeom>
          <a:solidFill>
            <a:schemeClr val="tx1">
              <a:lumMod val="65000"/>
              <a:lumOff val="3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endParaRPr lang="en-US" sz="1600" dirty="0"/>
          </a:p>
        </p:txBody>
      </p:sp>
      <p:cxnSp>
        <p:nvCxnSpPr>
          <p:cNvPr id="29" name="Straight Arrow Connector 28">
            <a:extLst>
              <a:ext uri="{FF2B5EF4-FFF2-40B4-BE49-F238E27FC236}">
                <a16:creationId xmlns:a16="http://schemas.microsoft.com/office/drawing/2014/main" id="{329B1542-C0F3-1133-898B-134C06C621B1}"/>
              </a:ext>
              <a:ext uri="{C183D7F6-B498-43B3-948B-1728B52AA6E4}">
                <adec:decorative xmlns:adec="http://schemas.microsoft.com/office/drawing/2017/decorative" val="1"/>
              </a:ext>
            </a:extLst>
          </p:cNvPr>
          <p:cNvCxnSpPr>
            <a:cxnSpLocks/>
            <a:stCxn id="30" idx="2"/>
          </p:cNvCxnSpPr>
          <p:nvPr/>
        </p:nvCxnSpPr>
        <p:spPr>
          <a:xfrm>
            <a:off x="9698652" y="3372579"/>
            <a:ext cx="0" cy="58115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8" name="Round Same Side Corner Rectangle 60">
            <a:extLst>
              <a:ext uri="{FF2B5EF4-FFF2-40B4-BE49-F238E27FC236}">
                <a16:creationId xmlns:a16="http://schemas.microsoft.com/office/drawing/2014/main" id="{EBC18E3F-F274-0384-C837-125CE2794290}"/>
              </a:ext>
              <a:ext uri="{C183D7F6-B498-43B3-948B-1728B52AA6E4}">
                <adec:decorative xmlns:adec="http://schemas.microsoft.com/office/drawing/2017/decorative" val="1"/>
              </a:ext>
            </a:extLst>
          </p:cNvPr>
          <p:cNvSpPr/>
          <p:nvPr/>
        </p:nvSpPr>
        <p:spPr>
          <a:xfrm>
            <a:off x="8861981" y="3942651"/>
            <a:ext cx="2049086" cy="1182942"/>
          </a:xfrm>
          <a:prstGeom prst="rect">
            <a:avLst/>
          </a:prstGeom>
          <a:solidFill>
            <a:srgbClr val="F99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latin typeface="Lub Dub Condensed" panose="020B0506030403020204"/>
            </a:endParaRPr>
          </a:p>
        </p:txBody>
      </p:sp>
      <p:sp>
        <p:nvSpPr>
          <p:cNvPr id="31" name="TextBox 30">
            <a:extLst>
              <a:ext uri="{FF2B5EF4-FFF2-40B4-BE49-F238E27FC236}">
                <a16:creationId xmlns:a16="http://schemas.microsoft.com/office/drawing/2014/main" id="{FBD3E35F-BADA-E44E-50FF-AD50F3D72BDD}"/>
              </a:ext>
              <a:ext uri="{C183D7F6-B498-43B3-948B-1728B52AA6E4}">
                <adec:decorative xmlns:adec="http://schemas.microsoft.com/office/drawing/2017/decorative" val="0"/>
              </a:ext>
            </a:extLst>
          </p:cNvPr>
          <p:cNvSpPr txBox="1"/>
          <p:nvPr/>
        </p:nvSpPr>
        <p:spPr>
          <a:xfrm>
            <a:off x="8682116" y="2372659"/>
            <a:ext cx="1999872" cy="948757"/>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1800" dirty="0"/>
              <a:t>In non-pregnant adults</a:t>
            </a:r>
          </a:p>
        </p:txBody>
      </p:sp>
      <p:sp>
        <p:nvSpPr>
          <p:cNvPr id="53" name="TextBox 52">
            <a:extLst>
              <a:ext uri="{FF2B5EF4-FFF2-40B4-BE49-F238E27FC236}">
                <a16:creationId xmlns:a16="http://schemas.microsoft.com/office/drawing/2014/main" id="{B88CB44C-6AAB-94B9-CB55-42163FF54C38}"/>
              </a:ext>
            </a:extLst>
          </p:cNvPr>
          <p:cNvSpPr txBox="1"/>
          <p:nvPr/>
        </p:nvSpPr>
        <p:spPr>
          <a:xfrm>
            <a:off x="8684404" y="1748172"/>
            <a:ext cx="2028497"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err="1">
                <a:solidFill>
                  <a:schemeClr val="bg1"/>
                </a:solidFill>
                <a:latin typeface="Lub Dub Condensed" panose="020B0506030403020204" pitchFamily="34" charset="0"/>
              </a:rPr>
              <a:t>Hx</a:t>
            </a:r>
            <a:r>
              <a:rPr lang="en-US" b="1" dirty="0">
                <a:solidFill>
                  <a:schemeClr val="bg1"/>
                </a:solidFill>
                <a:latin typeface="Lub Dub Condensed" panose="020B0506030403020204" pitchFamily="34" charset="0"/>
              </a:rPr>
              <a:t> of APS with Pregnancy Only</a:t>
            </a:r>
          </a:p>
        </p:txBody>
      </p:sp>
      <p:sp>
        <p:nvSpPr>
          <p:cNvPr id="57" name="TextBox 56">
            <a:extLst>
              <a:ext uri="{FF2B5EF4-FFF2-40B4-BE49-F238E27FC236}">
                <a16:creationId xmlns:a16="http://schemas.microsoft.com/office/drawing/2014/main" id="{C2F66AC5-14CA-EAAB-5CCA-CD016C255827}"/>
              </a:ext>
            </a:extLst>
          </p:cNvPr>
          <p:cNvSpPr txBox="1"/>
          <p:nvPr/>
        </p:nvSpPr>
        <p:spPr>
          <a:xfrm>
            <a:off x="8788559" y="4047889"/>
            <a:ext cx="2102068" cy="923330"/>
          </a:xfrm>
          <a:prstGeom prst="rect">
            <a:avLst/>
          </a:prstGeom>
          <a:noFill/>
        </p:spPr>
        <p:txBody>
          <a:bodyPr wrap="square">
            <a:spAutoFit/>
          </a:bodyPr>
          <a:lstStyle/>
          <a:p>
            <a:pPr algn="ctr"/>
            <a:r>
              <a:rPr lang="en-US" b="1" dirty="0">
                <a:solidFill>
                  <a:schemeClr val="tx1"/>
                </a:solidFill>
                <a:latin typeface="Lub Dub Condensed" panose="020B0506030403020204"/>
              </a:rPr>
              <a:t>Aspirin may be considered  </a:t>
            </a:r>
          </a:p>
          <a:p>
            <a:pPr algn="ctr"/>
            <a:r>
              <a:rPr lang="en-US" b="1" dirty="0">
                <a:solidFill>
                  <a:schemeClr val="tx1"/>
                </a:solidFill>
                <a:latin typeface="Lub Dub Condensed" panose="020B0506030403020204"/>
              </a:rPr>
              <a:t>(Class 2b)</a:t>
            </a:r>
          </a:p>
        </p:txBody>
      </p:sp>
      <p:sp>
        <p:nvSpPr>
          <p:cNvPr id="5" name="Text Placeholder 4">
            <a:extLst>
              <a:ext uri="{FF2B5EF4-FFF2-40B4-BE49-F238E27FC236}">
                <a16:creationId xmlns:a16="http://schemas.microsoft.com/office/drawing/2014/main" id="{51D725A0-B8B8-1278-922B-30B191BAE30C}"/>
              </a:ext>
            </a:extLst>
          </p:cNvPr>
          <p:cNvSpPr>
            <a:spLocks noGrp="1"/>
          </p:cNvSpPr>
          <p:nvPr>
            <p:ph type="body" sz="quarter" idx="13"/>
          </p:nvPr>
        </p:nvSpPr>
        <p:spPr>
          <a:xfrm>
            <a:off x="2568156" y="5910436"/>
            <a:ext cx="7055688" cy="421493"/>
          </a:xfrm>
        </p:spPr>
        <p:txBody>
          <a:bodyPr/>
          <a:lstStyle/>
          <a:p>
            <a:r>
              <a:rPr lang="en-US" sz="1200" b="1" dirty="0">
                <a:latin typeface="Lub Dub Condensed" panose="020B0506030403020204"/>
              </a:rPr>
              <a:t>Abbreviations: </a:t>
            </a:r>
            <a:r>
              <a:rPr lang="en-US" sz="1200" dirty="0" err="1">
                <a:latin typeface="Lub Dub Condensed" panose="020B0506030403020204"/>
              </a:rPr>
              <a:t>aPL</a:t>
            </a:r>
            <a:r>
              <a:rPr lang="en-US" sz="1200" dirty="0">
                <a:latin typeface="Lub Dub Condensed" panose="020B0506030403020204"/>
              </a:rPr>
              <a:t> indicates antiphospholipid antibodies; APS, autoimmune condition characterized by the presence of venous or arterial thrombosis and/or pregnancy-related complications in patients with antiphospholipid antibodies; DOAC, direct oral anticoagulant; </a:t>
            </a:r>
            <a:r>
              <a:rPr lang="en-US" sz="1200" dirty="0" err="1">
                <a:latin typeface="Lub Dub Condensed" panose="020B0506030403020204"/>
              </a:rPr>
              <a:t>Hx</a:t>
            </a:r>
            <a:r>
              <a:rPr lang="en-US" sz="1200" dirty="0">
                <a:latin typeface="Lub Dub Condensed" panose="020B0506030403020204"/>
              </a:rPr>
              <a:t>, history; and SLE, systemic lupus arthritis.</a:t>
            </a:r>
          </a:p>
        </p:txBody>
      </p:sp>
      <p:sp>
        <p:nvSpPr>
          <p:cNvPr id="4" name="Slide Number Placeholder 3">
            <a:extLst>
              <a:ext uri="{FF2B5EF4-FFF2-40B4-BE49-F238E27FC236}">
                <a16:creationId xmlns:a16="http://schemas.microsoft.com/office/drawing/2014/main" id="{6BC4D606-0DBA-E287-7F9C-BE8D118969DE}"/>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24</a:t>
            </a:fld>
            <a:endParaRPr lang="en-US" sz="900" dirty="0"/>
          </a:p>
        </p:txBody>
      </p:sp>
    </p:spTree>
    <p:extLst>
      <p:ext uri="{BB962C8B-B14F-4D97-AF65-F5344CB8AC3E}">
        <p14:creationId xmlns:p14="http://schemas.microsoft.com/office/powerpoint/2010/main" val="1447486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par>
                          <p:cTn id="18" fill="hold">
                            <p:stCondLst>
                              <p:cond delay="1000"/>
                            </p:stCondLst>
                            <p:childTnLst>
                              <p:par>
                                <p:cTn id="19" presetID="22" presetClass="entr" presetSubtype="1"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500"/>
                                        <p:tgtEl>
                                          <p:spTgt spid="8"/>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500"/>
                                        <p:tgtEl>
                                          <p:spTgt spid="3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childTnLst>
                          </p:cTn>
                        </p:par>
                        <p:par>
                          <p:cTn id="37" fill="hold">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fade">
                                      <p:cBhvr>
                                        <p:cTn id="43" dur="500"/>
                                        <p:tgtEl>
                                          <p:spTgt spid="36"/>
                                        </p:tgtEl>
                                      </p:cBhvr>
                                    </p:animEffect>
                                  </p:childTnLst>
                                </p:cTn>
                              </p:par>
                            </p:childTnLst>
                          </p:cTn>
                        </p:par>
                        <p:par>
                          <p:cTn id="44" fill="hold">
                            <p:stCondLst>
                              <p:cond delay="10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500"/>
                                        <p:tgtEl>
                                          <p:spTgt spid="14"/>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fade">
                                      <p:cBhvr>
                                        <p:cTn id="50" dur="500"/>
                                        <p:tgtEl>
                                          <p:spTgt spid="50"/>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500"/>
                                        <p:tgtEl>
                                          <p:spTgt spid="65"/>
                                        </p:tgtEl>
                                      </p:cBhvr>
                                    </p:animEffect>
                                  </p:childTnLst>
                                </p:cTn>
                              </p:par>
                            </p:childTnLst>
                          </p:cTn>
                        </p:par>
                        <p:par>
                          <p:cTn id="54" fill="hold">
                            <p:stCondLst>
                              <p:cond delay="1500"/>
                            </p:stCondLst>
                            <p:childTnLst>
                              <p:par>
                                <p:cTn id="55" presetID="10"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500"/>
                                        <p:tgtEl>
                                          <p:spTgt spid="13"/>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63"/>
                                        </p:tgtEl>
                                        <p:attrNameLst>
                                          <p:attrName>style.visibility</p:attrName>
                                        </p:attrNameLst>
                                      </p:cBhvr>
                                      <p:to>
                                        <p:strVal val="visible"/>
                                      </p:to>
                                    </p:set>
                                    <p:animEffect transition="in" filter="fade">
                                      <p:cBhvr>
                                        <p:cTn id="60" dur="500"/>
                                        <p:tgtEl>
                                          <p:spTgt spid="63"/>
                                        </p:tgtEl>
                                      </p:cBhvr>
                                    </p:animEffect>
                                  </p:childTnLst>
                                </p:cTn>
                              </p:par>
                            </p:childTnLst>
                          </p:cTn>
                        </p:par>
                        <p:par>
                          <p:cTn id="61" fill="hold">
                            <p:stCondLst>
                              <p:cond delay="2000"/>
                            </p:stCondLst>
                            <p:childTnLst>
                              <p:par>
                                <p:cTn id="62" presetID="10" presetClass="entr" presetSubtype="0" fill="hold" nodeType="after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500"/>
                                        <p:tgtEl>
                                          <p:spTgt spid="46"/>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66"/>
                                        </p:tgtEl>
                                        <p:attrNameLst>
                                          <p:attrName>style.visibility</p:attrName>
                                        </p:attrNameLst>
                                      </p:cBhvr>
                                      <p:to>
                                        <p:strVal val="visible"/>
                                      </p:to>
                                    </p:set>
                                    <p:animEffect transition="in" filter="fade">
                                      <p:cBhvr>
                                        <p:cTn id="67" dur="500"/>
                                        <p:tgtEl>
                                          <p:spTgt spid="66"/>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67"/>
                                        </p:tgtEl>
                                        <p:attrNameLst>
                                          <p:attrName>style.visibility</p:attrName>
                                        </p:attrNameLst>
                                      </p:cBhvr>
                                      <p:to>
                                        <p:strVal val="visible"/>
                                      </p:to>
                                    </p:set>
                                    <p:animEffect transition="in" filter="fade">
                                      <p:cBhvr>
                                        <p:cTn id="70" dur="500"/>
                                        <p:tgtEl>
                                          <p:spTgt spid="67"/>
                                        </p:tgtEl>
                                      </p:cBhvr>
                                    </p:animEffect>
                                  </p:childTnLst>
                                </p:cTn>
                              </p:par>
                            </p:childTnLst>
                          </p:cTn>
                        </p:par>
                        <p:par>
                          <p:cTn id="71" fill="hold">
                            <p:stCondLst>
                              <p:cond delay="2500"/>
                            </p:stCondLst>
                            <p:childTnLst>
                              <p:par>
                                <p:cTn id="72" presetID="10" presetClass="entr" presetSubtype="0" fill="hold" grpId="0" nodeType="afterEffect">
                                  <p:stCondLst>
                                    <p:cond delay="0"/>
                                  </p:stCondLst>
                                  <p:childTnLst>
                                    <p:set>
                                      <p:cBhvr>
                                        <p:cTn id="73" dur="1" fill="hold">
                                          <p:stCondLst>
                                            <p:cond delay="0"/>
                                          </p:stCondLst>
                                        </p:cTn>
                                        <p:tgtEl>
                                          <p:spTgt spid="45"/>
                                        </p:tgtEl>
                                        <p:attrNameLst>
                                          <p:attrName>style.visibility</p:attrName>
                                        </p:attrNameLst>
                                      </p:cBhvr>
                                      <p:to>
                                        <p:strVal val="visible"/>
                                      </p:to>
                                    </p:set>
                                    <p:animEffect transition="in" filter="fade">
                                      <p:cBhvr>
                                        <p:cTn id="74" dur="500"/>
                                        <p:tgtEl>
                                          <p:spTgt spid="45"/>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61"/>
                                        </p:tgtEl>
                                        <p:attrNameLst>
                                          <p:attrName>style.visibility</p:attrName>
                                        </p:attrNameLst>
                                      </p:cBhvr>
                                      <p:to>
                                        <p:strVal val="visible"/>
                                      </p:to>
                                    </p:set>
                                    <p:animEffect transition="in" filter="fade">
                                      <p:cBhvr>
                                        <p:cTn id="77" dur="500"/>
                                        <p:tgtEl>
                                          <p:spTgt spid="61"/>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500"/>
                                        <p:tgtEl>
                                          <p:spTgt spid="25"/>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26"/>
                                        </p:tgtEl>
                                        <p:attrNameLst>
                                          <p:attrName>style.visibility</p:attrName>
                                        </p:attrNameLst>
                                      </p:cBhvr>
                                      <p:to>
                                        <p:strVal val="visible"/>
                                      </p:to>
                                    </p:set>
                                    <p:animEffect transition="in" filter="fade">
                                      <p:cBhvr>
                                        <p:cTn id="85" dur="500"/>
                                        <p:tgtEl>
                                          <p:spTgt spid="26"/>
                                        </p:tgtEl>
                                      </p:cBhvr>
                                    </p:animEffect>
                                  </p:childTnLst>
                                </p:cTn>
                              </p:par>
                            </p:childTnLst>
                          </p:cTn>
                        </p:par>
                        <p:par>
                          <p:cTn id="86" fill="hold">
                            <p:stCondLst>
                              <p:cond delay="500"/>
                            </p:stCondLst>
                            <p:childTnLst>
                              <p:par>
                                <p:cTn id="87" presetID="10" presetClass="entr" presetSubtype="0"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Effect transition="in" filter="fade">
                                      <p:cBhvr>
                                        <p:cTn id="89" dur="500"/>
                                        <p:tgtEl>
                                          <p:spTgt spid="22"/>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500"/>
                                        <p:tgtEl>
                                          <p:spTgt spid="47"/>
                                        </p:tgtEl>
                                      </p:cBhvr>
                                    </p:animEffect>
                                  </p:childTnLst>
                                </p:cTn>
                              </p:par>
                            </p:childTnLst>
                          </p:cTn>
                        </p:par>
                        <p:par>
                          <p:cTn id="93" fill="hold">
                            <p:stCondLst>
                              <p:cond delay="1000"/>
                            </p:stCondLst>
                            <p:childTnLst>
                              <p:par>
                                <p:cTn id="94" presetID="22" presetClass="entr" presetSubtype="1" fill="hold" nodeType="afterEffect">
                                  <p:stCondLst>
                                    <p:cond delay="0"/>
                                  </p:stCondLst>
                                  <p:childTnLst>
                                    <p:set>
                                      <p:cBhvr>
                                        <p:cTn id="95" dur="1" fill="hold">
                                          <p:stCondLst>
                                            <p:cond delay="0"/>
                                          </p:stCondLst>
                                        </p:cTn>
                                        <p:tgtEl>
                                          <p:spTgt spid="24"/>
                                        </p:tgtEl>
                                        <p:attrNameLst>
                                          <p:attrName>style.visibility</p:attrName>
                                        </p:attrNameLst>
                                      </p:cBhvr>
                                      <p:to>
                                        <p:strVal val="visible"/>
                                      </p:to>
                                    </p:set>
                                    <p:animEffect transition="in" filter="wipe(up)">
                                      <p:cBhvr>
                                        <p:cTn id="96" dur="500"/>
                                        <p:tgtEl>
                                          <p:spTgt spid="24"/>
                                        </p:tgtEl>
                                      </p:cBhvr>
                                    </p:animEffect>
                                  </p:childTnLst>
                                </p:cTn>
                              </p:par>
                            </p:childTnLst>
                          </p:cTn>
                        </p:par>
                        <p:par>
                          <p:cTn id="97" fill="hold">
                            <p:stCondLst>
                              <p:cond delay="1500"/>
                            </p:stCondLst>
                            <p:childTnLst>
                              <p:par>
                                <p:cTn id="98" presetID="10" presetClass="entr" presetSubtype="0" fill="hold" grpId="0" nodeType="afterEffect">
                                  <p:stCondLst>
                                    <p:cond delay="0"/>
                                  </p:stCondLst>
                                  <p:childTnLst>
                                    <p:set>
                                      <p:cBhvr>
                                        <p:cTn id="99" dur="1" fill="hold">
                                          <p:stCondLst>
                                            <p:cond delay="0"/>
                                          </p:stCondLst>
                                        </p:cTn>
                                        <p:tgtEl>
                                          <p:spTgt spid="23"/>
                                        </p:tgtEl>
                                        <p:attrNameLst>
                                          <p:attrName>style.visibility</p:attrName>
                                        </p:attrNameLst>
                                      </p:cBhvr>
                                      <p:to>
                                        <p:strVal val="visible"/>
                                      </p:to>
                                    </p:set>
                                    <p:animEffect transition="in" filter="fade">
                                      <p:cBhvr>
                                        <p:cTn id="100" dur="500"/>
                                        <p:tgtEl>
                                          <p:spTgt spid="23"/>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59"/>
                                        </p:tgtEl>
                                        <p:attrNameLst>
                                          <p:attrName>style.visibility</p:attrName>
                                        </p:attrNameLst>
                                      </p:cBhvr>
                                      <p:to>
                                        <p:strVal val="visible"/>
                                      </p:to>
                                    </p:set>
                                    <p:animEffect transition="in" filter="fade">
                                      <p:cBhvr>
                                        <p:cTn id="103" dur="500"/>
                                        <p:tgtEl>
                                          <p:spTgt spid="59"/>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30"/>
                                        </p:tgtEl>
                                        <p:attrNameLst>
                                          <p:attrName>style.visibility</p:attrName>
                                        </p:attrNameLst>
                                      </p:cBhvr>
                                      <p:to>
                                        <p:strVal val="visible"/>
                                      </p:to>
                                    </p:set>
                                    <p:animEffect transition="in" filter="fade">
                                      <p:cBhvr>
                                        <p:cTn id="108" dur="500"/>
                                        <p:tgtEl>
                                          <p:spTgt spid="30"/>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31"/>
                                        </p:tgtEl>
                                        <p:attrNameLst>
                                          <p:attrName>style.visibility</p:attrName>
                                        </p:attrNameLst>
                                      </p:cBhvr>
                                      <p:to>
                                        <p:strVal val="visible"/>
                                      </p:to>
                                    </p:set>
                                    <p:animEffect transition="in" filter="fade">
                                      <p:cBhvr>
                                        <p:cTn id="111" dur="500"/>
                                        <p:tgtEl>
                                          <p:spTgt spid="31"/>
                                        </p:tgtEl>
                                      </p:cBhvr>
                                    </p:animEffect>
                                  </p:childTnLst>
                                </p:cTn>
                              </p:par>
                            </p:childTnLst>
                          </p:cTn>
                        </p:par>
                        <p:par>
                          <p:cTn id="112" fill="hold">
                            <p:stCondLst>
                              <p:cond delay="500"/>
                            </p:stCondLst>
                            <p:childTnLst>
                              <p:par>
                                <p:cTn id="113" presetID="10" presetClass="entr" presetSubtype="0"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fade">
                                      <p:cBhvr>
                                        <p:cTn id="115" dur="500"/>
                                        <p:tgtEl>
                                          <p:spTgt spid="27"/>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53"/>
                                        </p:tgtEl>
                                        <p:attrNameLst>
                                          <p:attrName>style.visibility</p:attrName>
                                        </p:attrNameLst>
                                      </p:cBhvr>
                                      <p:to>
                                        <p:strVal val="visible"/>
                                      </p:to>
                                    </p:set>
                                    <p:animEffect transition="in" filter="fade">
                                      <p:cBhvr>
                                        <p:cTn id="118" dur="500"/>
                                        <p:tgtEl>
                                          <p:spTgt spid="53"/>
                                        </p:tgtEl>
                                      </p:cBhvr>
                                    </p:animEffect>
                                  </p:childTnLst>
                                </p:cTn>
                              </p:par>
                            </p:childTnLst>
                          </p:cTn>
                        </p:par>
                        <p:par>
                          <p:cTn id="119" fill="hold">
                            <p:stCondLst>
                              <p:cond delay="1000"/>
                            </p:stCondLst>
                            <p:childTnLst>
                              <p:par>
                                <p:cTn id="120" presetID="22" presetClass="entr" presetSubtype="1" fill="hold"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wipe(up)">
                                      <p:cBhvr>
                                        <p:cTn id="122" dur="500"/>
                                        <p:tgtEl>
                                          <p:spTgt spid="29"/>
                                        </p:tgtEl>
                                      </p:cBhvr>
                                    </p:animEffect>
                                  </p:childTnLst>
                                </p:cTn>
                              </p:par>
                            </p:childTnLst>
                          </p:cTn>
                        </p:par>
                        <p:par>
                          <p:cTn id="123" fill="hold">
                            <p:stCondLst>
                              <p:cond delay="1500"/>
                            </p:stCondLst>
                            <p:childTnLst>
                              <p:par>
                                <p:cTn id="124" presetID="10"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500"/>
                                        <p:tgtEl>
                                          <p:spTgt spid="28"/>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57"/>
                                        </p:tgtEl>
                                        <p:attrNameLst>
                                          <p:attrName>style.visibility</p:attrName>
                                        </p:attrNameLst>
                                      </p:cBhvr>
                                      <p:to>
                                        <p:strVal val="visible"/>
                                      </p:to>
                                    </p:set>
                                    <p:animEffect transition="in" filter="fade">
                                      <p:cBhvr>
                                        <p:cTn id="12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P spid="7" grpId="0" animBg="1"/>
      <p:bldP spid="10" grpId="0"/>
      <p:bldP spid="20" grpId="0"/>
      <p:bldP spid="32" grpId="0"/>
      <p:bldP spid="15" grpId="0" animBg="1"/>
      <p:bldP spid="12" grpId="0" animBg="1"/>
      <p:bldP spid="50" grpId="0" animBg="1"/>
      <p:bldP spid="13" grpId="0" animBg="1"/>
      <p:bldP spid="66" grpId="0" animBg="1"/>
      <p:bldP spid="45" grpId="0" animBg="1"/>
      <p:bldP spid="16" grpId="0"/>
      <p:bldP spid="36" grpId="0"/>
      <p:bldP spid="65" grpId="0"/>
      <p:bldP spid="63" grpId="0"/>
      <p:bldP spid="67" grpId="0"/>
      <p:bldP spid="61" grpId="0"/>
      <p:bldP spid="25" grpId="0" animBg="1"/>
      <p:bldP spid="22" grpId="0" animBg="1"/>
      <p:bldP spid="23" grpId="0" animBg="1"/>
      <p:bldP spid="26" grpId="0"/>
      <p:bldP spid="47" grpId="0"/>
      <p:bldP spid="59" grpId="0"/>
      <p:bldP spid="30" grpId="0" animBg="1"/>
      <p:bldP spid="27" grpId="0" animBg="1"/>
      <p:bldP spid="28" grpId="0" animBg="1"/>
      <p:bldP spid="31" grpId="0"/>
      <p:bldP spid="53"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6CAB8-3EE8-6725-E930-CF8B6C0EC5F4}"/>
              </a:ext>
            </a:extLst>
          </p:cNvPr>
          <p:cNvSpPr>
            <a:spLocks noGrp="1"/>
          </p:cNvSpPr>
          <p:nvPr>
            <p:ph type="title"/>
          </p:nvPr>
        </p:nvSpPr>
        <p:spPr>
          <a:xfrm>
            <a:off x="838200" y="365125"/>
            <a:ext cx="10515600" cy="1057593"/>
          </a:xfrm>
        </p:spPr>
        <p:txBody>
          <a:bodyPr/>
          <a:lstStyle/>
          <a:p>
            <a:r>
              <a:rPr lang="en-US" dirty="0"/>
              <a:t>Stroke Prevention in Autoimmune Disorders: Rheumatoid Arthritis</a:t>
            </a:r>
          </a:p>
        </p:txBody>
      </p:sp>
      <p:sp>
        <p:nvSpPr>
          <p:cNvPr id="50" name="TextBox 49">
            <a:extLst>
              <a:ext uri="{FF2B5EF4-FFF2-40B4-BE49-F238E27FC236}">
                <a16:creationId xmlns:a16="http://schemas.microsoft.com/office/drawing/2014/main" id="{42F5FEBE-98E9-4A0F-9349-B20792B26CCC}"/>
              </a:ext>
              <a:ext uri="{C183D7F6-B498-43B3-948B-1728B52AA6E4}">
                <adec:decorative xmlns:adec="http://schemas.microsoft.com/office/drawing/2017/decorative" val="1"/>
              </a:ext>
            </a:extLst>
          </p:cNvPr>
          <p:cNvSpPr txBox="1"/>
          <p:nvPr/>
        </p:nvSpPr>
        <p:spPr>
          <a:xfrm>
            <a:off x="2918361" y="3457861"/>
            <a:ext cx="942033" cy="461665"/>
          </a:xfrm>
          <a:prstGeom prst="rect">
            <a:avLst/>
          </a:prstGeom>
          <a:solidFill>
            <a:schemeClr val="bg1"/>
          </a:solidFill>
        </p:spPr>
        <p:txBody>
          <a:bodyPr wrap="square">
            <a:spAutoFit/>
          </a:bodyPr>
          <a:lstStyle/>
          <a:p>
            <a:pPr algn="ctr"/>
            <a:br>
              <a:rPr lang="en-US" sz="1200" b="1" dirty="0">
                <a:latin typeface="Lub Dub Condensed" panose="020B0506030403020204" pitchFamily="34" charset="0"/>
              </a:rPr>
            </a:br>
            <a:endParaRPr lang="en-US" sz="1200" b="1" dirty="0">
              <a:latin typeface="Lub Dub Condensed" panose="020B0506030403020204" pitchFamily="34" charset="0"/>
            </a:endParaRPr>
          </a:p>
        </p:txBody>
      </p:sp>
      <p:sp>
        <p:nvSpPr>
          <p:cNvPr id="66" name="TextBox 65">
            <a:extLst>
              <a:ext uri="{FF2B5EF4-FFF2-40B4-BE49-F238E27FC236}">
                <a16:creationId xmlns:a16="http://schemas.microsoft.com/office/drawing/2014/main" id="{BF0FE071-9D84-EE25-C8A8-A96F99EB5F6C}"/>
              </a:ext>
              <a:ext uri="{C183D7F6-B498-43B3-948B-1728B52AA6E4}">
                <adec:decorative xmlns:adec="http://schemas.microsoft.com/office/drawing/2017/decorative" val="1"/>
              </a:ext>
            </a:extLst>
          </p:cNvPr>
          <p:cNvSpPr txBox="1"/>
          <p:nvPr/>
        </p:nvSpPr>
        <p:spPr>
          <a:xfrm>
            <a:off x="4300471" y="3463117"/>
            <a:ext cx="942033" cy="461665"/>
          </a:xfrm>
          <a:prstGeom prst="rect">
            <a:avLst/>
          </a:prstGeom>
          <a:solidFill>
            <a:schemeClr val="bg1"/>
          </a:solidFill>
        </p:spPr>
        <p:txBody>
          <a:bodyPr wrap="square">
            <a:spAutoFit/>
          </a:bodyPr>
          <a:lstStyle/>
          <a:p>
            <a:pPr algn="ctr"/>
            <a:br>
              <a:rPr lang="en-US" sz="1200" b="1" dirty="0">
                <a:latin typeface="Lub Dub Condensed" panose="020B0506030403020204" pitchFamily="34" charset="0"/>
              </a:rPr>
            </a:br>
            <a:endParaRPr lang="en-US" sz="1200" b="1" dirty="0">
              <a:latin typeface="Lub Dub Condensed" panose="020B0506030403020204" pitchFamily="34" charset="0"/>
            </a:endParaRPr>
          </a:p>
        </p:txBody>
      </p:sp>
      <p:sp>
        <p:nvSpPr>
          <p:cNvPr id="36" name="TextBox 35">
            <a:extLst>
              <a:ext uri="{FF2B5EF4-FFF2-40B4-BE49-F238E27FC236}">
                <a16:creationId xmlns:a16="http://schemas.microsoft.com/office/drawing/2014/main" id="{7805E648-EECD-655F-49A6-6F6B3C0A68EE}"/>
              </a:ext>
            </a:extLst>
          </p:cNvPr>
          <p:cNvSpPr txBox="1"/>
          <p:nvPr/>
        </p:nvSpPr>
        <p:spPr>
          <a:xfrm>
            <a:off x="2704025" y="2910630"/>
            <a:ext cx="2659117" cy="338554"/>
          </a:xfrm>
          <a:prstGeom prst="rect">
            <a:avLst/>
          </a:prstGeom>
          <a:noFill/>
        </p:spPr>
        <p:txBody>
          <a:bodyPr wrap="square">
            <a:spAutoFit/>
          </a:bodyPr>
          <a:lstStyle/>
          <a:p>
            <a:pPr algn="ctr"/>
            <a:r>
              <a:rPr lang="en-US" sz="1600" b="1" dirty="0">
                <a:solidFill>
                  <a:schemeClr val="bg1"/>
                </a:solidFill>
                <a:latin typeface="Lub Dub Condensed" panose="020B0506030403020204" pitchFamily="34" charset="0"/>
              </a:rPr>
              <a:t>SLE</a:t>
            </a:r>
          </a:p>
        </p:txBody>
      </p:sp>
      <p:sp>
        <p:nvSpPr>
          <p:cNvPr id="47" name="TextBox 46">
            <a:extLst>
              <a:ext uri="{FF2B5EF4-FFF2-40B4-BE49-F238E27FC236}">
                <a16:creationId xmlns:a16="http://schemas.microsoft.com/office/drawing/2014/main" id="{4CECABF5-3934-267C-7411-7D7A1DD364FB}"/>
              </a:ext>
            </a:extLst>
          </p:cNvPr>
          <p:cNvSpPr txBox="1"/>
          <p:nvPr/>
        </p:nvSpPr>
        <p:spPr>
          <a:xfrm>
            <a:off x="5699473" y="2910630"/>
            <a:ext cx="1933904" cy="338554"/>
          </a:xfrm>
          <a:prstGeom prst="rect">
            <a:avLst/>
          </a:prstGeom>
          <a:noFill/>
        </p:spPr>
        <p:txBody>
          <a:bodyPr wrap="square">
            <a:spAutoFit/>
          </a:bodyPr>
          <a:lstStyle/>
          <a:p>
            <a:pPr marL="0" indent="0" algn="ctr">
              <a:buFont typeface="Arial" panose="020B0604020202020204" pitchFamily="34" charset="0"/>
              <a:buNone/>
            </a:pPr>
            <a:r>
              <a:rPr lang="en-US" sz="1600" b="1" dirty="0">
                <a:solidFill>
                  <a:schemeClr val="bg1"/>
                </a:solidFill>
                <a:latin typeface="Lub Dub Condensed" panose="020B0506030403020204" pitchFamily="34" charset="0"/>
              </a:rPr>
              <a:t>Patients with APS</a:t>
            </a:r>
          </a:p>
        </p:txBody>
      </p:sp>
      <p:sp>
        <p:nvSpPr>
          <p:cNvPr id="39" name="TextBox 38">
            <a:extLst>
              <a:ext uri="{FF2B5EF4-FFF2-40B4-BE49-F238E27FC236}">
                <a16:creationId xmlns:a16="http://schemas.microsoft.com/office/drawing/2014/main" id="{FC3B583F-D69F-9EB0-4879-967415DB75A5}"/>
              </a:ext>
              <a:ext uri="{C183D7F6-B498-43B3-948B-1728B52AA6E4}">
                <adec:decorative xmlns:adec="http://schemas.microsoft.com/office/drawing/2017/decorative" val="1"/>
              </a:ext>
            </a:extLst>
          </p:cNvPr>
          <p:cNvSpPr txBox="1"/>
          <p:nvPr/>
        </p:nvSpPr>
        <p:spPr>
          <a:xfrm>
            <a:off x="4695821" y="1935492"/>
            <a:ext cx="2406941" cy="1057593"/>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endParaRPr lang="en-US" dirty="0">
              <a:latin typeface="Lub Dub Condensed" panose="020B0506030403020204" pitchFamily="34" charset="0"/>
            </a:endParaRPr>
          </a:p>
        </p:txBody>
      </p:sp>
      <p:sp>
        <p:nvSpPr>
          <p:cNvPr id="37" name="Round Same Side Corner Rectangle 60">
            <a:extLst>
              <a:ext uri="{FF2B5EF4-FFF2-40B4-BE49-F238E27FC236}">
                <a16:creationId xmlns:a16="http://schemas.microsoft.com/office/drawing/2014/main" id="{BCDD1CA2-FC82-838B-8613-E9CEE26B0BDF}"/>
              </a:ext>
              <a:ext uri="{C183D7F6-B498-43B3-948B-1728B52AA6E4}">
                <adec:decorative xmlns:adec="http://schemas.microsoft.com/office/drawing/2017/decorative" val="1"/>
              </a:ext>
            </a:extLst>
          </p:cNvPr>
          <p:cNvSpPr/>
          <p:nvPr/>
        </p:nvSpPr>
        <p:spPr>
          <a:xfrm>
            <a:off x="4695823" y="2995643"/>
            <a:ext cx="2406941" cy="2031325"/>
          </a:xfrm>
          <a:prstGeom prst="rect">
            <a:avLst/>
          </a:prstGeom>
          <a:solidFill>
            <a:srgbClr val="F99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latin typeface="Lub Dub Condensed" panose="020B0506030403020204"/>
            </a:endParaRPr>
          </a:p>
        </p:txBody>
      </p:sp>
      <p:sp>
        <p:nvSpPr>
          <p:cNvPr id="40" name="TextBox 39">
            <a:extLst>
              <a:ext uri="{FF2B5EF4-FFF2-40B4-BE49-F238E27FC236}">
                <a16:creationId xmlns:a16="http://schemas.microsoft.com/office/drawing/2014/main" id="{89A3DC1F-604D-060E-A7CF-A0796C622376}"/>
              </a:ext>
              <a:ext uri="{C183D7F6-B498-43B3-948B-1728B52AA6E4}">
                <adec:decorative xmlns:adec="http://schemas.microsoft.com/office/drawing/2017/decorative" val="0"/>
              </a:ext>
            </a:extLst>
          </p:cNvPr>
          <p:cNvSpPr txBox="1"/>
          <p:nvPr/>
        </p:nvSpPr>
        <p:spPr>
          <a:xfrm>
            <a:off x="4901618" y="2041771"/>
            <a:ext cx="1995348" cy="948757"/>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pPr marL="0" indent="0" algn="ctr">
              <a:buFont typeface="Arial" panose="020B0604020202020204" pitchFamily="34" charset="0"/>
              <a:buNone/>
            </a:pPr>
            <a:r>
              <a:rPr lang="en-US" sz="1800" dirty="0"/>
              <a:t>Patients with rheumatoid arthritis</a:t>
            </a:r>
          </a:p>
        </p:txBody>
      </p:sp>
      <p:sp>
        <p:nvSpPr>
          <p:cNvPr id="55" name="TextBox 54">
            <a:extLst>
              <a:ext uri="{FF2B5EF4-FFF2-40B4-BE49-F238E27FC236}">
                <a16:creationId xmlns:a16="http://schemas.microsoft.com/office/drawing/2014/main" id="{0AC27B50-2AF8-7A99-5DAF-EA6B7B5A1A8E}"/>
              </a:ext>
            </a:extLst>
          </p:cNvPr>
          <p:cNvSpPr txBox="1"/>
          <p:nvPr/>
        </p:nvSpPr>
        <p:spPr>
          <a:xfrm>
            <a:off x="4977946" y="3180862"/>
            <a:ext cx="1842692" cy="1477328"/>
          </a:xfrm>
          <a:prstGeom prst="rect">
            <a:avLst/>
          </a:prstGeom>
          <a:noFill/>
        </p:spPr>
        <p:txBody>
          <a:bodyPr wrap="square">
            <a:spAutoFit/>
          </a:bodyPr>
          <a:lstStyle/>
          <a:p>
            <a:pPr algn="ctr"/>
            <a:r>
              <a:rPr lang="en-US" b="1" dirty="0">
                <a:solidFill>
                  <a:schemeClr val="tx1"/>
                </a:solidFill>
                <a:latin typeface="Lub Dub Condensed" panose="020B0506030403020204"/>
              </a:rPr>
              <a:t>Statin treatment may be reasonable for stroke prevention </a:t>
            </a:r>
            <a:br>
              <a:rPr lang="en-US" b="1" dirty="0">
                <a:solidFill>
                  <a:schemeClr val="tx1"/>
                </a:solidFill>
                <a:latin typeface="Lub Dub Condensed" panose="020B0506030403020204"/>
              </a:rPr>
            </a:br>
            <a:r>
              <a:rPr lang="en-US" b="1" dirty="0">
                <a:solidFill>
                  <a:schemeClr val="tx1"/>
                </a:solidFill>
                <a:latin typeface="Lub Dub Condensed" panose="020B0506030403020204"/>
              </a:rPr>
              <a:t>(Class 2b)</a:t>
            </a:r>
          </a:p>
        </p:txBody>
      </p:sp>
      <p:sp>
        <p:nvSpPr>
          <p:cNvPr id="4" name="Slide Number Placeholder 3">
            <a:extLst>
              <a:ext uri="{FF2B5EF4-FFF2-40B4-BE49-F238E27FC236}">
                <a16:creationId xmlns:a16="http://schemas.microsoft.com/office/drawing/2014/main" id="{6BC4D606-0DBA-E287-7F9C-BE8D118969DE}"/>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25</a:t>
            </a:fld>
            <a:endParaRPr lang="en-US" sz="900" dirty="0"/>
          </a:p>
        </p:txBody>
      </p:sp>
      <p:sp>
        <p:nvSpPr>
          <p:cNvPr id="11" name="Text Placeholder 10">
            <a:extLst>
              <a:ext uri="{FF2B5EF4-FFF2-40B4-BE49-F238E27FC236}">
                <a16:creationId xmlns:a16="http://schemas.microsoft.com/office/drawing/2014/main" id="{FAF66E45-658F-6B85-541E-8DEA53130F44}"/>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583949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fade">
                                      <p:cBhvr>
                                        <p:cTn id="10" dur="500"/>
                                        <p:tgtEl>
                                          <p:spTgt spid="5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6"/>
                                        </p:tgtEl>
                                        <p:attrNameLst>
                                          <p:attrName>style.visibility</p:attrName>
                                        </p:attrNameLst>
                                      </p:cBhvr>
                                      <p:to>
                                        <p:strVal val="visible"/>
                                      </p:to>
                                    </p:set>
                                    <p:animEffect transition="in" filter="fade">
                                      <p:cBhvr>
                                        <p:cTn id="13" dur="500"/>
                                        <p:tgtEl>
                                          <p:spTgt spid="6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500"/>
                                        <p:tgtEl>
                                          <p:spTgt spid="4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500"/>
                                        <p:tgtEl>
                                          <p:spTgt spid="3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500"/>
                                        <p:tgtEl>
                                          <p:spTgt spid="40"/>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500"/>
                                        <p:tgtEl>
                                          <p:spTgt spid="3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66" grpId="0" animBg="1"/>
      <p:bldP spid="36" grpId="0"/>
      <p:bldP spid="47" grpId="0"/>
      <p:bldP spid="39" grpId="0" animBg="1"/>
      <p:bldP spid="37" grpId="0" animBg="1"/>
      <p:bldP spid="40" grpId="0"/>
      <p:bldP spid="5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B3ABB-9833-20A5-EF00-1CA761E0877D}"/>
              </a:ext>
            </a:extLst>
          </p:cNvPr>
          <p:cNvSpPr>
            <a:spLocks noGrp="1"/>
          </p:cNvSpPr>
          <p:nvPr>
            <p:ph type="title"/>
          </p:nvPr>
        </p:nvSpPr>
        <p:spPr/>
        <p:txBody>
          <a:bodyPr/>
          <a:lstStyle/>
          <a:p>
            <a:r>
              <a:rPr lang="en-US" dirty="0"/>
              <a:t>Stroke Prevention Related to Infections</a:t>
            </a:r>
          </a:p>
        </p:txBody>
      </p:sp>
      <p:graphicFrame>
        <p:nvGraphicFramePr>
          <p:cNvPr id="6" name="Content Placeholder 5">
            <a:extLst>
              <a:ext uri="{FF2B5EF4-FFF2-40B4-BE49-F238E27FC236}">
                <a16:creationId xmlns:a16="http://schemas.microsoft.com/office/drawing/2014/main" id="{61B85850-51CA-2EF0-EF78-25FD4F5D5875}"/>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2162916367"/>
              </p:ext>
            </p:extLst>
          </p:nvPr>
        </p:nvGraphicFramePr>
        <p:xfrm>
          <a:off x="1616373" y="1804192"/>
          <a:ext cx="4351941" cy="2937663"/>
        </p:xfrm>
        <a:graphic>
          <a:graphicData uri="http://schemas.openxmlformats.org/drawingml/2006/table">
            <a:tbl>
              <a:tblPr firstRow="1" bandRow="1">
                <a:tableStyleId>{5C22544A-7EE6-4342-B048-85BDC9FD1C3A}</a:tableStyleId>
              </a:tblPr>
              <a:tblGrid>
                <a:gridCol w="727292">
                  <a:extLst>
                    <a:ext uri="{9D8B030D-6E8A-4147-A177-3AD203B41FA5}">
                      <a16:colId xmlns:a16="http://schemas.microsoft.com/office/drawing/2014/main" val="2649235253"/>
                    </a:ext>
                  </a:extLst>
                </a:gridCol>
                <a:gridCol w="3624649">
                  <a:extLst>
                    <a:ext uri="{9D8B030D-6E8A-4147-A177-3AD203B41FA5}">
                      <a16:colId xmlns:a16="http://schemas.microsoft.com/office/drawing/2014/main" val="3265590656"/>
                    </a:ext>
                  </a:extLst>
                </a:gridCol>
              </a:tblGrid>
              <a:tr h="191119">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877331">
                <a:tc>
                  <a:txBody>
                    <a:bodyPr/>
                    <a:lstStyle/>
                    <a:p>
                      <a:pPr marL="0" indent="0" algn="ctr">
                        <a:lnSpc>
                          <a:spcPct val="100000"/>
                        </a:lnSpc>
                        <a:spcBef>
                          <a:spcPts val="295"/>
                        </a:spcBef>
                      </a:pPr>
                      <a:r>
                        <a:rPr lang="en-US" sz="2000" b="1" kern="1200" dirty="0">
                          <a:ln>
                            <a:noFill/>
                          </a:ln>
                          <a:solidFill>
                            <a:schemeClr val="tx1"/>
                          </a:solidFill>
                          <a:latin typeface="Lub Dub Bold" panose="020B0803030403020204" pitchFamily="34" charset="0"/>
                          <a:ea typeface="+mn-ea"/>
                          <a:cs typeface="Arial" panose="020B0604020202020204" pitchFamily="34" charset="0"/>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8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with periodontal disease, good oral hygiene and regular dental care can be beneficial to lower stroke risk.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r h="1413663">
                <a:tc>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2000" b="1" dirty="0">
                          <a:ln>
                            <a:noFill/>
                          </a:ln>
                          <a:solidFill>
                            <a:schemeClr val="tx1"/>
                          </a:solidFill>
                          <a:latin typeface="Lub Dub Bold" panose="020B0803030403020204" pitchFamily="34" charset="0"/>
                          <a:cs typeface="Arial" panose="020B0604020202020204" pitchFamily="34" charset="0"/>
                        </a:rPr>
                        <a:t>3: </a:t>
                      </a:r>
                      <a:br>
                        <a:rPr lang="en-US" sz="2000" b="1" dirty="0">
                          <a:ln>
                            <a:noFill/>
                          </a:ln>
                          <a:solidFill>
                            <a:schemeClr val="tx1"/>
                          </a:solidFill>
                          <a:latin typeface="Lub Dub Bold" panose="020B0803030403020204" pitchFamily="34" charset="0"/>
                          <a:cs typeface="Arial" panose="020B0604020202020204" pitchFamily="34" charset="0"/>
                        </a:rPr>
                      </a:br>
                      <a:r>
                        <a:rPr lang="en-US" sz="1200" b="1" dirty="0">
                          <a:ln>
                            <a:noFill/>
                          </a:ln>
                          <a:solidFill>
                            <a:schemeClr val="tx1"/>
                          </a:solidFill>
                          <a:latin typeface="Lub Dub Condensed" panose="020B0506030403020204" pitchFamily="34" charset="0"/>
                          <a:cs typeface="Arial" panose="020B0604020202020204" pitchFamily="34" charset="0"/>
                        </a:rPr>
                        <a:t>No Benefit</a:t>
                      </a:r>
                      <a:endParaRPr lang="en-US" sz="2000" b="1" dirty="0">
                        <a:ln>
                          <a:noFill/>
                        </a:ln>
                        <a:solidFill>
                          <a:schemeClr val="tx1"/>
                        </a:solidFill>
                        <a:latin typeface="Lub Dub Condensed" panose="020B050603040302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7320"/>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8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hospitalized with COVID-19, treatment with full-dose anticoagulation is not recommended to prevent stroke.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956542597"/>
                  </a:ext>
                </a:extLst>
              </a:tr>
            </a:tbl>
          </a:graphicData>
        </a:graphic>
      </p:graphicFrame>
      <p:pic>
        <p:nvPicPr>
          <p:cNvPr id="8" name="Picture 7">
            <a:extLst>
              <a:ext uri="{FF2B5EF4-FFF2-40B4-BE49-F238E27FC236}">
                <a16:creationId xmlns:a16="http://schemas.microsoft.com/office/drawing/2014/main" id="{EBB3F1C9-DE4B-FBEB-DE65-96DAC78B8969}"/>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6672809" y="1804192"/>
            <a:ext cx="4410828" cy="2937663"/>
          </a:xfrm>
          <a:prstGeom prst="rect">
            <a:avLst/>
          </a:prstGeom>
          <a:noFill/>
          <a:effectLst>
            <a:outerShdw blurRad="63500" algn="ctr" rotWithShape="0">
              <a:prstClr val="black">
                <a:alpha val="40000"/>
              </a:prstClr>
            </a:outerShdw>
          </a:effectLst>
        </p:spPr>
      </p:pic>
      <p:sp>
        <p:nvSpPr>
          <p:cNvPr id="4" name="Slide Number Placeholder 3">
            <a:extLst>
              <a:ext uri="{FF2B5EF4-FFF2-40B4-BE49-F238E27FC236}">
                <a16:creationId xmlns:a16="http://schemas.microsoft.com/office/drawing/2014/main" id="{DB242099-EE8E-7621-0802-B46EEC9FC874}"/>
              </a:ext>
            </a:extLst>
          </p:cNvPr>
          <p:cNvSpPr>
            <a:spLocks noGrp="1"/>
          </p:cNvSpPr>
          <p:nvPr>
            <p:ph type="sldNum" sz="quarter" idx="12"/>
          </p:nvPr>
        </p:nvSpPr>
        <p:spPr/>
        <p:txBody>
          <a:bodyPr/>
          <a:lstStyle/>
          <a:p>
            <a:fld id="{FDAF4333-7328-E84F-9F6D-15A5075E3AB3}" type="slidenum">
              <a:rPr lang="en-US" smtClean="0"/>
              <a:pPr/>
              <a:t>26</a:t>
            </a:fld>
            <a:endParaRPr lang="en-US" sz="900" dirty="0"/>
          </a:p>
        </p:txBody>
      </p:sp>
    </p:spTree>
    <p:extLst>
      <p:ext uri="{BB962C8B-B14F-4D97-AF65-F5344CB8AC3E}">
        <p14:creationId xmlns:p14="http://schemas.microsoft.com/office/powerpoint/2010/main" val="29570821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4A8B0-7CE6-8708-59E2-2D02F0E4AFAA}"/>
              </a:ext>
            </a:extLst>
          </p:cNvPr>
          <p:cNvSpPr>
            <a:spLocks noGrp="1"/>
          </p:cNvSpPr>
          <p:nvPr>
            <p:ph type="title"/>
          </p:nvPr>
        </p:nvSpPr>
        <p:spPr/>
        <p:txBody>
          <a:bodyPr/>
          <a:lstStyle/>
          <a:p>
            <a:r>
              <a:rPr lang="en-US" dirty="0"/>
              <a:t>Stroke Prevention in Substance Use Disorders </a:t>
            </a:r>
          </a:p>
        </p:txBody>
      </p:sp>
      <p:graphicFrame>
        <p:nvGraphicFramePr>
          <p:cNvPr id="6" name="Content Placeholder 5">
            <a:extLst>
              <a:ext uri="{FF2B5EF4-FFF2-40B4-BE49-F238E27FC236}">
                <a16:creationId xmlns:a16="http://schemas.microsoft.com/office/drawing/2014/main" id="{03F3B4A4-3E5D-924C-9A14-AB892A2A9630}"/>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313078830"/>
              </p:ext>
            </p:extLst>
          </p:nvPr>
        </p:nvGraphicFramePr>
        <p:xfrm>
          <a:off x="5902037" y="1561196"/>
          <a:ext cx="5258486" cy="3571400"/>
        </p:xfrm>
        <a:graphic>
          <a:graphicData uri="http://schemas.openxmlformats.org/drawingml/2006/table">
            <a:tbl>
              <a:tblPr firstRow="1" bandRow="1">
                <a:tableStyleId>{5C22544A-7EE6-4342-B048-85BDC9FD1C3A}</a:tableStyleId>
              </a:tblPr>
              <a:tblGrid>
                <a:gridCol w="753251">
                  <a:extLst>
                    <a:ext uri="{9D8B030D-6E8A-4147-A177-3AD203B41FA5}">
                      <a16:colId xmlns:a16="http://schemas.microsoft.com/office/drawing/2014/main" val="2649235253"/>
                    </a:ext>
                  </a:extLst>
                </a:gridCol>
                <a:gridCol w="4505235">
                  <a:extLst>
                    <a:ext uri="{9D8B030D-6E8A-4147-A177-3AD203B41FA5}">
                      <a16:colId xmlns:a16="http://schemas.microsoft.com/office/drawing/2014/main" val="3265590656"/>
                    </a:ext>
                  </a:extLst>
                </a:gridCol>
              </a:tblGrid>
              <a:tr h="515644">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800" b="1" spc="50" dirty="0">
                          <a:solidFill>
                            <a:schemeClr val="bg1"/>
                          </a:solidFill>
                          <a:latin typeface="Lub Dub Condensed" panose="020B0506030403020204" pitchFamily="34" charset="0"/>
                          <a:cs typeface="Arial" panose="020B0604020202020204" pitchFamily="34" charset="0"/>
                        </a:rPr>
                        <a:t>COR</a:t>
                      </a:r>
                      <a:endParaRPr lang="en-US" sz="18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800" b="1" spc="40" dirty="0">
                          <a:solidFill>
                            <a:schemeClr val="bg1"/>
                          </a:solidFill>
                          <a:latin typeface="Lub Dub Condensed" panose="020B0506030403020204" pitchFamily="34" charset="0"/>
                          <a:cs typeface="Arial" panose="020B0604020202020204" pitchFamily="34" charset="0"/>
                        </a:rPr>
                        <a:t>RECOMMENDATIONS</a:t>
                      </a:r>
                      <a:endParaRPr lang="en-US" sz="18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1187217">
                <a:tc>
                  <a:txBody>
                    <a:bodyPr/>
                    <a:lstStyle/>
                    <a:p>
                      <a:pPr marL="0" indent="0" algn="ctr">
                        <a:lnSpc>
                          <a:spcPct val="100000"/>
                        </a:lnSpc>
                        <a:spcBef>
                          <a:spcPts val="295"/>
                        </a:spcBef>
                      </a:pPr>
                      <a:r>
                        <a:rPr lang="en-US" sz="18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53975" marR="36195" lvl="0" indent="0" algn="l" defTabSz="914400" rtl="0" eaLnBrk="1" fontAlgn="auto" latinLnBrk="0" hangingPunct="1">
                        <a:lnSpc>
                          <a:spcPct val="100000"/>
                        </a:lnSpc>
                        <a:spcBef>
                          <a:spcPts val="600"/>
                        </a:spcBef>
                        <a:spcAft>
                          <a:spcPts val="600"/>
                        </a:spcAft>
                        <a:buClrTx/>
                        <a:buSzTx/>
                        <a:buFont typeface="+mj-lt"/>
                        <a:buNone/>
                        <a:tabLst/>
                        <a:defRPr/>
                      </a:pPr>
                      <a:r>
                        <a:rPr lang="en-US" sz="1800" b="0" i="0" u="none" strike="noStrike" kern="1200" baseline="0" dirty="0">
                          <a:solidFill>
                            <a:schemeClr val="dk1"/>
                          </a:solidFill>
                          <a:latin typeface="Lub Dub Condensed" panose="020B0506030403020204" pitchFamily="34" charset="0"/>
                          <a:ea typeface="+mn-ea"/>
                          <a:cs typeface="+mn-cs"/>
                        </a:rPr>
                        <a:t>In all adults, screening for substance misuse and substance use disorders is recommended to inform stroke risk.</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r h="1868539">
                <a:tc>
                  <a:txBody>
                    <a:bodyPr/>
                    <a:lstStyle/>
                    <a:p>
                      <a:pPr marL="0" indent="0" algn="ctr">
                        <a:lnSpc>
                          <a:spcPct val="100000"/>
                        </a:lnSpc>
                        <a:spcBef>
                          <a:spcPts val="295"/>
                        </a:spcBef>
                      </a:pPr>
                      <a:r>
                        <a:rPr lang="en-US" sz="1800" b="1" dirty="0">
                          <a:ln>
                            <a:noFill/>
                          </a:ln>
                          <a:solidFill>
                            <a:schemeClr val="tx1"/>
                          </a:solidFill>
                          <a:latin typeface="Lub Dub Bold" panose="020B0803030403020204" pitchFamily="34" charset="0"/>
                          <a:cs typeface="Arial" panose="020B0604020202020204" pitchFamily="34" charset="0"/>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53975" marR="36195" lvl="0" indent="0" algn="l" defTabSz="914400" rtl="0" eaLnBrk="1" fontAlgn="auto" latinLnBrk="0" hangingPunct="1">
                        <a:lnSpc>
                          <a:spcPct val="100000"/>
                        </a:lnSpc>
                        <a:spcBef>
                          <a:spcPts val="600"/>
                        </a:spcBef>
                        <a:spcAft>
                          <a:spcPts val="600"/>
                        </a:spcAft>
                        <a:buClrTx/>
                        <a:buSzTx/>
                        <a:buFont typeface="+mj-lt"/>
                        <a:buNone/>
                        <a:tabLst/>
                        <a:defRPr/>
                      </a:pPr>
                      <a:r>
                        <a:rPr lang="en-US" sz="1800" b="0" i="0" u="none" strike="noStrike" kern="1200" baseline="0" dirty="0">
                          <a:solidFill>
                            <a:schemeClr val="dk1"/>
                          </a:solidFill>
                          <a:latin typeface="Lub Dub Condensed" panose="020B0506030403020204" pitchFamily="34" charset="0"/>
                          <a:ea typeface="+mn-ea"/>
                          <a:cs typeface="+mn-cs"/>
                        </a:rPr>
                        <a:t>In patients who use recreational drugs or misuse alcohol or prescription medications or have a substance use disorder, counseling to stop, or appropriate substance use disorder treatments as appropriate is reasonable to reduce stroke risk.</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62467183"/>
                  </a:ext>
                </a:extLst>
              </a:tr>
            </a:tbl>
          </a:graphicData>
        </a:graphic>
      </p:graphicFrame>
      <p:pic>
        <p:nvPicPr>
          <p:cNvPr id="15" name="Picture 14">
            <a:extLst>
              <a:ext uri="{FF2B5EF4-FFF2-40B4-BE49-F238E27FC236}">
                <a16:creationId xmlns:a16="http://schemas.microsoft.com/office/drawing/2014/main" id="{14E27DDF-926A-DA97-07FE-29338C585FAA}"/>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0" y="1561196"/>
            <a:ext cx="5362370" cy="3571401"/>
          </a:xfrm>
          <a:prstGeom prst="rect">
            <a:avLst/>
          </a:prstGeom>
          <a:noFill/>
          <a:effectLst>
            <a:outerShdw blurRad="63500" algn="ctr" rotWithShape="0">
              <a:prstClr val="black">
                <a:alpha val="40000"/>
              </a:prstClr>
            </a:outerShdw>
          </a:effectLst>
        </p:spPr>
      </p:pic>
      <p:sp>
        <p:nvSpPr>
          <p:cNvPr id="4" name="Slide Number Placeholder 3">
            <a:extLst>
              <a:ext uri="{FF2B5EF4-FFF2-40B4-BE49-F238E27FC236}">
                <a16:creationId xmlns:a16="http://schemas.microsoft.com/office/drawing/2014/main" id="{F6965541-FF2B-71F9-6CD3-2B50040C4A54}"/>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27</a:t>
            </a:fld>
            <a:endParaRPr lang="en-US" sz="900" dirty="0"/>
          </a:p>
        </p:txBody>
      </p:sp>
    </p:spTree>
    <p:extLst>
      <p:ext uri="{BB962C8B-B14F-4D97-AF65-F5344CB8AC3E}">
        <p14:creationId xmlns:p14="http://schemas.microsoft.com/office/powerpoint/2010/main" val="37814486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24793-F090-A273-C894-4C535C27921A}"/>
              </a:ext>
            </a:extLst>
          </p:cNvPr>
          <p:cNvSpPr>
            <a:spLocks noGrp="1"/>
          </p:cNvSpPr>
          <p:nvPr>
            <p:ph type="title"/>
          </p:nvPr>
        </p:nvSpPr>
        <p:spPr/>
        <p:txBody>
          <a:bodyPr/>
          <a:lstStyle/>
          <a:p>
            <a:r>
              <a:rPr lang="en-US" dirty="0"/>
              <a:t>Prevention of Pregnancy-Associated Stroke </a:t>
            </a:r>
          </a:p>
        </p:txBody>
      </p:sp>
      <p:cxnSp>
        <p:nvCxnSpPr>
          <p:cNvPr id="8" name="Straight Arrow Connector 7">
            <a:extLst>
              <a:ext uri="{FF2B5EF4-FFF2-40B4-BE49-F238E27FC236}">
                <a16:creationId xmlns:a16="http://schemas.microsoft.com/office/drawing/2014/main" id="{EFED0F4F-E482-24F3-18C2-923FE84B7286}"/>
              </a:ext>
              <a:ext uri="{C183D7F6-B498-43B3-948B-1728B52AA6E4}">
                <adec:decorative xmlns:adec="http://schemas.microsoft.com/office/drawing/2017/decorative" val="1"/>
              </a:ext>
            </a:extLst>
          </p:cNvPr>
          <p:cNvCxnSpPr>
            <a:cxnSpLocks/>
          </p:cNvCxnSpPr>
          <p:nvPr/>
        </p:nvCxnSpPr>
        <p:spPr>
          <a:xfrm>
            <a:off x="2455146" y="3368053"/>
            <a:ext cx="4701" cy="422114"/>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 name="Round Same Side Corner Rectangle 60">
            <a:extLst>
              <a:ext uri="{FF2B5EF4-FFF2-40B4-BE49-F238E27FC236}">
                <a16:creationId xmlns:a16="http://schemas.microsoft.com/office/drawing/2014/main" id="{59DD019F-17DC-D056-938B-0E232B8FE05C}"/>
              </a:ext>
              <a:ext uri="{C183D7F6-B498-43B3-948B-1728B52AA6E4}">
                <adec:decorative xmlns:adec="http://schemas.microsoft.com/office/drawing/2017/decorative" val="1"/>
              </a:ext>
            </a:extLst>
          </p:cNvPr>
          <p:cNvSpPr/>
          <p:nvPr/>
        </p:nvSpPr>
        <p:spPr>
          <a:xfrm>
            <a:off x="695576" y="1469208"/>
            <a:ext cx="3536091" cy="3663390"/>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latin typeface="Lub Dub Condensed" panose="020B0506030403020204"/>
            </a:endParaRPr>
          </a:p>
        </p:txBody>
      </p:sp>
      <p:sp>
        <p:nvSpPr>
          <p:cNvPr id="21" name="TextBox 20">
            <a:extLst>
              <a:ext uri="{FF2B5EF4-FFF2-40B4-BE49-F238E27FC236}">
                <a16:creationId xmlns:a16="http://schemas.microsoft.com/office/drawing/2014/main" id="{3E39E85A-92BE-DFF4-4B84-945B6990D07D}"/>
              </a:ext>
            </a:extLst>
          </p:cNvPr>
          <p:cNvSpPr txBox="1"/>
          <p:nvPr/>
        </p:nvSpPr>
        <p:spPr>
          <a:xfrm>
            <a:off x="918600" y="1715853"/>
            <a:ext cx="3090042" cy="3170099"/>
          </a:xfrm>
          <a:prstGeom prst="rect">
            <a:avLst/>
          </a:prstGeom>
          <a:noFill/>
        </p:spPr>
        <p:txBody>
          <a:bodyPr wrap="square">
            <a:spAutoFit/>
          </a:bodyPr>
          <a:lstStyle/>
          <a:p>
            <a:pPr algn="ctr"/>
            <a:r>
              <a:rPr lang="en-US" sz="2000" b="1" dirty="0"/>
              <a:t>In pregnant or early postpartum (within 6 weeks of delivery) patients with severe hypertension, BP-lowering treatment to a target &lt;160/110 mmHg as soon as possible is recommended to reduce the risk of fatal maternal ICH. (Class 1)</a:t>
            </a:r>
            <a:endParaRPr lang="en-US" sz="2000" b="1" dirty="0">
              <a:solidFill>
                <a:schemeClr val="tx1"/>
              </a:solidFill>
              <a:latin typeface="Lub Dub Condensed" panose="020B0506030403020204"/>
            </a:endParaRPr>
          </a:p>
        </p:txBody>
      </p:sp>
      <p:sp>
        <p:nvSpPr>
          <p:cNvPr id="16" name="Round Same Side Corner Rectangle 60">
            <a:extLst>
              <a:ext uri="{FF2B5EF4-FFF2-40B4-BE49-F238E27FC236}">
                <a16:creationId xmlns:a16="http://schemas.microsoft.com/office/drawing/2014/main" id="{EA9FC0DF-D719-6641-17AB-63EC2F74EC0C}"/>
              </a:ext>
              <a:ext uri="{C183D7F6-B498-43B3-948B-1728B52AA6E4}">
                <adec:decorative xmlns:adec="http://schemas.microsoft.com/office/drawing/2017/decorative" val="1"/>
              </a:ext>
            </a:extLst>
          </p:cNvPr>
          <p:cNvSpPr/>
          <p:nvPr/>
        </p:nvSpPr>
        <p:spPr>
          <a:xfrm>
            <a:off x="7639237" y="1561196"/>
            <a:ext cx="3536091" cy="3571402"/>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latin typeface="Lub Dub Condensed" panose="020B0506030403020204"/>
            </a:endParaRPr>
          </a:p>
        </p:txBody>
      </p:sp>
      <p:sp>
        <p:nvSpPr>
          <p:cNvPr id="25" name="TextBox 24">
            <a:extLst>
              <a:ext uri="{FF2B5EF4-FFF2-40B4-BE49-F238E27FC236}">
                <a16:creationId xmlns:a16="http://schemas.microsoft.com/office/drawing/2014/main" id="{60B04A55-3F93-936E-6D18-A8DD1F79C604}"/>
              </a:ext>
            </a:extLst>
          </p:cNvPr>
          <p:cNvSpPr txBox="1"/>
          <p:nvPr/>
        </p:nvSpPr>
        <p:spPr>
          <a:xfrm>
            <a:off x="7820220" y="1654723"/>
            <a:ext cx="3174124" cy="3477875"/>
          </a:xfrm>
          <a:prstGeom prst="rect">
            <a:avLst/>
          </a:prstGeom>
          <a:noFill/>
        </p:spPr>
        <p:txBody>
          <a:bodyPr wrap="square">
            <a:spAutoFit/>
          </a:bodyPr>
          <a:lstStyle/>
          <a:p>
            <a:pPr algn="ctr"/>
            <a:r>
              <a:rPr lang="en-US" sz="2000" b="1" dirty="0"/>
              <a:t>In patients with hypertensive disorders of pregnancy, including chronic hypertension in pregnancy, treatment with antihypertensive medication to a goal BP of &lt;140/90 mmHg is reasonable to reduce the risk of pregnancy-associated stroke. (Class 2a)</a:t>
            </a:r>
            <a:endParaRPr lang="en-US" sz="2000" b="1" dirty="0">
              <a:solidFill>
                <a:schemeClr val="tx1"/>
              </a:solidFill>
              <a:latin typeface="Lub Dub Condensed" panose="020B0506030403020204"/>
            </a:endParaRPr>
          </a:p>
        </p:txBody>
      </p:sp>
      <p:pic>
        <p:nvPicPr>
          <p:cNvPr id="20" name="Picture 19">
            <a:extLst>
              <a:ext uri="{FF2B5EF4-FFF2-40B4-BE49-F238E27FC236}">
                <a16:creationId xmlns:a16="http://schemas.microsoft.com/office/drawing/2014/main" id="{B11D8DD6-3A1B-5095-E9B3-8BB5C03E43A8}"/>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4347687" y="1561196"/>
            <a:ext cx="3168480" cy="3571402"/>
          </a:xfrm>
          <a:prstGeom prst="rect">
            <a:avLst/>
          </a:prstGeom>
          <a:noFill/>
          <a:effectLst>
            <a:outerShdw blurRad="63500" algn="ctr" rotWithShape="0">
              <a:prstClr val="black">
                <a:alpha val="40000"/>
              </a:prstClr>
            </a:outerShdw>
          </a:effectLst>
        </p:spPr>
      </p:pic>
      <p:sp>
        <p:nvSpPr>
          <p:cNvPr id="5" name="Text Placeholder 4">
            <a:extLst>
              <a:ext uri="{FF2B5EF4-FFF2-40B4-BE49-F238E27FC236}">
                <a16:creationId xmlns:a16="http://schemas.microsoft.com/office/drawing/2014/main" id="{C1505767-140B-E56D-77D1-F5F855A48F34}"/>
              </a:ext>
            </a:extLst>
          </p:cNvPr>
          <p:cNvSpPr>
            <a:spLocks noGrp="1"/>
          </p:cNvSpPr>
          <p:nvPr>
            <p:ph type="body" sz="quarter" idx="13"/>
          </p:nvPr>
        </p:nvSpPr>
        <p:spPr/>
        <p:txBody>
          <a:bodyPr/>
          <a:lstStyle/>
          <a:p>
            <a:r>
              <a:rPr lang="en-US" b="1" dirty="0"/>
              <a:t>Abbreviations: </a:t>
            </a:r>
            <a:r>
              <a:rPr lang="en-US" dirty="0"/>
              <a:t>BP indicates Blood Pressure; and ICH, </a:t>
            </a:r>
            <a:r>
              <a:rPr lang="en-US"/>
              <a:t>Intracranial Hemorrhage.</a:t>
            </a:r>
            <a:endParaRPr lang="en-US" dirty="0"/>
          </a:p>
        </p:txBody>
      </p:sp>
      <p:sp>
        <p:nvSpPr>
          <p:cNvPr id="4" name="Slide Number Placeholder 3">
            <a:extLst>
              <a:ext uri="{FF2B5EF4-FFF2-40B4-BE49-F238E27FC236}">
                <a16:creationId xmlns:a16="http://schemas.microsoft.com/office/drawing/2014/main" id="{E73923C5-B77A-ED68-A21A-C24895E30CE1}"/>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28</a:t>
            </a:fld>
            <a:endParaRPr lang="en-US" sz="900" dirty="0"/>
          </a:p>
        </p:txBody>
      </p:sp>
    </p:spTree>
    <p:extLst>
      <p:ext uri="{BB962C8B-B14F-4D97-AF65-F5344CB8AC3E}">
        <p14:creationId xmlns:p14="http://schemas.microsoft.com/office/powerpoint/2010/main" val="2870495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500"/>
                                        <p:tgtEl>
                                          <p:spTgt spid="21"/>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1" grpId="0"/>
      <p:bldP spid="16" grpId="0" animBg="1"/>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FD54E-CD40-810F-ED39-209B15C8460F}"/>
              </a:ext>
            </a:extLst>
          </p:cNvPr>
          <p:cNvSpPr>
            <a:spLocks noGrp="1"/>
          </p:cNvSpPr>
          <p:nvPr>
            <p:ph type="title"/>
          </p:nvPr>
        </p:nvSpPr>
        <p:spPr>
          <a:xfrm>
            <a:off x="288894" y="124837"/>
            <a:ext cx="10749921" cy="871647"/>
          </a:xfrm>
        </p:spPr>
        <p:txBody>
          <a:bodyPr/>
          <a:lstStyle/>
          <a:p>
            <a:pPr algn="ctr"/>
            <a:r>
              <a:rPr lang="en-US" dirty="0"/>
              <a:t>Prevention of Stroke in Women at Increased Risk because of Pregnancy Events</a:t>
            </a:r>
          </a:p>
        </p:txBody>
      </p:sp>
      <p:cxnSp>
        <p:nvCxnSpPr>
          <p:cNvPr id="37" name="Elbow Connector 82">
            <a:extLst>
              <a:ext uri="{FF2B5EF4-FFF2-40B4-BE49-F238E27FC236}">
                <a16:creationId xmlns:a16="http://schemas.microsoft.com/office/drawing/2014/main" id="{3D624726-E84F-43B9-2D33-CADDBCEE41D8}"/>
              </a:ext>
              <a:ext uri="{C183D7F6-B498-43B3-948B-1728B52AA6E4}">
                <adec:decorative xmlns:adec="http://schemas.microsoft.com/office/drawing/2017/decorative" val="1"/>
              </a:ext>
            </a:extLst>
          </p:cNvPr>
          <p:cNvCxnSpPr>
            <a:cxnSpLocks/>
          </p:cNvCxnSpPr>
          <p:nvPr/>
        </p:nvCxnSpPr>
        <p:spPr>
          <a:xfrm>
            <a:off x="5309212" y="1456995"/>
            <a:ext cx="36071" cy="338893"/>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Elbow Connector 82">
            <a:extLst>
              <a:ext uri="{FF2B5EF4-FFF2-40B4-BE49-F238E27FC236}">
                <a16:creationId xmlns:a16="http://schemas.microsoft.com/office/drawing/2014/main" id="{34385B94-475B-A815-4F99-AD78C2FE9C80}"/>
              </a:ext>
              <a:ext uri="{C183D7F6-B498-43B3-948B-1728B52AA6E4}">
                <adec:decorative xmlns:adec="http://schemas.microsoft.com/office/drawing/2017/decorative" val="1"/>
              </a:ext>
            </a:extLst>
          </p:cNvPr>
          <p:cNvCxnSpPr>
            <a:cxnSpLocks/>
          </p:cNvCxnSpPr>
          <p:nvPr/>
        </p:nvCxnSpPr>
        <p:spPr>
          <a:xfrm>
            <a:off x="6512285" y="2080580"/>
            <a:ext cx="886042" cy="478748"/>
          </a:xfrm>
          <a:prstGeom prst="bentConnector3">
            <a:avLst>
              <a:gd name="adj1" fmla="val 98994"/>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9F91DB93-87AA-1C89-34CC-928248747645}"/>
              </a:ext>
              <a:ext uri="{C183D7F6-B498-43B3-948B-1728B52AA6E4}">
                <adec:decorative xmlns:adec="http://schemas.microsoft.com/office/drawing/2017/decorative" val="1"/>
              </a:ext>
            </a:extLst>
          </p:cNvPr>
          <p:cNvSpPr txBox="1"/>
          <p:nvPr/>
        </p:nvSpPr>
        <p:spPr>
          <a:xfrm>
            <a:off x="352563" y="1296270"/>
            <a:ext cx="2050396" cy="3211075"/>
          </a:xfrm>
          <a:prstGeom prst="rect">
            <a:avLst/>
          </a:prstGeom>
          <a:solidFill>
            <a:srgbClr val="82D472"/>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dirty="0">
                <a:ln w="0"/>
                <a:solidFill>
                  <a:prstClr val="black"/>
                </a:solidFill>
              </a:rPr>
              <a:t>Screening for a history of certain adverse pregnancy outcomes, including hypertensive disorders of pregnancy, preterm birth, gestational diabetes, and placental disorders, followed by subsequent evaluation and management of vascular risk factors, is recommended to reduce the risk of stroke (Class 1)</a:t>
            </a:r>
          </a:p>
        </p:txBody>
      </p:sp>
      <p:sp>
        <p:nvSpPr>
          <p:cNvPr id="21" name="TextBox 20">
            <a:extLst>
              <a:ext uri="{FF2B5EF4-FFF2-40B4-BE49-F238E27FC236}">
                <a16:creationId xmlns:a16="http://schemas.microsoft.com/office/drawing/2014/main" id="{D59D5566-7951-A53D-C358-DF41BD3ECDA0}"/>
              </a:ext>
              <a:ext uri="{C183D7F6-B498-43B3-948B-1728B52AA6E4}">
                <adec:decorative xmlns:adec="http://schemas.microsoft.com/office/drawing/2017/decorative" val="1"/>
              </a:ext>
            </a:extLst>
          </p:cNvPr>
          <p:cNvSpPr txBox="1"/>
          <p:nvPr/>
        </p:nvSpPr>
        <p:spPr>
          <a:xfrm>
            <a:off x="3795830" y="1239007"/>
            <a:ext cx="3152171" cy="299183"/>
          </a:xfrm>
          <a:prstGeom prst="rect">
            <a:avLst/>
          </a:prstGeom>
          <a:solidFill>
            <a:schemeClr val="tx1">
              <a:lumMod val="65000"/>
              <a:lumOff val="3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pPr algn="l"/>
            <a:r>
              <a:rPr lang="en-US" sz="1800" dirty="0"/>
              <a:t>Patient Without </a:t>
            </a:r>
            <a:r>
              <a:rPr lang="en-US" sz="1600" dirty="0"/>
              <a:t>History of Stroke</a:t>
            </a:r>
          </a:p>
        </p:txBody>
      </p:sp>
      <p:sp>
        <p:nvSpPr>
          <p:cNvPr id="22" name="TextBox 21">
            <a:extLst>
              <a:ext uri="{FF2B5EF4-FFF2-40B4-BE49-F238E27FC236}">
                <a16:creationId xmlns:a16="http://schemas.microsoft.com/office/drawing/2014/main" id="{2406DEA1-3E01-21C9-0521-C80941F6D1CC}"/>
              </a:ext>
              <a:ext uri="{C183D7F6-B498-43B3-948B-1728B52AA6E4}">
                <adec:decorative xmlns:adec="http://schemas.microsoft.com/office/drawing/2017/decorative" val="1"/>
              </a:ext>
            </a:extLst>
          </p:cNvPr>
          <p:cNvSpPr txBox="1"/>
          <p:nvPr/>
        </p:nvSpPr>
        <p:spPr>
          <a:xfrm>
            <a:off x="4284014" y="1795888"/>
            <a:ext cx="2050396" cy="534216"/>
          </a:xfrm>
          <a:prstGeom prst="rect">
            <a:avLst/>
          </a:prstGeom>
          <a:solidFill>
            <a:schemeClr val="bg1">
              <a:lumMod val="8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dirty="0">
                <a:ln w="0"/>
                <a:solidFill>
                  <a:prstClr val="black"/>
                </a:solidFill>
              </a:rPr>
              <a:t>Have you ever been pregnant?</a:t>
            </a:r>
          </a:p>
        </p:txBody>
      </p:sp>
      <p:sp>
        <p:nvSpPr>
          <p:cNvPr id="23" name="TextBox 22">
            <a:extLst>
              <a:ext uri="{FF2B5EF4-FFF2-40B4-BE49-F238E27FC236}">
                <a16:creationId xmlns:a16="http://schemas.microsoft.com/office/drawing/2014/main" id="{435C6F2E-DFB2-9473-C702-647764374DE7}"/>
              </a:ext>
              <a:ext uri="{C183D7F6-B498-43B3-948B-1728B52AA6E4}">
                <adec:decorative xmlns:adec="http://schemas.microsoft.com/office/drawing/2017/decorative" val="1"/>
              </a:ext>
            </a:extLst>
          </p:cNvPr>
          <p:cNvSpPr txBox="1"/>
          <p:nvPr/>
        </p:nvSpPr>
        <p:spPr>
          <a:xfrm>
            <a:off x="2461232" y="1935628"/>
            <a:ext cx="993077" cy="583836"/>
          </a:xfrm>
          <a:prstGeom prst="rect">
            <a:avLst/>
          </a:prstGeom>
          <a:solidFill>
            <a:srgbClr val="646567"/>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dirty="0">
                <a:ln w="0"/>
              </a:rPr>
              <a:t>Conclude Screening</a:t>
            </a:r>
          </a:p>
        </p:txBody>
      </p:sp>
      <p:sp>
        <p:nvSpPr>
          <p:cNvPr id="25" name="TextBox 24">
            <a:extLst>
              <a:ext uri="{FF2B5EF4-FFF2-40B4-BE49-F238E27FC236}">
                <a16:creationId xmlns:a16="http://schemas.microsoft.com/office/drawing/2014/main" id="{4B8BF25D-49D7-5E43-F4BF-0758438D3CB3}"/>
              </a:ext>
              <a:ext uri="{C183D7F6-B498-43B3-948B-1728B52AA6E4}">
                <adec:decorative xmlns:adec="http://schemas.microsoft.com/office/drawing/2017/decorative" val="1"/>
              </a:ext>
            </a:extLst>
          </p:cNvPr>
          <p:cNvSpPr txBox="1"/>
          <p:nvPr/>
        </p:nvSpPr>
        <p:spPr>
          <a:xfrm>
            <a:off x="3445838" y="2566109"/>
            <a:ext cx="5374751" cy="393935"/>
          </a:xfrm>
          <a:prstGeom prst="rect">
            <a:avLst/>
          </a:prstGeom>
          <a:solidFill>
            <a:schemeClr val="bg1">
              <a:lumMod val="8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600" dirty="0">
                <a:ln w="0"/>
                <a:solidFill>
                  <a:prstClr val="black"/>
                </a:solidFill>
              </a:rPr>
              <a:t>How many pregnancies were affected by a miscarriage?</a:t>
            </a:r>
          </a:p>
        </p:txBody>
      </p:sp>
      <p:sp>
        <p:nvSpPr>
          <p:cNvPr id="33" name="TextBox 32">
            <a:extLst>
              <a:ext uri="{FF2B5EF4-FFF2-40B4-BE49-F238E27FC236}">
                <a16:creationId xmlns:a16="http://schemas.microsoft.com/office/drawing/2014/main" id="{7BD91409-F9D1-A77D-AE58-183FD478B958}"/>
              </a:ext>
              <a:ext uri="{C183D7F6-B498-43B3-948B-1728B52AA6E4}">
                <adec:decorative xmlns:adec="http://schemas.microsoft.com/office/drawing/2017/decorative" val="1"/>
              </a:ext>
            </a:extLst>
          </p:cNvPr>
          <p:cNvSpPr txBox="1"/>
          <p:nvPr/>
        </p:nvSpPr>
        <p:spPr>
          <a:xfrm>
            <a:off x="9589480" y="2782882"/>
            <a:ext cx="1844987" cy="3297907"/>
          </a:xfrm>
          <a:prstGeom prst="rect">
            <a:avLst/>
          </a:prstGeom>
          <a:solidFill>
            <a:srgbClr val="82D472"/>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600" dirty="0">
                <a:ln w="0"/>
                <a:solidFill>
                  <a:prstClr val="black"/>
                </a:solidFill>
              </a:rPr>
              <a:t>Evaluation and management of vascular risk factors </a:t>
            </a:r>
          </a:p>
          <a:p>
            <a:r>
              <a:rPr lang="en-US" sz="1600" dirty="0">
                <a:ln w="0"/>
                <a:solidFill>
                  <a:prstClr val="black"/>
                </a:solidFill>
              </a:rPr>
              <a:t>(Class 1)</a:t>
            </a:r>
          </a:p>
        </p:txBody>
      </p:sp>
      <p:cxnSp>
        <p:nvCxnSpPr>
          <p:cNvPr id="34" name="Elbow Connector 82">
            <a:extLst>
              <a:ext uri="{FF2B5EF4-FFF2-40B4-BE49-F238E27FC236}">
                <a16:creationId xmlns:a16="http://schemas.microsoft.com/office/drawing/2014/main" id="{BD1CA7E0-00CD-8D65-CA23-220FC2EE937D}"/>
              </a:ext>
              <a:ext uri="{C183D7F6-B498-43B3-948B-1728B52AA6E4}">
                <adec:decorative xmlns:adec="http://schemas.microsoft.com/office/drawing/2017/decorative" val="1"/>
              </a:ext>
            </a:extLst>
          </p:cNvPr>
          <p:cNvCxnSpPr>
            <a:cxnSpLocks/>
          </p:cNvCxnSpPr>
          <p:nvPr/>
        </p:nvCxnSpPr>
        <p:spPr>
          <a:xfrm>
            <a:off x="2381693" y="1448963"/>
            <a:ext cx="1405624"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Elbow Connector 82">
            <a:extLst>
              <a:ext uri="{FF2B5EF4-FFF2-40B4-BE49-F238E27FC236}">
                <a16:creationId xmlns:a16="http://schemas.microsoft.com/office/drawing/2014/main" id="{CD4AE153-CE48-AF8F-92BB-93C4817B62D3}"/>
              </a:ext>
              <a:ext uri="{C183D7F6-B498-43B3-948B-1728B52AA6E4}">
                <adec:decorative xmlns:adec="http://schemas.microsoft.com/office/drawing/2017/decorative" val="1"/>
              </a:ext>
            </a:extLst>
          </p:cNvPr>
          <p:cNvCxnSpPr>
            <a:cxnSpLocks/>
            <a:stCxn id="22" idx="1"/>
            <a:endCxn id="23" idx="3"/>
          </p:cNvCxnSpPr>
          <p:nvPr/>
        </p:nvCxnSpPr>
        <p:spPr>
          <a:xfrm rot="10800000" flipV="1">
            <a:off x="3454310" y="2062996"/>
            <a:ext cx="829705" cy="164550"/>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6A368468-88CC-1447-E885-8E15DD6C73BB}"/>
              </a:ext>
              <a:ext uri="{C183D7F6-B498-43B3-948B-1728B52AA6E4}">
                <adec:decorative xmlns:adec="http://schemas.microsoft.com/office/drawing/2017/decorative" val="1"/>
              </a:ext>
            </a:extLst>
          </p:cNvPr>
          <p:cNvSpPr txBox="1"/>
          <p:nvPr/>
        </p:nvSpPr>
        <p:spPr>
          <a:xfrm>
            <a:off x="3684502" y="1857005"/>
            <a:ext cx="364750" cy="186059"/>
          </a:xfrm>
          <a:prstGeom prst="rect">
            <a:avLst/>
          </a:prstGeom>
          <a:solidFill>
            <a:schemeClr val="bg1"/>
          </a:solidFill>
        </p:spPr>
        <p:txBody>
          <a:bodyPr wrap="square" lIns="0" tIns="0" rIns="0" bIns="0">
            <a:spAutoFit/>
          </a:bodyPr>
          <a:lstStyle/>
          <a:p>
            <a:pPr algn="ctr"/>
            <a:r>
              <a:rPr lang="en-US" sz="1200" b="1" dirty="0">
                <a:ln w="0"/>
                <a:latin typeface="Lub Dub Condensed" panose="020B0506030403020204" pitchFamily="34" charset="0"/>
              </a:rPr>
              <a:t>No</a:t>
            </a:r>
          </a:p>
        </p:txBody>
      </p:sp>
      <p:sp>
        <p:nvSpPr>
          <p:cNvPr id="13" name="TextBox 12">
            <a:extLst>
              <a:ext uri="{FF2B5EF4-FFF2-40B4-BE49-F238E27FC236}">
                <a16:creationId xmlns:a16="http://schemas.microsoft.com/office/drawing/2014/main" id="{A8AADF42-66C3-5EAB-6677-74F3A5AD5A0A}"/>
              </a:ext>
              <a:ext uri="{C183D7F6-B498-43B3-948B-1728B52AA6E4}">
                <adec:decorative xmlns:adec="http://schemas.microsoft.com/office/drawing/2017/decorative" val="1"/>
              </a:ext>
            </a:extLst>
          </p:cNvPr>
          <p:cNvSpPr txBox="1"/>
          <p:nvPr/>
        </p:nvSpPr>
        <p:spPr>
          <a:xfrm>
            <a:off x="6442996" y="1837711"/>
            <a:ext cx="364750" cy="215444"/>
          </a:xfrm>
          <a:prstGeom prst="rect">
            <a:avLst/>
          </a:prstGeom>
          <a:solidFill>
            <a:schemeClr val="bg1"/>
          </a:solidFill>
        </p:spPr>
        <p:txBody>
          <a:bodyPr wrap="square" lIns="0" tIns="0" rIns="0" bIns="0">
            <a:spAutoFit/>
          </a:bodyPr>
          <a:lstStyle/>
          <a:p>
            <a:pPr algn="ctr"/>
            <a:r>
              <a:rPr lang="en-US" sz="1400" b="1" dirty="0">
                <a:ln w="0"/>
                <a:latin typeface="Lub Dub Condensed" panose="020B0506030403020204" pitchFamily="34" charset="0"/>
              </a:rPr>
              <a:t>Yes</a:t>
            </a:r>
          </a:p>
        </p:txBody>
      </p:sp>
      <p:cxnSp>
        <p:nvCxnSpPr>
          <p:cNvPr id="109" name="Elbow Connector 82">
            <a:extLst>
              <a:ext uri="{FF2B5EF4-FFF2-40B4-BE49-F238E27FC236}">
                <a16:creationId xmlns:a16="http://schemas.microsoft.com/office/drawing/2014/main" id="{C478E183-9D3A-9F30-03A5-5C6A737549B0}"/>
              </a:ext>
              <a:ext uri="{C183D7F6-B498-43B3-948B-1728B52AA6E4}">
                <adec:decorative xmlns:adec="http://schemas.microsoft.com/office/drawing/2017/decorative" val="1"/>
              </a:ext>
            </a:extLst>
          </p:cNvPr>
          <p:cNvCxnSpPr>
            <a:cxnSpLocks/>
          </p:cNvCxnSpPr>
          <p:nvPr/>
        </p:nvCxnSpPr>
        <p:spPr>
          <a:xfrm rot="5400000">
            <a:off x="5070588" y="2275243"/>
            <a:ext cx="286546" cy="1725130"/>
          </a:xfrm>
          <a:prstGeom prst="bentConnector3">
            <a:avLst>
              <a:gd name="adj1" fmla="val 35158"/>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id="{44FA330C-F480-C760-6E11-04B9C6234E3F}"/>
              </a:ext>
              <a:ext uri="{C183D7F6-B498-43B3-948B-1728B52AA6E4}">
                <adec:decorative xmlns:adec="http://schemas.microsoft.com/office/drawing/2017/decorative" val="1"/>
              </a:ext>
            </a:extLst>
          </p:cNvPr>
          <p:cNvSpPr txBox="1"/>
          <p:nvPr/>
        </p:nvSpPr>
        <p:spPr>
          <a:xfrm>
            <a:off x="4945144" y="2961221"/>
            <a:ext cx="800278" cy="215444"/>
          </a:xfrm>
          <a:prstGeom prst="rect">
            <a:avLst/>
          </a:prstGeom>
          <a:solidFill>
            <a:schemeClr val="bg1"/>
          </a:solidFill>
        </p:spPr>
        <p:txBody>
          <a:bodyPr wrap="square" lIns="0" tIns="0" rIns="0" bIns="0">
            <a:spAutoFit/>
          </a:bodyPr>
          <a:lstStyle/>
          <a:p>
            <a:pPr algn="ctr"/>
            <a:r>
              <a:rPr lang="en-US" sz="1400" b="1" dirty="0">
                <a:ln w="0"/>
                <a:latin typeface="Lub Dub Condensed" panose="020B0506030403020204" pitchFamily="34" charset="0"/>
              </a:rPr>
              <a:t>Answer</a:t>
            </a:r>
            <a:r>
              <a:rPr lang="en-US" sz="1200" b="1" dirty="0">
                <a:ln w="0"/>
                <a:latin typeface="Lub Dub Condensed" panose="020B0506030403020204" pitchFamily="34" charset="0"/>
              </a:rPr>
              <a:t>: ≤1</a:t>
            </a:r>
          </a:p>
        </p:txBody>
      </p:sp>
      <p:cxnSp>
        <p:nvCxnSpPr>
          <p:cNvPr id="114" name="Elbow Connector 82">
            <a:extLst>
              <a:ext uri="{FF2B5EF4-FFF2-40B4-BE49-F238E27FC236}">
                <a16:creationId xmlns:a16="http://schemas.microsoft.com/office/drawing/2014/main" id="{FA3FBBC1-1A5B-9224-BC33-C159AA53E6C9}"/>
              </a:ext>
              <a:ext uri="{C183D7F6-B498-43B3-948B-1728B52AA6E4}">
                <adec:decorative xmlns:adec="http://schemas.microsoft.com/office/drawing/2017/decorative" val="1"/>
              </a:ext>
            </a:extLst>
          </p:cNvPr>
          <p:cNvCxnSpPr>
            <a:cxnSpLocks/>
          </p:cNvCxnSpPr>
          <p:nvPr/>
        </p:nvCxnSpPr>
        <p:spPr>
          <a:xfrm rot="16200000" flipH="1">
            <a:off x="7788871" y="1321560"/>
            <a:ext cx="95696" cy="3442288"/>
          </a:xfrm>
          <a:prstGeom prst="bentConnector2">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A7531DA0-2FCC-414D-DD67-2B9AA9D684C3}"/>
              </a:ext>
              <a:ext uri="{C183D7F6-B498-43B3-948B-1728B52AA6E4}">
                <adec:decorative xmlns:adec="http://schemas.microsoft.com/office/drawing/2017/decorative" val="1"/>
              </a:ext>
            </a:extLst>
          </p:cNvPr>
          <p:cNvSpPr txBox="1"/>
          <p:nvPr/>
        </p:nvSpPr>
        <p:spPr>
          <a:xfrm>
            <a:off x="6488277" y="2964576"/>
            <a:ext cx="800278" cy="215444"/>
          </a:xfrm>
          <a:prstGeom prst="rect">
            <a:avLst/>
          </a:prstGeom>
          <a:solidFill>
            <a:schemeClr val="bg1"/>
          </a:solidFill>
        </p:spPr>
        <p:txBody>
          <a:bodyPr wrap="square" lIns="0" tIns="0" rIns="0" bIns="0">
            <a:spAutoFit/>
          </a:bodyPr>
          <a:lstStyle/>
          <a:p>
            <a:pPr algn="ctr"/>
            <a:r>
              <a:rPr lang="en-US" sz="1400" b="1" dirty="0">
                <a:ln w="0"/>
                <a:latin typeface="Lub Dub Condensed" panose="020B0506030403020204" pitchFamily="34" charset="0"/>
              </a:rPr>
              <a:t>Answer: ≥2</a:t>
            </a:r>
          </a:p>
        </p:txBody>
      </p:sp>
      <p:cxnSp>
        <p:nvCxnSpPr>
          <p:cNvPr id="139" name="Elbow Connector 82">
            <a:extLst>
              <a:ext uri="{FF2B5EF4-FFF2-40B4-BE49-F238E27FC236}">
                <a16:creationId xmlns:a16="http://schemas.microsoft.com/office/drawing/2014/main" id="{6EED7A7C-A5B6-3C72-985C-E79A2434ECD9}"/>
              </a:ext>
              <a:ext uri="{C183D7F6-B498-43B3-948B-1728B52AA6E4}">
                <adec:decorative xmlns:adec="http://schemas.microsoft.com/office/drawing/2017/decorative" val="1"/>
              </a:ext>
            </a:extLst>
          </p:cNvPr>
          <p:cNvCxnSpPr>
            <a:cxnSpLocks/>
            <a:stCxn id="6" idx="2"/>
          </p:cNvCxnSpPr>
          <p:nvPr/>
        </p:nvCxnSpPr>
        <p:spPr>
          <a:xfrm rot="16200000" flipH="1">
            <a:off x="7816302" y="4243217"/>
            <a:ext cx="158732" cy="3376504"/>
          </a:xfrm>
          <a:prstGeom prst="bentConnector2">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E475EA3A-1A29-6FDF-061B-9E173EC436C8}"/>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29</a:t>
            </a:fld>
            <a:endParaRPr lang="en-US" sz="900" dirty="0"/>
          </a:p>
        </p:txBody>
      </p:sp>
      <p:sp>
        <p:nvSpPr>
          <p:cNvPr id="6" name="TextBox 5">
            <a:extLst>
              <a:ext uri="{FF2B5EF4-FFF2-40B4-BE49-F238E27FC236}">
                <a16:creationId xmlns:a16="http://schemas.microsoft.com/office/drawing/2014/main" id="{F1889023-52D4-B084-18AA-C43E8245EEA6}"/>
              </a:ext>
              <a:ext uri="{C183D7F6-B498-43B3-948B-1728B52AA6E4}">
                <adec:decorative xmlns:adec="http://schemas.microsoft.com/office/drawing/2017/decorative" val="1"/>
              </a:ext>
            </a:extLst>
          </p:cNvPr>
          <p:cNvSpPr txBox="1"/>
          <p:nvPr/>
        </p:nvSpPr>
        <p:spPr>
          <a:xfrm>
            <a:off x="3520040" y="3298607"/>
            <a:ext cx="5374751" cy="2553496"/>
          </a:xfrm>
          <a:prstGeom prst="rect">
            <a:avLst/>
          </a:prstGeom>
          <a:solidFill>
            <a:schemeClr val="bg1">
              <a:lumMod val="8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pPr algn="l"/>
            <a:r>
              <a:rPr lang="en-US" sz="1800" dirty="0">
                <a:solidFill>
                  <a:schemeClr val="tx1"/>
                </a:solidFill>
              </a:rPr>
              <a:t>How many pregnancies were affected by:</a:t>
            </a:r>
          </a:p>
          <a:p>
            <a:pPr marL="285750" indent="-285750" algn="l">
              <a:buFont typeface="Arial" panose="020B0604020202020204" pitchFamily="34" charset="0"/>
              <a:buChar char="•"/>
            </a:pPr>
            <a:r>
              <a:rPr lang="en-US" sz="1800" dirty="0">
                <a:solidFill>
                  <a:schemeClr val="tx1"/>
                </a:solidFill>
              </a:rPr>
              <a:t>preterm birth </a:t>
            </a:r>
          </a:p>
          <a:p>
            <a:pPr marL="285750" indent="-285750" algn="l">
              <a:buFont typeface="Arial" panose="020B0604020202020204" pitchFamily="34" charset="0"/>
              <a:buChar char="•"/>
            </a:pPr>
            <a:r>
              <a:rPr lang="en-US" sz="1800" dirty="0">
                <a:solidFill>
                  <a:schemeClr val="tx1"/>
                </a:solidFill>
              </a:rPr>
              <a:t>high blood pressure (including postpartum) </a:t>
            </a:r>
          </a:p>
          <a:p>
            <a:pPr marL="285750" indent="-285750" algn="l">
              <a:buFont typeface="Arial" panose="020B0604020202020204" pitchFamily="34" charset="0"/>
              <a:buChar char="•"/>
            </a:pPr>
            <a:r>
              <a:rPr lang="en-US" sz="1800" dirty="0">
                <a:solidFill>
                  <a:schemeClr val="tx1"/>
                </a:solidFill>
              </a:rPr>
              <a:t>small for gestational age</a:t>
            </a:r>
          </a:p>
          <a:p>
            <a:pPr marL="285750" indent="-285750" algn="l">
              <a:buFont typeface="Arial" panose="020B0604020202020204" pitchFamily="34" charset="0"/>
              <a:buChar char="•"/>
            </a:pPr>
            <a:r>
              <a:rPr lang="en-US" sz="1800" dirty="0">
                <a:solidFill>
                  <a:schemeClr val="tx1"/>
                </a:solidFill>
              </a:rPr>
              <a:t>gestational diabetes (which resolved after pregnancy)</a:t>
            </a:r>
          </a:p>
          <a:p>
            <a:pPr marL="285750" indent="-285750" algn="l">
              <a:buFont typeface="Arial" panose="020B0604020202020204" pitchFamily="34" charset="0"/>
              <a:buChar char="•"/>
            </a:pPr>
            <a:r>
              <a:rPr lang="en-US" sz="1800" dirty="0">
                <a:solidFill>
                  <a:schemeClr val="tx1"/>
                </a:solidFill>
              </a:rPr>
              <a:t>placental abruption </a:t>
            </a:r>
          </a:p>
          <a:p>
            <a:pPr marL="285750" indent="-285750" algn="l">
              <a:buFont typeface="Arial" panose="020B0604020202020204" pitchFamily="34" charset="0"/>
              <a:buChar char="•"/>
            </a:pPr>
            <a:r>
              <a:rPr lang="en-US" sz="1800" dirty="0">
                <a:solidFill>
                  <a:schemeClr val="tx1"/>
                </a:solidFill>
              </a:rPr>
              <a:t>fetal death (stillborn)</a:t>
            </a:r>
          </a:p>
          <a:p>
            <a:pPr marL="285750" indent="-285750" algn="l">
              <a:buFont typeface="Arial" panose="020B0604020202020204" pitchFamily="34" charset="0"/>
              <a:buChar char="•"/>
            </a:pPr>
            <a:r>
              <a:rPr lang="en-US" sz="1800" dirty="0">
                <a:solidFill>
                  <a:schemeClr val="tx1"/>
                </a:solidFill>
              </a:rPr>
              <a:t>Answer Options of 0 or ≥1 for each condition</a:t>
            </a:r>
            <a:r>
              <a:rPr lang="en-US" dirty="0">
                <a:solidFill>
                  <a:schemeClr val="tx1"/>
                </a:solidFill>
              </a:rPr>
              <a:t>.</a:t>
            </a:r>
            <a:endParaRPr lang="en-US" sz="1200" dirty="0">
              <a:ln w="0"/>
              <a:solidFill>
                <a:schemeClr val="tx1"/>
              </a:solidFill>
            </a:endParaRPr>
          </a:p>
        </p:txBody>
      </p:sp>
      <p:cxnSp>
        <p:nvCxnSpPr>
          <p:cNvPr id="43" name="Elbow Connector 82">
            <a:extLst>
              <a:ext uri="{FF2B5EF4-FFF2-40B4-BE49-F238E27FC236}">
                <a16:creationId xmlns:a16="http://schemas.microsoft.com/office/drawing/2014/main" id="{7D0D3E5B-7597-E7F9-B6DE-52282CDAF0C4}"/>
              </a:ext>
              <a:ext uri="{C183D7F6-B498-43B3-948B-1728B52AA6E4}">
                <adec:decorative xmlns:adec="http://schemas.microsoft.com/office/drawing/2017/decorative" val="1"/>
              </a:ext>
            </a:extLst>
          </p:cNvPr>
          <p:cNvCxnSpPr>
            <a:cxnSpLocks/>
          </p:cNvCxnSpPr>
          <p:nvPr/>
        </p:nvCxnSpPr>
        <p:spPr>
          <a:xfrm rot="16200000" flipV="1">
            <a:off x="2812316" y="2639605"/>
            <a:ext cx="3488397" cy="3327845"/>
          </a:xfrm>
          <a:prstGeom prst="bentConnector3">
            <a:avLst>
              <a:gd name="adj1" fmla="val 1282"/>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121D14E0-3EB6-C1BC-8162-993A93EFBEC4}"/>
              </a:ext>
              <a:ext uri="{C183D7F6-B498-43B3-948B-1728B52AA6E4}">
                <adec:decorative xmlns:adec="http://schemas.microsoft.com/office/drawing/2017/decorative" val="1"/>
              </a:ext>
            </a:extLst>
          </p:cNvPr>
          <p:cNvSpPr txBox="1"/>
          <p:nvPr/>
        </p:nvSpPr>
        <p:spPr>
          <a:xfrm>
            <a:off x="6807746" y="5922478"/>
            <a:ext cx="800278" cy="215444"/>
          </a:xfrm>
          <a:prstGeom prst="rect">
            <a:avLst/>
          </a:prstGeom>
          <a:solidFill>
            <a:schemeClr val="bg1"/>
          </a:solidFill>
        </p:spPr>
        <p:txBody>
          <a:bodyPr wrap="square" lIns="0" tIns="0" rIns="0" bIns="0">
            <a:spAutoFit/>
          </a:bodyPr>
          <a:lstStyle/>
          <a:p>
            <a:pPr algn="ctr"/>
            <a:r>
              <a:rPr lang="en-US" sz="1400" b="1" dirty="0">
                <a:ln w="0"/>
                <a:latin typeface="Lub Dub Condensed" panose="020B0506030403020204" pitchFamily="34" charset="0"/>
              </a:rPr>
              <a:t>Answer: ≥1</a:t>
            </a:r>
          </a:p>
        </p:txBody>
      </p:sp>
      <p:sp>
        <p:nvSpPr>
          <p:cNvPr id="52" name="TextBox 51">
            <a:extLst>
              <a:ext uri="{FF2B5EF4-FFF2-40B4-BE49-F238E27FC236}">
                <a16:creationId xmlns:a16="http://schemas.microsoft.com/office/drawing/2014/main" id="{CC06B475-2079-B822-A5C7-AA5FECE03C24}"/>
              </a:ext>
              <a:ext uri="{C183D7F6-B498-43B3-948B-1728B52AA6E4}">
                <adec:decorative xmlns:adec="http://schemas.microsoft.com/office/drawing/2017/decorative" val="1"/>
              </a:ext>
            </a:extLst>
          </p:cNvPr>
          <p:cNvSpPr txBox="1"/>
          <p:nvPr/>
        </p:nvSpPr>
        <p:spPr>
          <a:xfrm>
            <a:off x="4583977" y="5940004"/>
            <a:ext cx="800278" cy="215444"/>
          </a:xfrm>
          <a:prstGeom prst="rect">
            <a:avLst/>
          </a:prstGeom>
          <a:solidFill>
            <a:schemeClr val="bg1"/>
          </a:solidFill>
        </p:spPr>
        <p:txBody>
          <a:bodyPr wrap="square" lIns="0" tIns="0" rIns="0" bIns="0">
            <a:spAutoFit/>
          </a:bodyPr>
          <a:lstStyle/>
          <a:p>
            <a:pPr algn="ctr"/>
            <a:r>
              <a:rPr lang="en-US" sz="1400" b="1" dirty="0">
                <a:ln w="0"/>
                <a:latin typeface="Lub Dub Condensed" panose="020B0506030403020204" pitchFamily="34" charset="0"/>
              </a:rPr>
              <a:t>Answer</a:t>
            </a:r>
            <a:r>
              <a:rPr lang="en-US" sz="1200" b="1" dirty="0">
                <a:ln w="0"/>
                <a:latin typeface="Lub Dub Condensed" panose="020B0506030403020204" pitchFamily="34" charset="0"/>
              </a:rPr>
              <a:t>: 0</a:t>
            </a:r>
          </a:p>
        </p:txBody>
      </p:sp>
    </p:spTree>
    <p:extLst>
      <p:ext uri="{BB962C8B-B14F-4D97-AF65-F5344CB8AC3E}">
        <p14:creationId xmlns:p14="http://schemas.microsoft.com/office/powerpoint/2010/main" val="1967694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left)">
                                      <p:cBhvr>
                                        <p:cTn id="11" dur="500"/>
                                        <p:tgtEl>
                                          <p:spTgt spid="3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up)">
                                      <p:cBhvr>
                                        <p:cTn id="19" dur="500"/>
                                        <p:tgtEl>
                                          <p:spTgt spid="3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par>
                                <p:cTn id="28" presetID="22" presetClass="entr" presetSubtype="2" fill="hold" nodeType="with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right)">
                                      <p:cBhvr>
                                        <p:cTn id="30" dur="500"/>
                                        <p:tgtEl>
                                          <p:spTgt spid="42"/>
                                        </p:tgtEl>
                                      </p:cBhvr>
                                    </p:animEffect>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par>
                          <p:cTn id="38" fill="hold">
                            <p:stCondLst>
                              <p:cond delay="3500"/>
                            </p:stCondLst>
                            <p:childTnLst>
                              <p:par>
                                <p:cTn id="39" presetID="22" presetClass="entr" presetSubtype="2" fill="hold"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right)">
                                      <p:cBhvr>
                                        <p:cTn id="41" dur="500"/>
                                        <p:tgtEl>
                                          <p:spTgt spid="10"/>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500"/>
                                        <p:tgtEl>
                                          <p:spTgt spid="25"/>
                                        </p:tgtEl>
                                      </p:cBhvr>
                                    </p:animEffect>
                                  </p:childTnLst>
                                </p:cTn>
                              </p:par>
                            </p:childTnLst>
                          </p:cTn>
                        </p:par>
                        <p:par>
                          <p:cTn id="46" fill="hold">
                            <p:stCondLst>
                              <p:cond delay="4500"/>
                            </p:stCondLst>
                            <p:childTnLst>
                              <p:par>
                                <p:cTn id="47" presetID="22" presetClass="entr" presetSubtype="8" fill="hold" nodeType="afterEffect">
                                  <p:stCondLst>
                                    <p:cond delay="0"/>
                                  </p:stCondLst>
                                  <p:childTnLst>
                                    <p:set>
                                      <p:cBhvr>
                                        <p:cTn id="48" dur="1" fill="hold">
                                          <p:stCondLst>
                                            <p:cond delay="0"/>
                                          </p:stCondLst>
                                        </p:cTn>
                                        <p:tgtEl>
                                          <p:spTgt spid="114"/>
                                        </p:tgtEl>
                                        <p:attrNameLst>
                                          <p:attrName>style.visibility</p:attrName>
                                        </p:attrNameLst>
                                      </p:cBhvr>
                                      <p:to>
                                        <p:strVal val="visible"/>
                                      </p:to>
                                    </p:set>
                                    <p:animEffect transition="in" filter="wipe(left)">
                                      <p:cBhvr>
                                        <p:cTn id="49" dur="500"/>
                                        <p:tgtEl>
                                          <p:spTgt spid="11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86"/>
                                        </p:tgtEl>
                                        <p:attrNameLst>
                                          <p:attrName>style.visibility</p:attrName>
                                        </p:attrNameLst>
                                      </p:cBhvr>
                                      <p:to>
                                        <p:strVal val="visible"/>
                                      </p:to>
                                    </p:set>
                                    <p:animEffect transition="in" filter="fade">
                                      <p:cBhvr>
                                        <p:cTn id="52" dur="500"/>
                                        <p:tgtEl>
                                          <p:spTgt spid="86"/>
                                        </p:tgtEl>
                                      </p:cBhvr>
                                    </p:animEffect>
                                  </p:childTnLst>
                                </p:cTn>
                              </p:par>
                            </p:childTnLst>
                          </p:cTn>
                        </p:par>
                        <p:par>
                          <p:cTn id="53" fill="hold">
                            <p:stCondLst>
                              <p:cond delay="5000"/>
                            </p:stCondLst>
                            <p:childTnLst>
                              <p:par>
                                <p:cTn id="54" presetID="10" presetClass="entr" presetSubtype="0" fill="hold" grpId="0" nodeType="after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fade">
                                      <p:cBhvr>
                                        <p:cTn id="56" dur="500"/>
                                        <p:tgtEl>
                                          <p:spTgt spid="33"/>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2" fill="hold" nodeType="clickEffect">
                                  <p:stCondLst>
                                    <p:cond delay="0"/>
                                  </p:stCondLst>
                                  <p:childTnLst>
                                    <p:set>
                                      <p:cBhvr>
                                        <p:cTn id="60" dur="1" fill="hold">
                                          <p:stCondLst>
                                            <p:cond delay="0"/>
                                          </p:stCondLst>
                                        </p:cTn>
                                        <p:tgtEl>
                                          <p:spTgt spid="109"/>
                                        </p:tgtEl>
                                        <p:attrNameLst>
                                          <p:attrName>style.visibility</p:attrName>
                                        </p:attrNameLst>
                                      </p:cBhvr>
                                      <p:to>
                                        <p:strVal val="visible"/>
                                      </p:to>
                                    </p:set>
                                    <p:animEffect transition="in" filter="wipe(right)">
                                      <p:cBhvr>
                                        <p:cTn id="61" dur="500"/>
                                        <p:tgtEl>
                                          <p:spTgt spid="109"/>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fade">
                                      <p:cBhvr>
                                        <p:cTn id="64" dur="500"/>
                                        <p:tgtEl>
                                          <p:spTgt spid="84"/>
                                        </p:tgtEl>
                                      </p:cBhvr>
                                    </p:animEffect>
                                  </p:childTnLst>
                                </p:cTn>
                              </p:par>
                            </p:childTnLst>
                          </p:cTn>
                        </p:par>
                        <p:par>
                          <p:cTn id="65" fill="hold">
                            <p:stCondLst>
                              <p:cond delay="500"/>
                            </p:stCondLst>
                            <p:childTnLst>
                              <p:par>
                                <p:cTn id="66" presetID="10" presetClass="entr" presetSubtype="0" fill="hold" grpId="0" nodeType="afterEffect">
                                  <p:stCondLst>
                                    <p:cond delay="0"/>
                                  </p:stCondLst>
                                  <p:childTnLst>
                                    <p:set>
                                      <p:cBhvr>
                                        <p:cTn id="67" dur="1" fill="hold">
                                          <p:stCondLst>
                                            <p:cond delay="0"/>
                                          </p:stCondLst>
                                        </p:cTn>
                                        <p:tgtEl>
                                          <p:spTgt spid="6"/>
                                        </p:tgtEl>
                                        <p:attrNameLst>
                                          <p:attrName>style.visibility</p:attrName>
                                        </p:attrNameLst>
                                      </p:cBhvr>
                                      <p:to>
                                        <p:strVal val="visible"/>
                                      </p:to>
                                    </p:set>
                                    <p:animEffect transition="in" filter="fade">
                                      <p:cBhvr>
                                        <p:cTn id="68" dur="500"/>
                                        <p:tgtEl>
                                          <p:spTgt spid="6"/>
                                        </p:tgtEl>
                                      </p:cBhvr>
                                    </p:animEffect>
                                  </p:childTnLst>
                                </p:cTn>
                              </p:par>
                            </p:childTnLst>
                          </p:cTn>
                        </p:par>
                        <p:par>
                          <p:cTn id="69" fill="hold">
                            <p:stCondLst>
                              <p:cond delay="1000"/>
                            </p:stCondLst>
                            <p:childTnLst>
                              <p:par>
                                <p:cTn id="70" presetID="22" presetClass="entr" presetSubtype="8"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Effect transition="in" filter="wipe(left)">
                                      <p:cBhvr>
                                        <p:cTn id="72" dur="500"/>
                                        <p:tgtEl>
                                          <p:spTgt spid="139"/>
                                        </p:tgtEl>
                                      </p:cBhvr>
                                    </p:animEffect>
                                  </p:childTnLst>
                                </p:cTn>
                              </p:par>
                              <p:par>
                                <p:cTn id="73" presetID="22" presetClass="entr" presetSubtype="8" fill="hold" nodeType="with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left)">
                                      <p:cBhvr>
                                        <p:cTn id="75" dur="500"/>
                                        <p:tgtEl>
                                          <p:spTgt spid="43"/>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51"/>
                                        </p:tgtEl>
                                        <p:attrNameLst>
                                          <p:attrName>style.visibility</p:attrName>
                                        </p:attrNameLst>
                                      </p:cBhvr>
                                      <p:to>
                                        <p:strVal val="visible"/>
                                      </p:to>
                                    </p:set>
                                    <p:animEffect transition="in" filter="fade">
                                      <p:cBhvr>
                                        <p:cTn id="78" dur="500"/>
                                        <p:tgtEl>
                                          <p:spTgt spid="51"/>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52"/>
                                        </p:tgtEl>
                                        <p:attrNameLst>
                                          <p:attrName>style.visibility</p:attrName>
                                        </p:attrNameLst>
                                      </p:cBhvr>
                                      <p:to>
                                        <p:strVal val="visible"/>
                                      </p:to>
                                    </p:set>
                                    <p:animEffect transition="in" filter="fade">
                                      <p:cBhvr>
                                        <p:cTn id="81"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2" grpId="0" animBg="1"/>
      <p:bldP spid="23" grpId="0" animBg="1"/>
      <p:bldP spid="25" grpId="0" animBg="1"/>
      <p:bldP spid="33" grpId="0" animBg="1"/>
      <p:bldP spid="14" grpId="0" animBg="1"/>
      <p:bldP spid="13" grpId="0" animBg="1"/>
      <p:bldP spid="84" grpId="0" animBg="1"/>
      <p:bldP spid="86" grpId="0" animBg="1"/>
      <p:bldP spid="6" grpId="0" animBg="1"/>
      <p:bldP spid="51" grpId="0" animBg="1"/>
      <p:bldP spid="5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FF61A42-642C-6364-879C-FA3F24644BB7}"/>
              </a:ext>
              <a:ext uri="{C183D7F6-B498-43B3-948B-1728B52AA6E4}">
                <adec:decorative xmlns:adec="http://schemas.microsoft.com/office/drawing/2017/decorative" val="1"/>
              </a:ext>
            </a:extLst>
          </p:cNvPr>
          <p:cNvSpPr/>
          <p:nvPr/>
        </p:nvSpPr>
        <p:spPr>
          <a:xfrm>
            <a:off x="838201" y="1683933"/>
            <a:ext cx="3215640" cy="3911845"/>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0F5AB00-F4C7-8880-5A62-3AACF39E485B}"/>
              </a:ext>
              <a:ext uri="{C183D7F6-B498-43B3-948B-1728B52AA6E4}">
                <adec:decorative xmlns:adec="http://schemas.microsoft.com/office/drawing/2017/decorative" val="1"/>
              </a:ext>
            </a:extLst>
          </p:cNvPr>
          <p:cNvSpPr/>
          <p:nvPr/>
        </p:nvSpPr>
        <p:spPr>
          <a:xfrm>
            <a:off x="4451685" y="1683933"/>
            <a:ext cx="3193299" cy="3911845"/>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81A4F87-BDED-8972-32BA-1B9C2376FF04}"/>
              </a:ext>
              <a:ext uri="{C183D7F6-B498-43B3-948B-1728B52AA6E4}">
                <adec:decorative xmlns:adec="http://schemas.microsoft.com/office/drawing/2017/decorative" val="1"/>
              </a:ext>
            </a:extLst>
          </p:cNvPr>
          <p:cNvSpPr/>
          <p:nvPr/>
        </p:nvSpPr>
        <p:spPr>
          <a:xfrm>
            <a:off x="8065169" y="1663624"/>
            <a:ext cx="3215640" cy="3929102"/>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DEF1DE-4618-C1D3-F031-196AA2C5D03D}"/>
              </a:ext>
            </a:extLst>
          </p:cNvPr>
          <p:cNvSpPr>
            <a:spLocks noGrp="1"/>
          </p:cNvSpPr>
          <p:nvPr>
            <p:ph type="title"/>
          </p:nvPr>
        </p:nvSpPr>
        <p:spPr/>
        <p:txBody>
          <a:bodyPr/>
          <a:lstStyle/>
          <a:p>
            <a:r>
              <a:rPr lang="en-US" dirty="0"/>
              <a:t>Elements Associated with Elevated Stroke Risk</a:t>
            </a:r>
          </a:p>
        </p:txBody>
      </p:sp>
      <p:sp>
        <p:nvSpPr>
          <p:cNvPr id="6" name="TextBox 5">
            <a:extLst>
              <a:ext uri="{FF2B5EF4-FFF2-40B4-BE49-F238E27FC236}">
                <a16:creationId xmlns:a16="http://schemas.microsoft.com/office/drawing/2014/main" id="{82E291F6-8A99-877A-5F2E-B350BB7EA9A5}"/>
              </a:ext>
            </a:extLst>
          </p:cNvPr>
          <p:cNvSpPr txBox="1"/>
          <p:nvPr/>
        </p:nvSpPr>
        <p:spPr>
          <a:xfrm>
            <a:off x="911191" y="2884596"/>
            <a:ext cx="3117783" cy="2323713"/>
          </a:xfrm>
          <a:prstGeom prst="rect">
            <a:avLst/>
          </a:prstGeom>
          <a:noFill/>
        </p:spPr>
        <p:txBody>
          <a:bodyPr wrap="square" rtlCol="0">
            <a:spAutoFit/>
          </a:bodyPr>
          <a:lstStyle/>
          <a:p>
            <a:r>
              <a:rPr lang="en-US" dirty="0">
                <a:solidFill>
                  <a:srgbClr val="CF2429"/>
                </a:solidFill>
                <a:latin typeface="Lub Dub Bold" panose="020B0803030403020204" pitchFamily="34" charset="0"/>
              </a:rPr>
              <a:t>Adverse Social Determinants of Health</a:t>
            </a:r>
          </a:p>
          <a:p>
            <a:pPr marL="285750" indent="-225425">
              <a:spcBef>
                <a:spcPts val="600"/>
              </a:spcBef>
              <a:buFont typeface="Arial" panose="020B0604020202020204" pitchFamily="34" charset="0"/>
              <a:buChar char="•"/>
            </a:pPr>
            <a:r>
              <a:rPr lang="en-US" sz="1400" dirty="0">
                <a:latin typeface="Lub Dub Medium" panose="020B0603030403020204" pitchFamily="34" charset="0"/>
              </a:rPr>
              <a:t>Poor Access to Care</a:t>
            </a:r>
          </a:p>
          <a:p>
            <a:pPr marL="285750" indent="-225425">
              <a:spcBef>
                <a:spcPts val="600"/>
              </a:spcBef>
              <a:buFont typeface="Arial" panose="020B0604020202020204" pitchFamily="34" charset="0"/>
              <a:buChar char="•"/>
            </a:pPr>
            <a:r>
              <a:rPr lang="en-US" sz="1400" dirty="0">
                <a:latin typeface="Lub Dub Medium" panose="020B0603030403020204" pitchFamily="34" charset="0"/>
              </a:rPr>
              <a:t>Socioeconomic Disadvantage</a:t>
            </a:r>
          </a:p>
          <a:p>
            <a:pPr marL="285750" indent="-225425">
              <a:spcBef>
                <a:spcPts val="600"/>
              </a:spcBef>
              <a:buFont typeface="Arial" panose="020B0604020202020204" pitchFamily="34" charset="0"/>
              <a:buChar char="•"/>
            </a:pPr>
            <a:r>
              <a:rPr lang="en-US" sz="1400" dirty="0">
                <a:latin typeface="Lub Dub Medium" panose="020B0603030403020204" pitchFamily="34" charset="0"/>
              </a:rPr>
              <a:t>Lack of Social and Community Support</a:t>
            </a:r>
          </a:p>
          <a:p>
            <a:pPr marL="285750" indent="-225425">
              <a:spcBef>
                <a:spcPts val="600"/>
              </a:spcBef>
              <a:buFont typeface="Arial" panose="020B0604020202020204" pitchFamily="34" charset="0"/>
              <a:buChar char="•"/>
            </a:pPr>
            <a:r>
              <a:rPr lang="en-US" sz="1400" dirty="0">
                <a:latin typeface="Lub Dub Medium" panose="020B0603030403020204" pitchFamily="34" charset="0"/>
              </a:rPr>
              <a:t>Poor Access to Education</a:t>
            </a:r>
          </a:p>
          <a:p>
            <a:pPr marL="285750" indent="-225425">
              <a:spcBef>
                <a:spcPts val="600"/>
              </a:spcBef>
              <a:buFont typeface="Arial" panose="020B0604020202020204" pitchFamily="34" charset="0"/>
              <a:buChar char="•"/>
            </a:pPr>
            <a:r>
              <a:rPr lang="en-US" sz="1400" dirty="0">
                <a:latin typeface="Lub Dub Medium" panose="020B0603030403020204" pitchFamily="34" charset="0"/>
              </a:rPr>
              <a:t>Racism and Discrimination</a:t>
            </a:r>
            <a:endParaRPr lang="en-US" dirty="0">
              <a:latin typeface="Lub Dub Medium" panose="020B0603030403020204" pitchFamily="34" charset="0"/>
            </a:endParaRPr>
          </a:p>
        </p:txBody>
      </p:sp>
      <p:sp>
        <p:nvSpPr>
          <p:cNvPr id="7" name="TextBox 6">
            <a:extLst>
              <a:ext uri="{FF2B5EF4-FFF2-40B4-BE49-F238E27FC236}">
                <a16:creationId xmlns:a16="http://schemas.microsoft.com/office/drawing/2014/main" id="{7B9BF4F9-E3B1-62B1-2E53-4A0C20EBE8AF}"/>
              </a:ext>
            </a:extLst>
          </p:cNvPr>
          <p:cNvSpPr txBox="1"/>
          <p:nvPr/>
        </p:nvSpPr>
        <p:spPr>
          <a:xfrm>
            <a:off x="4470936" y="2884595"/>
            <a:ext cx="3215639" cy="2616101"/>
          </a:xfrm>
          <a:prstGeom prst="rect">
            <a:avLst/>
          </a:prstGeom>
          <a:noFill/>
        </p:spPr>
        <p:txBody>
          <a:bodyPr wrap="square" rtlCol="0">
            <a:spAutoFit/>
          </a:bodyPr>
          <a:lstStyle/>
          <a:p>
            <a:r>
              <a:rPr lang="en-US" dirty="0">
                <a:solidFill>
                  <a:srgbClr val="CF2429"/>
                </a:solidFill>
                <a:latin typeface="Lub Dub Bold" panose="020B0803030403020204" pitchFamily="34" charset="0"/>
              </a:rPr>
              <a:t>Inadequate Management of Common Risk Factors</a:t>
            </a:r>
          </a:p>
          <a:p>
            <a:pPr marL="285750" indent="-225425">
              <a:spcBef>
                <a:spcPts val="600"/>
              </a:spcBef>
              <a:buFont typeface="Arial" panose="020B0604020202020204" pitchFamily="34" charset="0"/>
              <a:buChar char="•"/>
            </a:pPr>
            <a:r>
              <a:rPr lang="en-US" sz="1400" dirty="0">
                <a:latin typeface="Lub Dub Medium" panose="020B0603030403020204" pitchFamily="34" charset="0"/>
              </a:rPr>
              <a:t>Undiagnosed Risk Factors</a:t>
            </a:r>
          </a:p>
          <a:p>
            <a:pPr marL="285750" indent="-225425">
              <a:spcBef>
                <a:spcPts val="600"/>
              </a:spcBef>
              <a:buFont typeface="Arial" panose="020B0604020202020204" pitchFamily="34" charset="0"/>
              <a:buChar char="•"/>
            </a:pPr>
            <a:r>
              <a:rPr lang="en-US" sz="1400" dirty="0">
                <a:latin typeface="Lub Dub Medium" panose="020B0603030403020204" pitchFamily="34" charset="0"/>
              </a:rPr>
              <a:t>Untreated Risk Factors</a:t>
            </a:r>
          </a:p>
          <a:p>
            <a:pPr marL="285750" indent="-225425">
              <a:spcBef>
                <a:spcPts val="600"/>
              </a:spcBef>
              <a:buFont typeface="Arial" panose="020B0604020202020204" pitchFamily="34" charset="0"/>
              <a:buChar char="•"/>
            </a:pPr>
            <a:r>
              <a:rPr lang="en-US" sz="1400" dirty="0">
                <a:latin typeface="Lub Dub Medium" panose="020B0603030403020204" pitchFamily="34" charset="0"/>
              </a:rPr>
              <a:t>Best Practices Not Followed</a:t>
            </a:r>
          </a:p>
          <a:p>
            <a:pPr marL="285750" indent="-225425">
              <a:spcBef>
                <a:spcPts val="600"/>
              </a:spcBef>
              <a:buFont typeface="Arial" panose="020B0604020202020204" pitchFamily="34" charset="0"/>
              <a:buChar char="•"/>
            </a:pPr>
            <a:r>
              <a:rPr lang="en-US" sz="1400" dirty="0">
                <a:latin typeface="Lub Dub Medium" panose="020B0603030403020204" pitchFamily="34" charset="0"/>
              </a:rPr>
              <a:t>Lack of Shared Decision Making</a:t>
            </a:r>
          </a:p>
          <a:p>
            <a:pPr marL="285750" indent="-225425">
              <a:spcBef>
                <a:spcPts val="600"/>
              </a:spcBef>
              <a:buFont typeface="Arial" panose="020B0604020202020204" pitchFamily="34" charset="0"/>
              <a:buChar char="•"/>
            </a:pPr>
            <a:r>
              <a:rPr lang="en-US" sz="1400" dirty="0">
                <a:latin typeface="Lub Dub Medium" panose="020B0603030403020204" pitchFamily="34" charset="0"/>
              </a:rPr>
              <a:t>Health System Barriers</a:t>
            </a:r>
          </a:p>
          <a:p>
            <a:pPr marL="285750" indent="-225425">
              <a:spcBef>
                <a:spcPts val="600"/>
              </a:spcBef>
              <a:buFont typeface="Arial" panose="020B0604020202020204" pitchFamily="34" charset="0"/>
              <a:buChar char="•"/>
            </a:pPr>
            <a:r>
              <a:rPr lang="en-US" sz="1400" dirty="0">
                <a:latin typeface="Lub Dub Medium" panose="020B0603030403020204" pitchFamily="34" charset="0"/>
              </a:rPr>
              <a:t>De-Emphasis of Lifestyle Factors </a:t>
            </a:r>
            <a:r>
              <a:rPr lang="en-US" sz="1400" i="1" dirty="0">
                <a:latin typeface="Lub Dub Medium" panose="020B0603030403020204" pitchFamily="34" charset="0"/>
              </a:rPr>
              <a:t>(Life’s Essential 8)</a:t>
            </a:r>
            <a:endParaRPr lang="en-US" sz="1600" i="1" dirty="0">
              <a:latin typeface="Lub Dub Medium" panose="020B0603030403020204" pitchFamily="34" charset="0"/>
            </a:endParaRPr>
          </a:p>
        </p:txBody>
      </p:sp>
      <p:sp>
        <p:nvSpPr>
          <p:cNvPr id="8" name="TextBox 7">
            <a:extLst>
              <a:ext uri="{FF2B5EF4-FFF2-40B4-BE49-F238E27FC236}">
                <a16:creationId xmlns:a16="http://schemas.microsoft.com/office/drawing/2014/main" id="{3C195604-F782-3194-4C14-B7DA8E472A05}"/>
              </a:ext>
            </a:extLst>
          </p:cNvPr>
          <p:cNvSpPr txBox="1"/>
          <p:nvPr/>
        </p:nvSpPr>
        <p:spPr>
          <a:xfrm>
            <a:off x="8094044" y="2884595"/>
            <a:ext cx="3215639" cy="2108269"/>
          </a:xfrm>
          <a:prstGeom prst="rect">
            <a:avLst/>
          </a:prstGeom>
          <a:noFill/>
        </p:spPr>
        <p:txBody>
          <a:bodyPr wrap="square" rtlCol="0">
            <a:spAutoFit/>
          </a:bodyPr>
          <a:lstStyle/>
          <a:p>
            <a:r>
              <a:rPr lang="en-US" dirty="0">
                <a:solidFill>
                  <a:srgbClr val="CF2429"/>
                </a:solidFill>
                <a:latin typeface="Lub Dub Bold" panose="020B0803030403020204" pitchFamily="34" charset="0"/>
              </a:rPr>
              <a:t>Commonly Unrecognized Risk-enhancing Factors</a:t>
            </a:r>
          </a:p>
          <a:p>
            <a:pPr marL="285750" indent="-225425">
              <a:spcBef>
                <a:spcPts val="600"/>
              </a:spcBef>
              <a:buFont typeface="Arial" panose="020B0604020202020204" pitchFamily="34" charset="0"/>
              <a:buChar char="•"/>
            </a:pPr>
            <a:r>
              <a:rPr lang="en-US" sz="1400" dirty="0">
                <a:latin typeface="Lub Dub Medium" panose="020B0603030403020204" pitchFamily="34" charset="0"/>
              </a:rPr>
              <a:t>Lipoprotein(a)</a:t>
            </a:r>
          </a:p>
          <a:p>
            <a:pPr marL="285750" indent="-225425">
              <a:spcBef>
                <a:spcPts val="600"/>
              </a:spcBef>
              <a:buFont typeface="Arial" panose="020B0604020202020204" pitchFamily="34" charset="0"/>
              <a:buChar char="•"/>
            </a:pPr>
            <a:r>
              <a:rPr lang="en-US" sz="1400" dirty="0" err="1">
                <a:latin typeface="Lub Dub Medium" panose="020B0603030403020204" pitchFamily="34" charset="0"/>
              </a:rPr>
              <a:t>Thrombophilias</a:t>
            </a:r>
            <a:endParaRPr lang="en-US" sz="1400" dirty="0">
              <a:latin typeface="Lub Dub Medium" panose="020B0603030403020204" pitchFamily="34" charset="0"/>
            </a:endParaRPr>
          </a:p>
          <a:p>
            <a:pPr marL="285750" indent="-225425">
              <a:spcBef>
                <a:spcPts val="600"/>
              </a:spcBef>
              <a:buFont typeface="Arial" panose="020B0604020202020204" pitchFamily="34" charset="0"/>
              <a:buChar char="•"/>
            </a:pPr>
            <a:r>
              <a:rPr lang="en-US" sz="1400" dirty="0">
                <a:latin typeface="Lub Dub Medium" panose="020B0603030403020204" pitchFamily="34" charset="0"/>
              </a:rPr>
              <a:t>Endometriosis</a:t>
            </a:r>
          </a:p>
          <a:p>
            <a:pPr marL="285750" indent="-225425">
              <a:spcBef>
                <a:spcPts val="600"/>
              </a:spcBef>
              <a:buFont typeface="Arial" panose="020B0604020202020204" pitchFamily="34" charset="0"/>
              <a:buChar char="•"/>
            </a:pPr>
            <a:r>
              <a:rPr lang="en-US" sz="1400" dirty="0">
                <a:latin typeface="Lub Dub Medium" panose="020B0603030403020204" pitchFamily="34" charset="0"/>
              </a:rPr>
              <a:t>Early Menopause</a:t>
            </a:r>
          </a:p>
          <a:p>
            <a:pPr marL="285750" indent="-225425">
              <a:spcBef>
                <a:spcPts val="600"/>
              </a:spcBef>
              <a:buFont typeface="Arial" panose="020B0604020202020204" pitchFamily="34" charset="0"/>
              <a:buChar char="•"/>
            </a:pPr>
            <a:r>
              <a:rPr lang="en-US" sz="1400" dirty="0">
                <a:latin typeface="Lub Dub Medium" panose="020B0603030403020204" pitchFamily="34" charset="0"/>
              </a:rPr>
              <a:t>Complications of Pregnancy</a:t>
            </a:r>
            <a:endParaRPr lang="en-US" sz="1600" dirty="0">
              <a:latin typeface="Lub Dub Medium" panose="020B0603030403020204" pitchFamily="34" charset="0"/>
            </a:endParaRPr>
          </a:p>
        </p:txBody>
      </p:sp>
      <p:sp>
        <p:nvSpPr>
          <p:cNvPr id="4" name="Slide Number Placeholder 3">
            <a:extLst>
              <a:ext uri="{FF2B5EF4-FFF2-40B4-BE49-F238E27FC236}">
                <a16:creationId xmlns:a16="http://schemas.microsoft.com/office/drawing/2014/main" id="{0F5ACE82-B92E-50CE-6421-A741B3B08ABE}"/>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a:t>
            </a:fld>
            <a:endParaRPr lang="en-US" sz="900" dirty="0"/>
          </a:p>
        </p:txBody>
      </p:sp>
      <p:pic>
        <p:nvPicPr>
          <p:cNvPr id="15" name="Picture 14">
            <a:extLst>
              <a:ext uri="{FF2B5EF4-FFF2-40B4-BE49-F238E27FC236}">
                <a16:creationId xmlns:a16="http://schemas.microsoft.com/office/drawing/2014/main" id="{FF2E9E88-F6F9-5A89-07D6-38C708C1E789}"/>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846944" y="1280787"/>
            <a:ext cx="3206896" cy="1476041"/>
          </a:xfrm>
          <a:prstGeom prst="rect">
            <a:avLst/>
          </a:prstGeom>
        </p:spPr>
      </p:pic>
      <p:pic>
        <p:nvPicPr>
          <p:cNvPr id="16" name="Picture 15">
            <a:extLst>
              <a:ext uri="{FF2B5EF4-FFF2-40B4-BE49-F238E27FC236}">
                <a16:creationId xmlns:a16="http://schemas.microsoft.com/office/drawing/2014/main" id="{C57EEADA-51EF-6536-BAED-180227DD3359}"/>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455754" y="1280787"/>
            <a:ext cx="3200400" cy="1476041"/>
          </a:xfrm>
          <a:prstGeom prst="rect">
            <a:avLst/>
          </a:prstGeom>
        </p:spPr>
      </p:pic>
      <p:pic>
        <p:nvPicPr>
          <p:cNvPr id="19" name="Picture 18">
            <a:extLst>
              <a:ext uri="{FF2B5EF4-FFF2-40B4-BE49-F238E27FC236}">
                <a16:creationId xmlns:a16="http://schemas.microsoft.com/office/drawing/2014/main" id="{E17A99EB-7DE7-44FA-F4B2-2CF9776B63D8}"/>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8065563" y="1273292"/>
            <a:ext cx="3215246" cy="1570234"/>
          </a:xfrm>
          <a:prstGeom prst="rect">
            <a:avLst/>
          </a:prstGeom>
        </p:spPr>
      </p:pic>
    </p:spTree>
    <p:extLst>
      <p:ext uri="{BB962C8B-B14F-4D97-AF65-F5344CB8AC3E}">
        <p14:creationId xmlns:p14="http://schemas.microsoft.com/office/powerpoint/2010/main" val="36965148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a:extLst>
              <a:ext uri="{FF2B5EF4-FFF2-40B4-BE49-F238E27FC236}">
                <a16:creationId xmlns:a16="http://schemas.microsoft.com/office/drawing/2014/main" id="{6ACC65C7-9F02-4DEC-8B0B-4ADFFAC6E980}"/>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567760" y="3718560"/>
            <a:ext cx="5079920" cy="1635560"/>
          </a:xfrm>
          <a:prstGeom prst="rect">
            <a:avLst/>
          </a:prstGeom>
          <a:noFill/>
          <a:effectLst>
            <a:outerShdw blurRad="63500" algn="ctr" rotWithShape="0">
              <a:prstClr val="black">
                <a:alpha val="40000"/>
              </a:prstClr>
            </a:outerShdw>
          </a:effectLst>
        </p:spPr>
      </p:pic>
      <p:sp>
        <p:nvSpPr>
          <p:cNvPr id="2" name="Title 1">
            <a:extLst>
              <a:ext uri="{FF2B5EF4-FFF2-40B4-BE49-F238E27FC236}">
                <a16:creationId xmlns:a16="http://schemas.microsoft.com/office/drawing/2014/main" id="{6BBB3522-7CD6-EB91-3D15-9BF12ACDE071}"/>
              </a:ext>
            </a:extLst>
          </p:cNvPr>
          <p:cNvSpPr>
            <a:spLocks noGrp="1"/>
          </p:cNvSpPr>
          <p:nvPr>
            <p:ph type="title"/>
          </p:nvPr>
        </p:nvSpPr>
        <p:spPr/>
        <p:txBody>
          <a:bodyPr/>
          <a:lstStyle/>
          <a:p>
            <a:r>
              <a:rPr lang="en-US" sz="3200" dirty="0"/>
              <a:t>Endometriosis Increases the Risk of Future Stroke</a:t>
            </a:r>
          </a:p>
        </p:txBody>
      </p:sp>
      <p:sp>
        <p:nvSpPr>
          <p:cNvPr id="7" name="Rectangle 6">
            <a:extLst>
              <a:ext uri="{FF2B5EF4-FFF2-40B4-BE49-F238E27FC236}">
                <a16:creationId xmlns:a16="http://schemas.microsoft.com/office/drawing/2014/main" id="{34783BB1-BBDB-B6DB-D3B4-5D89B3CDFE85}"/>
              </a:ext>
              <a:ext uri="{C183D7F6-B498-43B3-948B-1728B52AA6E4}">
                <adec:decorative xmlns:adec="http://schemas.microsoft.com/office/drawing/2017/decorative" val="1"/>
              </a:ext>
            </a:extLst>
          </p:cNvPr>
          <p:cNvSpPr/>
          <p:nvPr/>
        </p:nvSpPr>
        <p:spPr>
          <a:xfrm>
            <a:off x="1333187" y="1553932"/>
            <a:ext cx="4024978" cy="3800388"/>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20F706E4-2080-FBB0-B460-4E40B991BD2C}"/>
              </a:ext>
            </a:extLst>
          </p:cNvPr>
          <p:cNvSpPr txBox="1"/>
          <p:nvPr/>
        </p:nvSpPr>
        <p:spPr>
          <a:xfrm>
            <a:off x="1386770" y="1615605"/>
            <a:ext cx="4317384" cy="3493264"/>
          </a:xfrm>
          <a:prstGeom prst="rect">
            <a:avLst/>
          </a:prstGeom>
          <a:noFill/>
        </p:spPr>
        <p:txBody>
          <a:bodyPr wrap="square">
            <a:spAutoFit/>
          </a:bodyPr>
          <a:lstStyle/>
          <a:p>
            <a:r>
              <a:rPr lang="en-US" dirty="0">
                <a:solidFill>
                  <a:srgbClr val="CF2429"/>
                </a:solidFill>
                <a:latin typeface="Lub Dub Bold" panose="020B0803030403020204" pitchFamily="34" charset="0"/>
              </a:rPr>
              <a:t>Positive History of Endometriosis increases the risk of: </a:t>
            </a:r>
          </a:p>
          <a:p>
            <a:pPr marL="684213" indent="-285750">
              <a:spcBef>
                <a:spcPts val="1800"/>
              </a:spcBef>
              <a:spcAft>
                <a:spcPts val="600"/>
              </a:spcAft>
              <a:buClr>
                <a:schemeClr val="bg1">
                  <a:lumMod val="85000"/>
                </a:schemeClr>
              </a:buClr>
              <a:buSzPct val="115000"/>
              <a:buFont typeface="Wingdings" panose="05000000000000000000" pitchFamily="2" charset="2"/>
              <a:buChar char=""/>
            </a:pPr>
            <a:r>
              <a:rPr lang="en-US" dirty="0">
                <a:latin typeface="Lub Dub Condensed" panose="020B0506030403020204"/>
              </a:rPr>
              <a:t>Stroke</a:t>
            </a:r>
          </a:p>
          <a:p>
            <a:pPr marL="684213" indent="-285750">
              <a:spcBef>
                <a:spcPts val="1800"/>
              </a:spcBef>
              <a:spcAft>
                <a:spcPts val="600"/>
              </a:spcAft>
              <a:buClr>
                <a:schemeClr val="bg1">
                  <a:lumMod val="85000"/>
                </a:schemeClr>
              </a:buClr>
              <a:buSzPct val="115000"/>
              <a:buFont typeface="Wingdings" panose="05000000000000000000" pitchFamily="2" charset="2"/>
              <a:buChar char=""/>
            </a:pPr>
            <a:r>
              <a:rPr lang="en-US" dirty="0">
                <a:latin typeface="Lub Dub Condensed" panose="020B0506030403020204"/>
              </a:rPr>
              <a:t>Hypertension</a:t>
            </a:r>
          </a:p>
          <a:p>
            <a:pPr marL="684213" indent="-285750">
              <a:spcBef>
                <a:spcPts val="1800"/>
              </a:spcBef>
              <a:spcAft>
                <a:spcPts val="600"/>
              </a:spcAft>
              <a:buClr>
                <a:schemeClr val="bg1">
                  <a:lumMod val="85000"/>
                </a:schemeClr>
              </a:buClr>
              <a:buSzPct val="115000"/>
              <a:buFont typeface="Wingdings" panose="05000000000000000000" pitchFamily="2" charset="2"/>
              <a:buChar char=""/>
            </a:pPr>
            <a:r>
              <a:rPr lang="en-US" dirty="0">
                <a:latin typeface="Lub Dub Condensed" panose="020B0506030403020204"/>
              </a:rPr>
              <a:t>Hypercholesterolemia</a:t>
            </a:r>
          </a:p>
          <a:p>
            <a:pPr marL="684213" indent="-285750">
              <a:spcBef>
                <a:spcPts val="1800"/>
              </a:spcBef>
              <a:spcAft>
                <a:spcPts val="600"/>
              </a:spcAft>
              <a:buClr>
                <a:schemeClr val="bg1">
                  <a:lumMod val="85000"/>
                </a:schemeClr>
              </a:buClr>
              <a:buSzPct val="115000"/>
              <a:buFont typeface="Wingdings" panose="05000000000000000000" pitchFamily="2" charset="2"/>
              <a:buChar char=""/>
            </a:pPr>
            <a:r>
              <a:rPr lang="en-US" dirty="0">
                <a:latin typeface="Lub Dub Condensed" panose="020B0506030403020204"/>
              </a:rPr>
              <a:t>Inflammation</a:t>
            </a:r>
          </a:p>
          <a:p>
            <a:pPr marL="684213" indent="-285750">
              <a:spcBef>
                <a:spcPts val="1800"/>
              </a:spcBef>
              <a:spcAft>
                <a:spcPts val="600"/>
              </a:spcAft>
              <a:buClr>
                <a:schemeClr val="bg1">
                  <a:lumMod val="85000"/>
                </a:schemeClr>
              </a:buClr>
              <a:buSzPct val="115000"/>
              <a:buFont typeface="Wingdings" panose="05000000000000000000" pitchFamily="2" charset="2"/>
              <a:buChar char=""/>
            </a:pPr>
            <a:r>
              <a:rPr lang="en-US" dirty="0">
                <a:latin typeface="Lub Dub Condensed" panose="020B0506030403020204"/>
              </a:rPr>
              <a:t>Cardiovascular Disease</a:t>
            </a:r>
          </a:p>
        </p:txBody>
      </p:sp>
      <p:graphicFrame>
        <p:nvGraphicFramePr>
          <p:cNvPr id="6" name="Content Placeholder 5">
            <a:extLst>
              <a:ext uri="{FF2B5EF4-FFF2-40B4-BE49-F238E27FC236}">
                <a16:creationId xmlns:a16="http://schemas.microsoft.com/office/drawing/2014/main" id="{E5164954-4EB2-A133-1B95-FEBD23535736}"/>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3852885660"/>
              </p:ext>
            </p:extLst>
          </p:nvPr>
        </p:nvGraphicFramePr>
        <p:xfrm>
          <a:off x="5546750" y="1530745"/>
          <a:ext cx="5128664" cy="2179380"/>
        </p:xfrm>
        <a:graphic>
          <a:graphicData uri="http://schemas.openxmlformats.org/drawingml/2006/table">
            <a:tbl>
              <a:tblPr firstRow="1" bandRow="1">
                <a:tableStyleId>{5C22544A-7EE6-4342-B048-85BDC9FD1C3A}</a:tableStyleId>
              </a:tblPr>
              <a:tblGrid>
                <a:gridCol w="869702">
                  <a:extLst>
                    <a:ext uri="{9D8B030D-6E8A-4147-A177-3AD203B41FA5}">
                      <a16:colId xmlns:a16="http://schemas.microsoft.com/office/drawing/2014/main" val="2649235253"/>
                    </a:ext>
                  </a:extLst>
                </a:gridCol>
                <a:gridCol w="4258962">
                  <a:extLst>
                    <a:ext uri="{9D8B030D-6E8A-4147-A177-3AD203B41FA5}">
                      <a16:colId xmlns:a16="http://schemas.microsoft.com/office/drawing/2014/main" val="3265590656"/>
                    </a:ext>
                  </a:extLst>
                </a:gridCol>
              </a:tblGrid>
              <a:tr h="34709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800" b="1" spc="50" dirty="0">
                          <a:solidFill>
                            <a:schemeClr val="bg1"/>
                          </a:solidFill>
                          <a:latin typeface="Lub Dub Condensed" panose="020B0506030403020204" pitchFamily="34" charset="0"/>
                          <a:cs typeface="Arial" panose="020B0604020202020204" pitchFamily="34" charset="0"/>
                        </a:rPr>
                        <a:t>COR</a:t>
                      </a:r>
                      <a:endParaRPr lang="en-US" sz="18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800" b="1" spc="40" dirty="0">
                          <a:solidFill>
                            <a:schemeClr val="bg1"/>
                          </a:solidFill>
                          <a:latin typeface="Lub Dub Condensed" panose="020B0506030403020204" pitchFamily="34" charset="0"/>
                          <a:cs typeface="Arial" panose="020B0604020202020204" pitchFamily="34" charset="0"/>
                        </a:rPr>
                        <a:t>RECOMMENDATIONS</a:t>
                      </a:r>
                      <a:endParaRPr lang="en-US" sz="18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838260">
                <a:tc>
                  <a:txBody>
                    <a:bodyPr/>
                    <a:lstStyle/>
                    <a:p>
                      <a:pPr marL="0" indent="0" algn="ctr">
                        <a:lnSpc>
                          <a:spcPct val="100000"/>
                        </a:lnSpc>
                        <a:spcBef>
                          <a:spcPts val="295"/>
                        </a:spcBef>
                      </a:pPr>
                      <a:r>
                        <a:rPr lang="en-US" sz="1800" b="1" dirty="0">
                          <a:ln>
                            <a:noFill/>
                          </a:ln>
                          <a:solidFill>
                            <a:schemeClr val="tx1"/>
                          </a:solidFill>
                          <a:latin typeface="Lub Dub Bold" panose="020B0803030403020204" pitchFamily="34" charset="0"/>
                          <a:cs typeface="Arial" panose="020B0604020202020204" pitchFamily="34" charset="0"/>
                        </a:rPr>
                        <a:t>2a</a:t>
                      </a:r>
                      <a:br>
                        <a:rPr lang="en-US" sz="1800" b="1" dirty="0">
                          <a:ln>
                            <a:noFill/>
                          </a:ln>
                          <a:solidFill>
                            <a:schemeClr val="tx1"/>
                          </a:solidFill>
                          <a:latin typeface="Lub Dub Bold" panose="020B0803030403020204" pitchFamily="34" charset="0"/>
                          <a:cs typeface="Arial" panose="020B0604020202020204" pitchFamily="34" charset="0"/>
                        </a:rPr>
                      </a:br>
                      <a:r>
                        <a:rPr lang="en-US" sz="900" b="1" dirty="0">
                          <a:ln>
                            <a:noFill/>
                          </a:ln>
                          <a:solidFill>
                            <a:schemeClr val="tx1"/>
                          </a:solidFill>
                          <a:latin typeface="Lub Dub Bold" panose="020B0803030403020204" pitchFamily="34" charset="0"/>
                          <a:cs typeface="Arial" panose="020B0604020202020204" pitchFamily="34" charset="0"/>
                        </a:rPr>
                        <a:t> </a:t>
                      </a:r>
                      <a:endParaRPr lang="en-US" sz="1800" b="1" dirty="0">
                        <a:ln>
                          <a:noFill/>
                        </a:ln>
                        <a:solidFill>
                          <a:schemeClr val="tx1"/>
                        </a:solidFill>
                        <a:latin typeface="Lub Dub Bold" panose="020B080303040302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a:latin typeface="Lub Dub Condensed" panose="020B0506030403020204"/>
                        </a:rPr>
                        <a:t>Screening for Endometriosis history is reasonable to inform the risk of stroke</a:t>
                      </a:r>
                      <a:br>
                        <a:rPr lang="en-US" sz="1400" baseline="0" dirty="0">
                          <a:latin typeface="Lub Dub Condensed" panose="020B0506030403020204"/>
                        </a:rPr>
                      </a:br>
                      <a:r>
                        <a:rPr lang="en-US" sz="900" baseline="0" dirty="0">
                          <a:latin typeface="Lub Dub Condensed" panose="020B0506030403020204"/>
                        </a:rPr>
                        <a:t>  </a:t>
                      </a:r>
                      <a:endParaRPr lang="en-US" sz="1400" baseline="0" dirty="0">
                        <a:latin typeface="Lub Dub Condensed" panose="020B0506030403020204"/>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046396740"/>
                  </a:ext>
                </a:extLst>
              </a:tr>
              <a:tr h="836455">
                <a:tc>
                  <a:txBody>
                    <a:bodyPr/>
                    <a:lstStyle/>
                    <a:p>
                      <a:pPr marL="0" indent="0" algn="ctr">
                        <a:lnSpc>
                          <a:spcPct val="100000"/>
                        </a:lnSpc>
                        <a:spcBef>
                          <a:spcPts val="295"/>
                        </a:spcBef>
                      </a:pPr>
                      <a:br>
                        <a:rPr lang="en-US" sz="600" b="1" dirty="0">
                          <a:ln>
                            <a:noFill/>
                          </a:ln>
                          <a:solidFill>
                            <a:schemeClr val="tx1"/>
                          </a:solidFill>
                          <a:latin typeface="Lub Dub Bold" panose="020B0803030403020204" pitchFamily="34" charset="0"/>
                          <a:cs typeface="Arial" panose="020B0604020202020204" pitchFamily="34" charset="0"/>
                        </a:rPr>
                      </a:br>
                      <a:r>
                        <a:rPr lang="en-US" sz="1800" b="1" dirty="0">
                          <a:ln>
                            <a:noFill/>
                          </a:ln>
                          <a:solidFill>
                            <a:schemeClr val="tx1"/>
                          </a:solidFill>
                          <a:latin typeface="Lub Dub Bold" panose="020B0803030403020204" pitchFamily="34" charset="0"/>
                          <a:cs typeface="Arial" panose="020B0604020202020204" pitchFamily="34" charset="0"/>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br>
                        <a:rPr lang="en-US" sz="1000" baseline="0" dirty="0">
                          <a:latin typeface="Lub Dub Condensed" panose="020B0506030403020204"/>
                        </a:rPr>
                      </a:br>
                      <a:r>
                        <a:rPr lang="en-US" sz="1600" baseline="0" dirty="0">
                          <a:latin typeface="Lub Dub Condensed" panose="020B0506030403020204"/>
                        </a:rPr>
                        <a:t>Vascular risk factor evaluation and modification of vascular risk factors are reasonable to reduce stroke risk.</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884237294"/>
                  </a:ext>
                </a:extLst>
              </a:tr>
            </a:tbl>
          </a:graphicData>
        </a:graphic>
      </p:graphicFrame>
      <p:sp>
        <p:nvSpPr>
          <p:cNvPr id="18" name="Oval 17">
            <a:extLst>
              <a:ext uri="{FF2B5EF4-FFF2-40B4-BE49-F238E27FC236}">
                <a16:creationId xmlns:a16="http://schemas.microsoft.com/office/drawing/2014/main" id="{A0D840D4-73D4-E715-40E0-8FE96C0EF09B}"/>
              </a:ext>
              <a:ext uri="{C183D7F6-B498-43B3-948B-1728B52AA6E4}">
                <adec:decorative xmlns:adec="http://schemas.microsoft.com/office/drawing/2017/decorative" val="1"/>
              </a:ext>
            </a:extLst>
          </p:cNvPr>
          <p:cNvSpPr/>
          <p:nvPr/>
        </p:nvSpPr>
        <p:spPr>
          <a:xfrm>
            <a:off x="1564640" y="2361239"/>
            <a:ext cx="461319" cy="461319"/>
          </a:xfrm>
          <a:prstGeom prst="ellipse">
            <a:avLst/>
          </a:prstGeom>
          <a:solidFill>
            <a:srgbClr val="CF24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6A4705F6-AF54-876F-272D-68F0098241B1}"/>
              </a:ext>
              <a:ext uri="{C183D7F6-B498-43B3-948B-1728B52AA6E4}">
                <adec:decorative xmlns:adec="http://schemas.microsoft.com/office/drawing/2017/decorative" val="1"/>
              </a:ext>
            </a:extLst>
          </p:cNvPr>
          <p:cNvSpPr/>
          <p:nvPr/>
        </p:nvSpPr>
        <p:spPr>
          <a:xfrm>
            <a:off x="1564640" y="2934799"/>
            <a:ext cx="461319" cy="461319"/>
          </a:xfrm>
          <a:prstGeom prst="ellipse">
            <a:avLst/>
          </a:prstGeom>
          <a:solidFill>
            <a:srgbClr val="CF24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FD0F65A5-53E8-E2B4-30B8-5ABFADC6B8FA}"/>
              </a:ext>
              <a:ext uri="{C183D7F6-B498-43B3-948B-1728B52AA6E4}">
                <adec:decorative xmlns:adec="http://schemas.microsoft.com/office/drawing/2017/decorative" val="1"/>
              </a:ext>
            </a:extLst>
          </p:cNvPr>
          <p:cNvSpPr/>
          <p:nvPr/>
        </p:nvSpPr>
        <p:spPr>
          <a:xfrm>
            <a:off x="1564640" y="3508359"/>
            <a:ext cx="461319" cy="461319"/>
          </a:xfrm>
          <a:prstGeom prst="ellipse">
            <a:avLst/>
          </a:prstGeom>
          <a:solidFill>
            <a:srgbClr val="CF24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B6F327-4DED-A12C-AF8D-812C10B2AA36}"/>
              </a:ext>
              <a:ext uri="{C183D7F6-B498-43B3-948B-1728B52AA6E4}">
                <adec:decorative xmlns:adec="http://schemas.microsoft.com/office/drawing/2017/decorative" val="1"/>
              </a:ext>
            </a:extLst>
          </p:cNvPr>
          <p:cNvSpPr/>
          <p:nvPr/>
        </p:nvSpPr>
        <p:spPr>
          <a:xfrm>
            <a:off x="1564640" y="4081919"/>
            <a:ext cx="461319" cy="461319"/>
          </a:xfrm>
          <a:prstGeom prst="ellipse">
            <a:avLst/>
          </a:prstGeom>
          <a:solidFill>
            <a:srgbClr val="CF24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C0534C9-623F-B3C4-C37B-98EF088CE16F}"/>
              </a:ext>
              <a:ext uri="{C183D7F6-B498-43B3-948B-1728B52AA6E4}">
                <adec:decorative xmlns:adec="http://schemas.microsoft.com/office/drawing/2017/decorative" val="1"/>
              </a:ext>
            </a:extLst>
          </p:cNvPr>
          <p:cNvSpPr/>
          <p:nvPr/>
        </p:nvSpPr>
        <p:spPr>
          <a:xfrm>
            <a:off x="1564640" y="4655478"/>
            <a:ext cx="461319" cy="461319"/>
          </a:xfrm>
          <a:prstGeom prst="ellipse">
            <a:avLst/>
          </a:prstGeom>
          <a:solidFill>
            <a:srgbClr val="CF24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1ED278F4-D933-1C40-1706-546A090D25E7}"/>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599651" y="2396251"/>
            <a:ext cx="372762" cy="372762"/>
          </a:xfrm>
          <a:prstGeom prst="rect">
            <a:avLst/>
          </a:prstGeom>
        </p:spPr>
      </p:pic>
      <p:pic>
        <p:nvPicPr>
          <p:cNvPr id="26" name="Picture 25">
            <a:extLst>
              <a:ext uri="{FF2B5EF4-FFF2-40B4-BE49-F238E27FC236}">
                <a16:creationId xmlns:a16="http://schemas.microsoft.com/office/drawing/2014/main" id="{BA902496-4886-3809-FEF9-8EA4B1382064}"/>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649430" y="4751835"/>
            <a:ext cx="306507" cy="306507"/>
          </a:xfrm>
          <a:prstGeom prst="rect">
            <a:avLst/>
          </a:prstGeom>
        </p:spPr>
      </p:pic>
      <p:pic>
        <p:nvPicPr>
          <p:cNvPr id="28" name="Graphic 27">
            <a:extLst>
              <a:ext uri="{FF2B5EF4-FFF2-40B4-BE49-F238E27FC236}">
                <a16:creationId xmlns:a16="http://schemas.microsoft.com/office/drawing/2014/main" id="{D6B774EE-3678-F9D9-5FA3-EE49E0C66708}"/>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23721" y="3028247"/>
            <a:ext cx="355900" cy="305057"/>
          </a:xfrm>
          <a:prstGeom prst="rect">
            <a:avLst/>
          </a:prstGeom>
        </p:spPr>
      </p:pic>
      <p:pic>
        <p:nvPicPr>
          <p:cNvPr id="34" name="Graphic 33">
            <a:extLst>
              <a:ext uri="{FF2B5EF4-FFF2-40B4-BE49-F238E27FC236}">
                <a16:creationId xmlns:a16="http://schemas.microsoft.com/office/drawing/2014/main" id="{991E917C-3804-8FC4-04C9-838CA390CEA0}"/>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689495" y="3557656"/>
            <a:ext cx="212897" cy="319345"/>
          </a:xfrm>
          <a:prstGeom prst="rect">
            <a:avLst/>
          </a:prstGeom>
        </p:spPr>
      </p:pic>
      <p:pic>
        <p:nvPicPr>
          <p:cNvPr id="36" name="Graphic 35">
            <a:extLst>
              <a:ext uri="{FF2B5EF4-FFF2-40B4-BE49-F238E27FC236}">
                <a16:creationId xmlns:a16="http://schemas.microsoft.com/office/drawing/2014/main" id="{0BA7321B-E343-035E-E0C9-E0F768C2B410}"/>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674933" y="4132374"/>
            <a:ext cx="255781" cy="358346"/>
          </a:xfrm>
          <a:prstGeom prst="rect">
            <a:avLst/>
          </a:prstGeom>
        </p:spPr>
      </p:pic>
      <p:sp>
        <p:nvSpPr>
          <p:cNvPr id="37" name="Callout: Down Arrow 36">
            <a:extLst>
              <a:ext uri="{FF2B5EF4-FFF2-40B4-BE49-F238E27FC236}">
                <a16:creationId xmlns:a16="http://schemas.microsoft.com/office/drawing/2014/main" id="{C32F5640-0237-F3EE-7B61-566F9A0B4A3D}"/>
              </a:ext>
              <a:ext uri="{C183D7F6-B498-43B3-948B-1728B52AA6E4}">
                <adec:decorative xmlns:adec="http://schemas.microsoft.com/office/drawing/2017/decorative" val="1"/>
              </a:ext>
            </a:extLst>
          </p:cNvPr>
          <p:cNvSpPr/>
          <p:nvPr/>
        </p:nvSpPr>
        <p:spPr>
          <a:xfrm>
            <a:off x="7310256" y="2558473"/>
            <a:ext cx="2158313" cy="432961"/>
          </a:xfrm>
          <a:prstGeom prst="downArrowCallout">
            <a:avLst>
              <a:gd name="adj1" fmla="val 25000"/>
              <a:gd name="adj2" fmla="val 32317"/>
              <a:gd name="adj3" fmla="val 25000"/>
              <a:gd name="adj4" fmla="val 6497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33113893-0689-E2C3-C03A-9CDDB5F68066}"/>
              </a:ext>
              <a:ext uri="{C183D7F6-B498-43B3-948B-1728B52AA6E4}">
                <adec:decorative xmlns:adec="http://schemas.microsoft.com/office/drawing/2017/decorative" val="1"/>
              </a:ext>
            </a:extLst>
          </p:cNvPr>
          <p:cNvSpPr txBox="1"/>
          <p:nvPr/>
        </p:nvSpPr>
        <p:spPr>
          <a:xfrm>
            <a:off x="7551213" y="2558473"/>
            <a:ext cx="1680519" cy="307777"/>
          </a:xfrm>
          <a:prstGeom prst="rect">
            <a:avLst/>
          </a:prstGeom>
          <a:noFill/>
        </p:spPr>
        <p:txBody>
          <a:bodyPr wrap="square">
            <a:spAutoFit/>
          </a:bodyPr>
          <a:lstStyle/>
          <a:p>
            <a:pPr algn="ctr"/>
            <a:r>
              <a:rPr lang="en-US" sz="1400" b="1" dirty="0">
                <a:latin typeface="Lub Dub Condensed" panose="020B0506030403020204" pitchFamily="34" charset="0"/>
              </a:rPr>
              <a:t>POSITIVE HISTORY</a:t>
            </a:r>
          </a:p>
        </p:txBody>
      </p:sp>
      <p:sp>
        <p:nvSpPr>
          <p:cNvPr id="5" name="Text Placeholder 4">
            <a:extLst>
              <a:ext uri="{FF2B5EF4-FFF2-40B4-BE49-F238E27FC236}">
                <a16:creationId xmlns:a16="http://schemas.microsoft.com/office/drawing/2014/main" id="{8E5E13DD-259B-4F5E-8C7F-48DDB56EC7A3}"/>
              </a:ext>
              <a:ext uri="{C183D7F6-B498-43B3-948B-1728B52AA6E4}">
                <adec:decorative xmlns:adec="http://schemas.microsoft.com/office/drawing/2017/decorative" val="1"/>
              </a:ext>
            </a:extLst>
          </p:cNvPr>
          <p:cNvSpPr>
            <a:spLocks noGrp="1"/>
          </p:cNvSpPr>
          <p:nvPr>
            <p:ph type="body" sz="quarter" idx="13"/>
          </p:nvPr>
        </p:nvSpPr>
        <p:spPr/>
        <p:txBody>
          <a:bodyPr/>
          <a:lstStyle/>
          <a:p>
            <a:endParaRPr lang="en-US" dirty="0"/>
          </a:p>
        </p:txBody>
      </p:sp>
      <p:sp>
        <p:nvSpPr>
          <p:cNvPr id="4" name="Slide Number Placeholder 3">
            <a:extLst>
              <a:ext uri="{FF2B5EF4-FFF2-40B4-BE49-F238E27FC236}">
                <a16:creationId xmlns:a16="http://schemas.microsoft.com/office/drawing/2014/main" id="{D77DE888-A381-AA23-554B-30DB6C73B0DE}"/>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30</a:t>
            </a:fld>
            <a:endParaRPr lang="en-US" sz="900" dirty="0"/>
          </a:p>
        </p:txBody>
      </p:sp>
    </p:spTree>
    <p:extLst>
      <p:ext uri="{BB962C8B-B14F-4D97-AF65-F5344CB8AC3E}">
        <p14:creationId xmlns:p14="http://schemas.microsoft.com/office/powerpoint/2010/main" val="27718678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618D2-94DE-B542-8698-A8DDB2FD7E67}"/>
              </a:ext>
            </a:extLst>
          </p:cNvPr>
          <p:cNvSpPr>
            <a:spLocks noGrp="1"/>
          </p:cNvSpPr>
          <p:nvPr>
            <p:ph type="title"/>
          </p:nvPr>
        </p:nvSpPr>
        <p:spPr/>
        <p:txBody>
          <a:bodyPr/>
          <a:lstStyle/>
          <a:p>
            <a:r>
              <a:rPr lang="en-US" dirty="0"/>
              <a:t>Stroke Risk with Hormonal Contraception</a:t>
            </a:r>
          </a:p>
        </p:txBody>
      </p:sp>
      <p:sp>
        <p:nvSpPr>
          <p:cNvPr id="7" name="TextBox 6">
            <a:extLst>
              <a:ext uri="{FF2B5EF4-FFF2-40B4-BE49-F238E27FC236}">
                <a16:creationId xmlns:a16="http://schemas.microsoft.com/office/drawing/2014/main" id="{EB897630-4D5A-773B-25D6-CE6E77E3E78E}"/>
              </a:ext>
              <a:ext uri="{C183D7F6-B498-43B3-948B-1728B52AA6E4}">
                <adec:decorative xmlns:adec="http://schemas.microsoft.com/office/drawing/2017/decorative" val="1"/>
              </a:ext>
            </a:extLst>
          </p:cNvPr>
          <p:cNvSpPr txBox="1"/>
          <p:nvPr/>
        </p:nvSpPr>
        <p:spPr>
          <a:xfrm>
            <a:off x="2106136" y="1376022"/>
            <a:ext cx="2704925" cy="1191066"/>
          </a:xfrm>
          <a:prstGeom prst="rect">
            <a:avLst/>
          </a:prstGeom>
          <a:solidFill>
            <a:schemeClr val="tx1">
              <a:lumMod val="65000"/>
              <a:lumOff val="3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endParaRPr lang="en-US" sz="1600" dirty="0"/>
          </a:p>
        </p:txBody>
      </p:sp>
      <p:sp>
        <p:nvSpPr>
          <p:cNvPr id="8" name="Round Same Side Corner Rectangle 60">
            <a:extLst>
              <a:ext uri="{FF2B5EF4-FFF2-40B4-BE49-F238E27FC236}">
                <a16:creationId xmlns:a16="http://schemas.microsoft.com/office/drawing/2014/main" id="{7E1AA11F-960D-2D8B-B0C8-6745A4DE749C}"/>
              </a:ext>
              <a:ext uri="{C183D7F6-B498-43B3-948B-1728B52AA6E4}">
                <adec:decorative xmlns:adec="http://schemas.microsoft.com/office/drawing/2017/decorative" val="1"/>
              </a:ext>
            </a:extLst>
          </p:cNvPr>
          <p:cNvSpPr/>
          <p:nvPr/>
        </p:nvSpPr>
        <p:spPr>
          <a:xfrm>
            <a:off x="2106893" y="3329512"/>
            <a:ext cx="2703411" cy="1842852"/>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latin typeface="Lub Dub Condensed" panose="020B0506030403020204"/>
            </a:endParaRPr>
          </a:p>
        </p:txBody>
      </p:sp>
      <p:cxnSp>
        <p:nvCxnSpPr>
          <p:cNvPr id="9" name="Straight Arrow Connector 8">
            <a:extLst>
              <a:ext uri="{FF2B5EF4-FFF2-40B4-BE49-F238E27FC236}">
                <a16:creationId xmlns:a16="http://schemas.microsoft.com/office/drawing/2014/main" id="{9D2C30BD-C5B0-B1D5-F099-CA6400D881BB}"/>
              </a:ext>
              <a:ext uri="{C183D7F6-B498-43B3-948B-1728B52AA6E4}">
                <adec:decorative xmlns:adec="http://schemas.microsoft.com/office/drawing/2017/decorative" val="1"/>
              </a:ext>
            </a:extLst>
          </p:cNvPr>
          <p:cNvCxnSpPr>
            <a:cxnSpLocks/>
            <a:stCxn id="7" idx="2"/>
            <a:endCxn id="8" idx="0"/>
          </p:cNvCxnSpPr>
          <p:nvPr/>
        </p:nvCxnSpPr>
        <p:spPr>
          <a:xfrm>
            <a:off x="3458599" y="2567088"/>
            <a:ext cx="0" cy="762424"/>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4A063313-8B7E-070B-DBA6-F42B051D2654}"/>
              </a:ext>
              <a:ext uri="{C183D7F6-B498-43B3-948B-1728B52AA6E4}">
                <adec:decorative xmlns:adec="http://schemas.microsoft.com/office/drawing/2017/decorative" val="1"/>
              </a:ext>
            </a:extLst>
          </p:cNvPr>
          <p:cNvSpPr txBox="1"/>
          <p:nvPr/>
        </p:nvSpPr>
        <p:spPr>
          <a:xfrm>
            <a:off x="6464564" y="1388237"/>
            <a:ext cx="2704925" cy="1093069"/>
          </a:xfrm>
          <a:prstGeom prst="rect">
            <a:avLst/>
          </a:prstGeom>
          <a:solidFill>
            <a:schemeClr val="tx1">
              <a:lumMod val="65000"/>
              <a:lumOff val="3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endParaRPr lang="en-US" sz="1600" dirty="0"/>
          </a:p>
        </p:txBody>
      </p:sp>
      <p:sp>
        <p:nvSpPr>
          <p:cNvPr id="30" name="Round Same Side Corner Rectangle 60">
            <a:extLst>
              <a:ext uri="{FF2B5EF4-FFF2-40B4-BE49-F238E27FC236}">
                <a16:creationId xmlns:a16="http://schemas.microsoft.com/office/drawing/2014/main" id="{E7898B32-64C7-B2BE-C4C3-CABC2F2D2936}"/>
              </a:ext>
              <a:ext uri="{C183D7F6-B498-43B3-948B-1728B52AA6E4}">
                <adec:decorative xmlns:adec="http://schemas.microsoft.com/office/drawing/2017/decorative" val="1"/>
              </a:ext>
            </a:extLst>
          </p:cNvPr>
          <p:cNvSpPr/>
          <p:nvPr/>
        </p:nvSpPr>
        <p:spPr>
          <a:xfrm>
            <a:off x="6512430" y="2686343"/>
            <a:ext cx="2703411" cy="1394151"/>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latin typeface="Lub Dub Condensed" panose="020B0506030403020204"/>
            </a:endParaRPr>
          </a:p>
        </p:txBody>
      </p:sp>
      <p:cxnSp>
        <p:nvCxnSpPr>
          <p:cNvPr id="31" name="Straight Arrow Connector 30">
            <a:extLst>
              <a:ext uri="{FF2B5EF4-FFF2-40B4-BE49-F238E27FC236}">
                <a16:creationId xmlns:a16="http://schemas.microsoft.com/office/drawing/2014/main" id="{A2198A91-0F4E-971B-24B2-D62A0045EE45}"/>
              </a:ext>
              <a:ext uri="{C183D7F6-B498-43B3-948B-1728B52AA6E4}">
                <adec:decorative xmlns:adec="http://schemas.microsoft.com/office/drawing/2017/decorative" val="1"/>
              </a:ext>
            </a:extLst>
          </p:cNvPr>
          <p:cNvCxnSpPr>
            <a:cxnSpLocks/>
          </p:cNvCxnSpPr>
          <p:nvPr/>
        </p:nvCxnSpPr>
        <p:spPr>
          <a:xfrm>
            <a:off x="7817027" y="2478613"/>
            <a:ext cx="0" cy="278884"/>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2" name="Round Same Side Corner Rectangle 60">
            <a:extLst>
              <a:ext uri="{FF2B5EF4-FFF2-40B4-BE49-F238E27FC236}">
                <a16:creationId xmlns:a16="http://schemas.microsoft.com/office/drawing/2014/main" id="{C0412F25-8EFE-F920-EE46-580279549D26}"/>
              </a:ext>
              <a:ext uri="{C183D7F6-B498-43B3-948B-1728B52AA6E4}">
                <adec:decorative xmlns:adec="http://schemas.microsoft.com/office/drawing/2017/decorative" val="1"/>
              </a:ext>
            </a:extLst>
          </p:cNvPr>
          <p:cNvSpPr/>
          <p:nvPr/>
        </p:nvSpPr>
        <p:spPr>
          <a:xfrm>
            <a:off x="6636286" y="4391576"/>
            <a:ext cx="2703411" cy="1362268"/>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latin typeface="Lub Dub Condensed" panose="020B0506030403020204"/>
            </a:endParaRPr>
          </a:p>
        </p:txBody>
      </p:sp>
      <p:cxnSp>
        <p:nvCxnSpPr>
          <p:cNvPr id="33" name="Straight Arrow Connector 32">
            <a:extLst>
              <a:ext uri="{FF2B5EF4-FFF2-40B4-BE49-F238E27FC236}">
                <a16:creationId xmlns:a16="http://schemas.microsoft.com/office/drawing/2014/main" id="{96EA3082-A861-70FB-AD1B-A7C49AF3AB38}"/>
              </a:ext>
              <a:ext uri="{C183D7F6-B498-43B3-948B-1728B52AA6E4}">
                <adec:decorative xmlns:adec="http://schemas.microsoft.com/office/drawing/2017/decorative" val="1"/>
              </a:ext>
            </a:extLst>
          </p:cNvPr>
          <p:cNvCxnSpPr>
            <a:cxnSpLocks/>
            <a:stCxn id="30" idx="2"/>
          </p:cNvCxnSpPr>
          <p:nvPr/>
        </p:nvCxnSpPr>
        <p:spPr>
          <a:xfrm flipH="1">
            <a:off x="7864134" y="4080494"/>
            <a:ext cx="2" cy="30470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0746460-790A-D2B1-1C3F-A8045EEBB1E3}"/>
              </a:ext>
            </a:extLst>
          </p:cNvPr>
          <p:cNvSpPr txBox="1"/>
          <p:nvPr/>
        </p:nvSpPr>
        <p:spPr>
          <a:xfrm>
            <a:off x="2058063" y="1509890"/>
            <a:ext cx="2924503" cy="923330"/>
          </a:xfrm>
          <a:prstGeom prst="rect">
            <a:avLst/>
          </a:prstGeom>
          <a:noFill/>
        </p:spPr>
        <p:txBody>
          <a:bodyPr wrap="square">
            <a:spAutoFit/>
          </a:bodyPr>
          <a:lstStyle/>
          <a:p>
            <a:pPr algn="ctr"/>
            <a:r>
              <a:rPr lang="en-US" b="1" dirty="0">
                <a:solidFill>
                  <a:schemeClr val="bg1"/>
                </a:solidFill>
                <a:latin typeface="Lub Dub Condensed" panose="020B0506030403020204" pitchFamily="34" charset="0"/>
              </a:rPr>
              <a:t>Patient considering combined </a:t>
            </a:r>
            <a:br>
              <a:rPr lang="en-US" b="1" dirty="0">
                <a:solidFill>
                  <a:schemeClr val="bg1"/>
                </a:solidFill>
                <a:latin typeface="Lub Dub Condensed" panose="020B0506030403020204" pitchFamily="34" charset="0"/>
              </a:rPr>
            </a:br>
            <a:r>
              <a:rPr lang="en-US" b="1" dirty="0">
                <a:solidFill>
                  <a:schemeClr val="bg1"/>
                </a:solidFill>
                <a:latin typeface="Lub Dub Condensed" panose="020B0506030403020204" pitchFamily="34" charset="0"/>
              </a:rPr>
              <a:t>hormonal contraception?</a:t>
            </a:r>
          </a:p>
        </p:txBody>
      </p:sp>
      <p:sp>
        <p:nvSpPr>
          <p:cNvPr id="11" name="TextBox 10">
            <a:extLst>
              <a:ext uri="{FF2B5EF4-FFF2-40B4-BE49-F238E27FC236}">
                <a16:creationId xmlns:a16="http://schemas.microsoft.com/office/drawing/2014/main" id="{3795818C-BFC8-55C9-00E9-43658D7B80FF}"/>
              </a:ext>
            </a:extLst>
          </p:cNvPr>
          <p:cNvSpPr txBox="1"/>
          <p:nvPr/>
        </p:nvSpPr>
        <p:spPr>
          <a:xfrm>
            <a:off x="2150829" y="3426693"/>
            <a:ext cx="2535620" cy="1754326"/>
          </a:xfrm>
          <a:prstGeom prst="rect">
            <a:avLst/>
          </a:prstGeom>
          <a:noFill/>
        </p:spPr>
        <p:txBody>
          <a:bodyPr wrap="square">
            <a:spAutoFit/>
          </a:bodyPr>
          <a:lstStyle/>
          <a:p>
            <a:pPr algn="ctr"/>
            <a:r>
              <a:rPr lang="en-US" b="1" dirty="0">
                <a:latin typeface="Lub Dub Condensed" panose="020B0506030403020204"/>
              </a:rPr>
              <a:t>Lower doses of ethinyl estradiol are recommended to minimize potential increased stroke risk (Class 1)</a:t>
            </a:r>
          </a:p>
        </p:txBody>
      </p:sp>
      <p:sp>
        <p:nvSpPr>
          <p:cNvPr id="38" name="TextBox 37">
            <a:extLst>
              <a:ext uri="{FF2B5EF4-FFF2-40B4-BE49-F238E27FC236}">
                <a16:creationId xmlns:a16="http://schemas.microsoft.com/office/drawing/2014/main" id="{2D7713FD-418D-17DB-FB1B-C11E0B0B34A8}"/>
              </a:ext>
            </a:extLst>
          </p:cNvPr>
          <p:cNvSpPr txBox="1"/>
          <p:nvPr/>
        </p:nvSpPr>
        <p:spPr>
          <a:xfrm>
            <a:off x="5968142" y="5985337"/>
            <a:ext cx="5967549" cy="276999"/>
          </a:xfrm>
          <a:prstGeom prst="rect">
            <a:avLst/>
          </a:prstGeom>
          <a:noFill/>
        </p:spPr>
        <p:txBody>
          <a:bodyPr wrap="square">
            <a:spAutoFit/>
          </a:bodyPr>
          <a:lstStyle/>
          <a:p>
            <a:r>
              <a:rPr lang="en-US" sz="1200" dirty="0">
                <a:latin typeface="Lub Dub Condensed" panose="020B0506030403020204" pitchFamily="34" charset="0"/>
              </a:rPr>
              <a:t>*  i.e., age &gt;35 years, tobacco use, hypertension, or migraine with aura </a:t>
            </a:r>
          </a:p>
        </p:txBody>
      </p:sp>
      <p:sp>
        <p:nvSpPr>
          <p:cNvPr id="14" name="TextBox 13">
            <a:extLst>
              <a:ext uri="{FF2B5EF4-FFF2-40B4-BE49-F238E27FC236}">
                <a16:creationId xmlns:a16="http://schemas.microsoft.com/office/drawing/2014/main" id="{E6933CCA-616D-053A-E92E-75ED62D51570}"/>
              </a:ext>
            </a:extLst>
          </p:cNvPr>
          <p:cNvSpPr txBox="1"/>
          <p:nvPr/>
        </p:nvSpPr>
        <p:spPr>
          <a:xfrm>
            <a:off x="6464564" y="1473106"/>
            <a:ext cx="2701158" cy="923330"/>
          </a:xfrm>
          <a:prstGeom prst="rect">
            <a:avLst/>
          </a:prstGeom>
          <a:noFill/>
        </p:spPr>
        <p:txBody>
          <a:bodyPr wrap="square">
            <a:spAutoFit/>
          </a:bodyPr>
          <a:lstStyle/>
          <a:p>
            <a:pPr algn="ctr"/>
            <a:r>
              <a:rPr lang="en-US" b="1" dirty="0">
                <a:solidFill>
                  <a:schemeClr val="bg1"/>
                </a:solidFill>
                <a:latin typeface="Lub Dub Condensed" panose="020B0506030403020204" pitchFamily="34" charset="0"/>
              </a:rPr>
              <a:t>In individuals with specific stroke risk factors considering contraception*</a:t>
            </a:r>
          </a:p>
        </p:txBody>
      </p:sp>
      <p:sp>
        <p:nvSpPr>
          <p:cNvPr id="16" name="TextBox 15">
            <a:extLst>
              <a:ext uri="{FF2B5EF4-FFF2-40B4-BE49-F238E27FC236}">
                <a16:creationId xmlns:a16="http://schemas.microsoft.com/office/drawing/2014/main" id="{FB563875-8443-3167-DF2B-3B765C8A5CB8}"/>
              </a:ext>
            </a:extLst>
          </p:cNvPr>
          <p:cNvSpPr txBox="1"/>
          <p:nvPr/>
        </p:nvSpPr>
        <p:spPr>
          <a:xfrm>
            <a:off x="6559538" y="2796039"/>
            <a:ext cx="2609192" cy="1169551"/>
          </a:xfrm>
          <a:prstGeom prst="rect">
            <a:avLst/>
          </a:prstGeom>
          <a:noFill/>
        </p:spPr>
        <p:txBody>
          <a:bodyPr wrap="square">
            <a:spAutoFit/>
          </a:bodyPr>
          <a:lstStyle/>
          <a:p>
            <a:pPr algn="ctr"/>
            <a:r>
              <a:rPr lang="en-US" sz="1400" b="1" dirty="0">
                <a:latin typeface="Lub Dub Condensed" panose="020B0506030403020204"/>
              </a:rPr>
              <a:t>Shared decision making is recommended to determine best choice to balance stroke risk from contraception vs. stroke risk with pregnancy</a:t>
            </a:r>
            <a:r>
              <a:rPr lang="en-US" sz="1400" b="1" dirty="0">
                <a:solidFill>
                  <a:schemeClr val="tx1"/>
                </a:solidFill>
                <a:latin typeface="Lub Dub Condensed" panose="020B0506030403020204"/>
              </a:rPr>
              <a:t> (Class 1)</a:t>
            </a:r>
          </a:p>
        </p:txBody>
      </p:sp>
      <p:sp>
        <p:nvSpPr>
          <p:cNvPr id="18" name="TextBox 17">
            <a:extLst>
              <a:ext uri="{FF2B5EF4-FFF2-40B4-BE49-F238E27FC236}">
                <a16:creationId xmlns:a16="http://schemas.microsoft.com/office/drawing/2014/main" id="{E1F520F4-D8A9-1079-B259-994C0C7EBEE8}"/>
              </a:ext>
            </a:extLst>
          </p:cNvPr>
          <p:cNvSpPr txBox="1"/>
          <p:nvPr/>
        </p:nvSpPr>
        <p:spPr>
          <a:xfrm>
            <a:off x="6512431" y="4436778"/>
            <a:ext cx="2609192" cy="1323439"/>
          </a:xfrm>
          <a:prstGeom prst="rect">
            <a:avLst/>
          </a:prstGeom>
          <a:noFill/>
        </p:spPr>
        <p:txBody>
          <a:bodyPr wrap="square">
            <a:spAutoFit/>
          </a:bodyPr>
          <a:lstStyle/>
          <a:p>
            <a:pPr algn="ctr"/>
            <a:r>
              <a:rPr lang="en-US" sz="1600" b="1" dirty="0">
                <a:solidFill>
                  <a:schemeClr val="tx1"/>
                </a:solidFill>
                <a:latin typeface="Lub Dub Condensed" panose="020B0506030403020204"/>
              </a:rPr>
              <a:t>Progestin only or non-hormonal contraception is reasonable to prevent the increased risk of stroke (Class 2a)</a:t>
            </a:r>
          </a:p>
        </p:txBody>
      </p:sp>
      <p:sp>
        <p:nvSpPr>
          <p:cNvPr id="4" name="Slide Number Placeholder 3">
            <a:extLst>
              <a:ext uri="{FF2B5EF4-FFF2-40B4-BE49-F238E27FC236}">
                <a16:creationId xmlns:a16="http://schemas.microsoft.com/office/drawing/2014/main" id="{DABCC31D-5F26-B125-1F1F-F9791D67950E}"/>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31</a:t>
            </a:fld>
            <a:endParaRPr lang="en-US" sz="900" dirty="0"/>
          </a:p>
        </p:txBody>
      </p:sp>
    </p:spTree>
    <p:extLst>
      <p:ext uri="{BB962C8B-B14F-4D97-AF65-F5344CB8AC3E}">
        <p14:creationId xmlns:p14="http://schemas.microsoft.com/office/powerpoint/2010/main" val="4000881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500"/>
                                        <p:tgtEl>
                                          <p:spTgt spid="9"/>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500"/>
                                        <p:tgtEl>
                                          <p:spTgt spid="2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par>
                          <p:cTn id="30" fill="hold">
                            <p:stCondLst>
                              <p:cond delay="500"/>
                            </p:stCondLst>
                            <p:childTnLst>
                              <p:par>
                                <p:cTn id="31" presetID="22" presetClass="entr" presetSubtype="1"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wipe(up)">
                                      <p:cBhvr>
                                        <p:cTn id="33" dur="500"/>
                                        <p:tgtEl>
                                          <p:spTgt spid="31"/>
                                        </p:tgtEl>
                                      </p:cBhvr>
                                    </p:animEffect>
                                  </p:childTnLst>
                                </p:cTn>
                              </p:par>
                            </p:childTnLst>
                          </p:cTn>
                        </p:par>
                        <p:par>
                          <p:cTn id="34" fill="hold">
                            <p:stCondLst>
                              <p:cond delay="1000"/>
                            </p:stCondLst>
                            <p:childTnLst>
                              <p:par>
                                <p:cTn id="35" presetID="10" presetClass="entr" presetSubtype="0" fill="hold" grpId="0" nodeType="after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500"/>
                                        <p:tgtEl>
                                          <p:spTgt spid="3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childTnLst>
                          </p:cTn>
                        </p:par>
                        <p:par>
                          <p:cTn id="41" fill="hold">
                            <p:stCondLst>
                              <p:cond delay="1500"/>
                            </p:stCondLst>
                            <p:childTnLst>
                              <p:par>
                                <p:cTn id="42" presetID="22" presetClass="entr" presetSubtype="1"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up)">
                                      <p:cBhvr>
                                        <p:cTn id="44" dur="500"/>
                                        <p:tgtEl>
                                          <p:spTgt spid="33"/>
                                        </p:tgtEl>
                                      </p:cBhvr>
                                    </p:animEffect>
                                  </p:childTnLst>
                                </p:cTn>
                              </p:par>
                            </p:childTnLst>
                          </p:cTn>
                        </p:par>
                        <p:par>
                          <p:cTn id="45" fill="hold">
                            <p:stCondLst>
                              <p:cond delay="2000"/>
                            </p:stCondLst>
                            <p:childTnLst>
                              <p:par>
                                <p:cTn id="46" presetID="10" presetClass="entr" presetSubtype="0" fill="hold" grpId="0" nodeType="after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fade">
                                      <p:cBhvr>
                                        <p:cTn id="48" dur="500"/>
                                        <p:tgtEl>
                                          <p:spTgt spid="32"/>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29" grpId="0" animBg="1"/>
      <p:bldP spid="30" grpId="0" animBg="1"/>
      <p:bldP spid="32" grpId="0" animBg="1"/>
      <p:bldP spid="6" grpId="0"/>
      <p:bldP spid="11" grpId="0"/>
      <p:bldP spid="14" grpId="0"/>
      <p:bldP spid="16" grpId="0"/>
      <p:bldP spid="1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416D5-B60B-6810-2A25-4D9B3CED8CEE}"/>
              </a:ext>
            </a:extLst>
          </p:cNvPr>
          <p:cNvSpPr>
            <a:spLocks noGrp="1"/>
          </p:cNvSpPr>
          <p:nvPr>
            <p:ph type="title"/>
          </p:nvPr>
        </p:nvSpPr>
        <p:spPr/>
        <p:txBody>
          <a:bodyPr/>
          <a:lstStyle/>
          <a:p>
            <a:r>
              <a:rPr lang="en-US" dirty="0"/>
              <a:t>Menopause Associated Stroke Risk Reduction</a:t>
            </a:r>
          </a:p>
        </p:txBody>
      </p:sp>
      <p:graphicFrame>
        <p:nvGraphicFramePr>
          <p:cNvPr id="6" name="Content Placeholder 5">
            <a:extLst>
              <a:ext uri="{FF2B5EF4-FFF2-40B4-BE49-F238E27FC236}">
                <a16:creationId xmlns:a16="http://schemas.microsoft.com/office/drawing/2014/main" id="{7EED2C61-821E-A285-C2E8-DAB438CFB6CF}"/>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2038732933"/>
              </p:ext>
            </p:extLst>
          </p:nvPr>
        </p:nvGraphicFramePr>
        <p:xfrm>
          <a:off x="4124047" y="1718766"/>
          <a:ext cx="4337736" cy="3420468"/>
        </p:xfrm>
        <a:graphic>
          <a:graphicData uri="http://schemas.openxmlformats.org/drawingml/2006/table">
            <a:tbl>
              <a:tblPr firstRow="1" bandRow="1">
                <a:tableStyleId>{5C22544A-7EE6-4342-B048-85BDC9FD1C3A}</a:tableStyleId>
              </a:tblPr>
              <a:tblGrid>
                <a:gridCol w="724918">
                  <a:extLst>
                    <a:ext uri="{9D8B030D-6E8A-4147-A177-3AD203B41FA5}">
                      <a16:colId xmlns:a16="http://schemas.microsoft.com/office/drawing/2014/main" val="2649235253"/>
                    </a:ext>
                  </a:extLst>
                </a:gridCol>
                <a:gridCol w="3612818">
                  <a:extLst>
                    <a:ext uri="{9D8B030D-6E8A-4147-A177-3AD203B41FA5}">
                      <a16:colId xmlns:a16="http://schemas.microsoft.com/office/drawing/2014/main" val="3265590656"/>
                    </a:ext>
                  </a:extLst>
                </a:gridCol>
              </a:tblGrid>
              <a:tr h="292056">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764227">
                <a:tc>
                  <a:txBody>
                    <a:bodyPr/>
                    <a:lstStyle/>
                    <a:p>
                      <a:pPr marL="0" indent="0" algn="ctr">
                        <a:lnSpc>
                          <a:spcPct val="100000"/>
                        </a:lnSpc>
                        <a:spcBef>
                          <a:spcPts val="295"/>
                        </a:spcBef>
                      </a:pPr>
                      <a:r>
                        <a:rPr lang="en-US" sz="2000" b="1" kern="1200" dirty="0">
                          <a:ln>
                            <a:noFill/>
                          </a:ln>
                          <a:solidFill>
                            <a:schemeClr val="tx1"/>
                          </a:solidFill>
                          <a:latin typeface="Lub Dub Bold" panose="020B0803030403020204" pitchFamily="34" charset="0"/>
                          <a:ea typeface="+mn-ea"/>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Screening for a history of premature ovarian failure or premature early menopause can be beneficial to inform stroke risk.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r h="949361">
                <a:tc>
                  <a:txBody>
                    <a:bodyPr/>
                    <a:lstStyle/>
                    <a:p>
                      <a:pPr marL="0" indent="0" algn="ctr">
                        <a:lnSpc>
                          <a:spcPct val="100000"/>
                        </a:lnSpc>
                        <a:spcBef>
                          <a:spcPts val="295"/>
                        </a:spcBef>
                      </a:pPr>
                      <a:r>
                        <a:rPr lang="en-US" sz="2000" b="1" kern="1200" dirty="0">
                          <a:ln>
                            <a:noFill/>
                          </a:ln>
                          <a:solidFill>
                            <a:schemeClr val="tx1"/>
                          </a:solidFill>
                          <a:latin typeface="Lub Dub Bold" panose="020B0803030403020204" pitchFamily="34" charset="0"/>
                          <a:ea typeface="+mn-ea"/>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with premature ovarian failure or early menopause, evaluation and modification of vascular risk factors is recommended to reduce elevated stroke risk.</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261863278"/>
                  </a:ext>
                </a:extLst>
              </a:tr>
              <a:tr h="1231416">
                <a:tc>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2000" b="1" dirty="0">
                          <a:ln>
                            <a:noFill/>
                          </a:ln>
                          <a:solidFill>
                            <a:schemeClr val="bg1"/>
                          </a:solidFill>
                          <a:latin typeface="Lub Dub Bold" panose="020B0803030403020204" pitchFamily="34" charset="0"/>
                          <a:cs typeface="Arial" panose="020B0604020202020204" pitchFamily="34" charset="0"/>
                        </a:rPr>
                        <a:t>3: </a:t>
                      </a:r>
                      <a:br>
                        <a:rPr lang="en-US" sz="2000" b="1" dirty="0">
                          <a:ln>
                            <a:noFill/>
                          </a:ln>
                          <a:solidFill>
                            <a:schemeClr val="bg1"/>
                          </a:solidFill>
                          <a:latin typeface="Lub Dub Bold" panose="020B0803030403020204" pitchFamily="34" charset="0"/>
                          <a:cs typeface="Arial" panose="020B0604020202020204" pitchFamily="34" charset="0"/>
                        </a:rPr>
                      </a:br>
                      <a:r>
                        <a:rPr lang="en-US" sz="1200" b="1" dirty="0">
                          <a:ln>
                            <a:noFill/>
                          </a:ln>
                          <a:solidFill>
                            <a:schemeClr val="bg1"/>
                          </a:solidFill>
                          <a:latin typeface="Lub Dub Condensed" panose="020B0506030403020204" pitchFamily="34" charset="0"/>
                          <a:cs typeface="Arial" panose="020B0604020202020204" pitchFamily="34" charset="0"/>
                        </a:rPr>
                        <a:t>Harm</a:t>
                      </a:r>
                      <a:endParaRPr lang="en-US" sz="2000" b="1" dirty="0">
                        <a:ln>
                          <a:noFill/>
                        </a:ln>
                        <a:solidFill>
                          <a:schemeClr val="bg1"/>
                        </a:solidFill>
                        <a:latin typeface="Lub Dub Condensed" panose="020B050603040302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2429"/>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 women aged 60 years or older, or more than 10 years post-natural-menopause, or at elevated risk for CVD or stroke, oral estrogen-containing menopausal hormone therapy is associated with an excess risk of stroke and must be weighed against clinical benefits.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956542597"/>
                  </a:ext>
                </a:extLst>
              </a:tr>
            </a:tbl>
          </a:graphicData>
        </a:graphic>
      </p:graphicFrame>
      <p:sp>
        <p:nvSpPr>
          <p:cNvPr id="5" name="Text Placeholder 4">
            <a:extLst>
              <a:ext uri="{FF2B5EF4-FFF2-40B4-BE49-F238E27FC236}">
                <a16:creationId xmlns:a16="http://schemas.microsoft.com/office/drawing/2014/main" id="{96E9577C-4FB9-3382-5C41-98B819FD3DAA}"/>
              </a:ext>
            </a:extLst>
          </p:cNvPr>
          <p:cNvSpPr>
            <a:spLocks noGrp="1"/>
          </p:cNvSpPr>
          <p:nvPr>
            <p:ph type="body" sz="quarter" idx="13"/>
          </p:nvPr>
        </p:nvSpPr>
        <p:spPr/>
        <p:txBody>
          <a:bodyPr/>
          <a:lstStyle/>
          <a:p>
            <a:r>
              <a:rPr lang="en-US" sz="1200" b="1" dirty="0"/>
              <a:t>Abbreviations: </a:t>
            </a:r>
            <a:r>
              <a:rPr lang="en-US" sz="1200" dirty="0"/>
              <a:t>MHT indicates menopausal hormonal treatment.</a:t>
            </a:r>
            <a:endParaRPr lang="en-US" sz="1200" b="1" dirty="0"/>
          </a:p>
        </p:txBody>
      </p:sp>
      <p:sp>
        <p:nvSpPr>
          <p:cNvPr id="4" name="Slide Number Placeholder 3">
            <a:extLst>
              <a:ext uri="{FF2B5EF4-FFF2-40B4-BE49-F238E27FC236}">
                <a16:creationId xmlns:a16="http://schemas.microsoft.com/office/drawing/2014/main" id="{BE93AEB8-658F-F63E-F7B6-F648BCD842CF}"/>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32</a:t>
            </a:fld>
            <a:endParaRPr lang="en-US" sz="900" dirty="0"/>
          </a:p>
        </p:txBody>
      </p:sp>
    </p:spTree>
    <p:extLst>
      <p:ext uri="{BB962C8B-B14F-4D97-AF65-F5344CB8AC3E}">
        <p14:creationId xmlns:p14="http://schemas.microsoft.com/office/powerpoint/2010/main" val="33102932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416D5-B60B-6810-2A25-4D9B3CED8CEE}"/>
              </a:ext>
            </a:extLst>
          </p:cNvPr>
          <p:cNvSpPr>
            <a:spLocks noGrp="1"/>
          </p:cNvSpPr>
          <p:nvPr>
            <p:ph type="title"/>
          </p:nvPr>
        </p:nvSpPr>
        <p:spPr/>
        <p:txBody>
          <a:bodyPr/>
          <a:lstStyle/>
          <a:p>
            <a:r>
              <a:rPr lang="en-US" dirty="0"/>
              <a:t>Menopause Associated Stroke Risk Reduction</a:t>
            </a:r>
          </a:p>
        </p:txBody>
      </p:sp>
      <p:cxnSp>
        <p:nvCxnSpPr>
          <p:cNvPr id="12" name="Straight Arrow Connector 11">
            <a:extLst>
              <a:ext uri="{FF2B5EF4-FFF2-40B4-BE49-F238E27FC236}">
                <a16:creationId xmlns:a16="http://schemas.microsoft.com/office/drawing/2014/main" id="{5AA91F94-374C-41C7-D02C-95072C9692EF}"/>
              </a:ext>
              <a:ext uri="{C183D7F6-B498-43B3-948B-1728B52AA6E4}">
                <adec:decorative xmlns:adec="http://schemas.microsoft.com/office/drawing/2017/decorative" val="1"/>
              </a:ext>
            </a:extLst>
          </p:cNvPr>
          <p:cNvCxnSpPr>
            <a:cxnSpLocks/>
            <a:stCxn id="22" idx="2"/>
            <a:endCxn id="23" idx="0"/>
          </p:cNvCxnSpPr>
          <p:nvPr/>
        </p:nvCxnSpPr>
        <p:spPr>
          <a:xfrm>
            <a:off x="5742575" y="1468082"/>
            <a:ext cx="0" cy="24646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811382E-21D9-354F-C7CB-51869C07252B}"/>
              </a:ext>
              <a:ext uri="{C183D7F6-B498-43B3-948B-1728B52AA6E4}">
                <adec:decorative xmlns:adec="http://schemas.microsoft.com/office/drawing/2017/decorative" val="1"/>
              </a:ext>
            </a:extLst>
          </p:cNvPr>
          <p:cNvSpPr txBox="1"/>
          <p:nvPr/>
        </p:nvSpPr>
        <p:spPr>
          <a:xfrm>
            <a:off x="3621536" y="967007"/>
            <a:ext cx="4242078" cy="501075"/>
          </a:xfrm>
          <a:prstGeom prst="rect">
            <a:avLst/>
          </a:prstGeom>
          <a:solidFill>
            <a:srgbClr val="2F5597"/>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dirty="0"/>
              <a:t>Woman with moderate to severe vasomotor symptoms: </a:t>
            </a:r>
            <a:r>
              <a:rPr lang="en-US" b="0" dirty="0"/>
              <a:t>hot flashes, night sweats or both</a:t>
            </a:r>
          </a:p>
        </p:txBody>
      </p:sp>
      <p:sp>
        <p:nvSpPr>
          <p:cNvPr id="23" name="TextBox 22">
            <a:extLst>
              <a:ext uri="{FF2B5EF4-FFF2-40B4-BE49-F238E27FC236}">
                <a16:creationId xmlns:a16="http://schemas.microsoft.com/office/drawing/2014/main" id="{441881A5-8BB9-CB41-54B0-7B9D5B87AED1}"/>
              </a:ext>
              <a:ext uri="{C183D7F6-B498-43B3-948B-1728B52AA6E4}">
                <adec:decorative xmlns:adec="http://schemas.microsoft.com/office/drawing/2017/decorative" val="1"/>
              </a:ext>
            </a:extLst>
          </p:cNvPr>
          <p:cNvSpPr txBox="1"/>
          <p:nvPr/>
        </p:nvSpPr>
        <p:spPr>
          <a:xfrm>
            <a:off x="3630003" y="1714551"/>
            <a:ext cx="4225143" cy="847648"/>
          </a:xfrm>
          <a:prstGeom prst="rect">
            <a:avLst/>
          </a:prstGeom>
          <a:solidFill>
            <a:schemeClr val="bg1">
              <a:lumMod val="8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200" dirty="0">
                <a:ln w="0"/>
                <a:solidFill>
                  <a:prstClr val="black"/>
                </a:solidFill>
              </a:rPr>
              <a:t>Assess for contraindications to menopausal hormone therapy use: </a:t>
            </a:r>
            <a:r>
              <a:rPr lang="en-US" sz="1200" b="0" dirty="0">
                <a:ln w="0"/>
                <a:solidFill>
                  <a:prstClr val="black"/>
                </a:solidFill>
              </a:rPr>
              <a:t>history of breast cancer, liver disease, history of myocardial infarction, known or suspected estrogen-dependent neoplasia, history of deep vein thrombosis, </a:t>
            </a:r>
            <a:r>
              <a:rPr lang="en-US" sz="1200" b="0" dirty="0" err="1">
                <a:ln w="0"/>
                <a:solidFill>
                  <a:prstClr val="black"/>
                </a:solidFill>
              </a:rPr>
              <a:t>thrombophilic</a:t>
            </a:r>
            <a:r>
              <a:rPr lang="en-US" sz="1200" b="0" dirty="0">
                <a:ln w="0"/>
                <a:solidFill>
                  <a:prstClr val="black"/>
                </a:solidFill>
              </a:rPr>
              <a:t> disorders</a:t>
            </a:r>
          </a:p>
        </p:txBody>
      </p:sp>
      <p:sp>
        <p:nvSpPr>
          <p:cNvPr id="24" name="TextBox 23">
            <a:extLst>
              <a:ext uri="{FF2B5EF4-FFF2-40B4-BE49-F238E27FC236}">
                <a16:creationId xmlns:a16="http://schemas.microsoft.com/office/drawing/2014/main" id="{5ABEB4A1-530F-E4AE-5023-53B942220FDD}"/>
              </a:ext>
              <a:ext uri="{C183D7F6-B498-43B3-948B-1728B52AA6E4}">
                <adec:decorative xmlns:adec="http://schemas.microsoft.com/office/drawing/2017/decorative" val="1"/>
              </a:ext>
            </a:extLst>
          </p:cNvPr>
          <p:cNvSpPr txBox="1"/>
          <p:nvPr/>
        </p:nvSpPr>
        <p:spPr>
          <a:xfrm>
            <a:off x="3379738" y="2931403"/>
            <a:ext cx="2712740" cy="320109"/>
          </a:xfrm>
          <a:prstGeom prst="rect">
            <a:avLst/>
          </a:prstGeom>
          <a:solidFill>
            <a:srgbClr val="82D472"/>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200" dirty="0">
                <a:ln w="0"/>
                <a:solidFill>
                  <a:schemeClr val="tx1"/>
                </a:solidFill>
              </a:rPr>
              <a:t>No </a:t>
            </a:r>
            <a:r>
              <a:rPr lang="en-US" sz="1200" dirty="0" err="1">
                <a:ln w="0"/>
                <a:solidFill>
                  <a:schemeClr val="tx1"/>
                </a:solidFill>
              </a:rPr>
              <a:t>Contraindictions</a:t>
            </a:r>
            <a:endParaRPr lang="en-US" sz="1200" dirty="0">
              <a:ln w="0"/>
              <a:solidFill>
                <a:schemeClr val="tx1"/>
              </a:solidFill>
            </a:endParaRPr>
          </a:p>
        </p:txBody>
      </p:sp>
      <p:sp>
        <p:nvSpPr>
          <p:cNvPr id="25" name="TextBox 24">
            <a:extLst>
              <a:ext uri="{FF2B5EF4-FFF2-40B4-BE49-F238E27FC236}">
                <a16:creationId xmlns:a16="http://schemas.microsoft.com/office/drawing/2014/main" id="{717FC504-C0B8-5A41-F302-D6259D4B2BEE}"/>
              </a:ext>
              <a:ext uri="{C183D7F6-B498-43B3-948B-1728B52AA6E4}">
                <adec:decorative xmlns:adec="http://schemas.microsoft.com/office/drawing/2017/decorative" val="1"/>
              </a:ext>
            </a:extLst>
          </p:cNvPr>
          <p:cNvSpPr txBox="1"/>
          <p:nvPr/>
        </p:nvSpPr>
        <p:spPr>
          <a:xfrm>
            <a:off x="6263676" y="2875717"/>
            <a:ext cx="1670539" cy="431479"/>
          </a:xfrm>
          <a:prstGeom prst="rect">
            <a:avLst/>
          </a:prstGeom>
          <a:solidFill>
            <a:srgbClr val="CF2429"/>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200" dirty="0" err="1">
                <a:ln w="0"/>
              </a:rPr>
              <a:t>Contraindictions</a:t>
            </a:r>
            <a:r>
              <a:rPr lang="en-US" sz="1200" dirty="0">
                <a:ln w="0"/>
              </a:rPr>
              <a:t> Present</a:t>
            </a:r>
          </a:p>
        </p:txBody>
      </p:sp>
      <p:sp>
        <p:nvSpPr>
          <p:cNvPr id="26" name="TextBox 25">
            <a:extLst>
              <a:ext uri="{FF2B5EF4-FFF2-40B4-BE49-F238E27FC236}">
                <a16:creationId xmlns:a16="http://schemas.microsoft.com/office/drawing/2014/main" id="{CA52BF3B-2C6E-A626-667E-394A57F29212}"/>
              </a:ext>
              <a:ext uri="{C183D7F6-B498-43B3-948B-1728B52AA6E4}">
                <adec:decorative xmlns:adec="http://schemas.microsoft.com/office/drawing/2017/decorative" val="1"/>
              </a:ext>
            </a:extLst>
          </p:cNvPr>
          <p:cNvSpPr txBox="1"/>
          <p:nvPr/>
        </p:nvSpPr>
        <p:spPr>
          <a:xfrm>
            <a:off x="3379738" y="3474459"/>
            <a:ext cx="2712740" cy="346451"/>
          </a:xfrm>
          <a:prstGeom prst="rect">
            <a:avLst/>
          </a:prstGeom>
          <a:solidFill>
            <a:srgbClr val="82D472"/>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000" dirty="0">
                <a:ln w="0"/>
                <a:solidFill>
                  <a:prstClr val="black"/>
                </a:solidFill>
              </a:rPr>
              <a:t>Selection of menopausal hormone therapy preparation with Shared Decision-Making:</a:t>
            </a:r>
          </a:p>
        </p:txBody>
      </p:sp>
      <p:sp>
        <p:nvSpPr>
          <p:cNvPr id="27" name="TextBox 26">
            <a:extLst>
              <a:ext uri="{FF2B5EF4-FFF2-40B4-BE49-F238E27FC236}">
                <a16:creationId xmlns:a16="http://schemas.microsoft.com/office/drawing/2014/main" id="{8258DD4E-14FF-F3E4-F10C-5DBD47F509DD}"/>
              </a:ext>
              <a:ext uri="{C183D7F6-B498-43B3-948B-1728B52AA6E4}">
                <adec:decorative xmlns:adec="http://schemas.microsoft.com/office/drawing/2017/decorative" val="1"/>
              </a:ext>
            </a:extLst>
          </p:cNvPr>
          <p:cNvSpPr txBox="1"/>
          <p:nvPr/>
        </p:nvSpPr>
        <p:spPr>
          <a:xfrm>
            <a:off x="6263676" y="3449598"/>
            <a:ext cx="1670539" cy="431479"/>
          </a:xfrm>
          <a:prstGeom prst="rect">
            <a:avLst/>
          </a:prstGeom>
          <a:solidFill>
            <a:srgbClr val="CF2429"/>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100" dirty="0">
                <a:ln w="0"/>
              </a:rPr>
              <a:t>Consider alternative </a:t>
            </a:r>
            <a:br>
              <a:rPr lang="en-US" sz="1100" dirty="0">
                <a:ln w="0"/>
              </a:rPr>
            </a:br>
            <a:r>
              <a:rPr lang="en-US" sz="1100" dirty="0">
                <a:ln w="0"/>
              </a:rPr>
              <a:t>non-hormonal therapy</a:t>
            </a:r>
          </a:p>
        </p:txBody>
      </p:sp>
      <p:sp>
        <p:nvSpPr>
          <p:cNvPr id="28" name="TextBox 27">
            <a:extLst>
              <a:ext uri="{FF2B5EF4-FFF2-40B4-BE49-F238E27FC236}">
                <a16:creationId xmlns:a16="http://schemas.microsoft.com/office/drawing/2014/main" id="{B55DDDCF-C2EF-FF15-2AEB-4873A18B8086}"/>
              </a:ext>
              <a:ext uri="{C183D7F6-B498-43B3-948B-1728B52AA6E4}">
                <adec:decorative xmlns:adec="http://schemas.microsoft.com/office/drawing/2017/decorative" val="1"/>
              </a:ext>
            </a:extLst>
          </p:cNvPr>
          <p:cNvSpPr txBox="1"/>
          <p:nvPr/>
        </p:nvSpPr>
        <p:spPr>
          <a:xfrm>
            <a:off x="3379738" y="3902916"/>
            <a:ext cx="2716822" cy="750243"/>
          </a:xfrm>
          <a:prstGeom prst="rect">
            <a:avLst/>
          </a:prstGeom>
          <a:solidFill>
            <a:schemeClr val="accent6">
              <a:lumMod val="20000"/>
              <a:lumOff val="80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pPr algn="l"/>
            <a:r>
              <a:rPr lang="en-US" sz="1000" dirty="0">
                <a:ln w="0"/>
                <a:solidFill>
                  <a:prstClr val="black"/>
                </a:solidFill>
              </a:rPr>
              <a:t>Ideal candidate for starting MHT:</a:t>
            </a:r>
          </a:p>
          <a:p>
            <a:pPr marL="228600" indent="-166688" algn="l">
              <a:buFont typeface="+mj-lt"/>
              <a:buAutoNum type="arabicPeriod"/>
            </a:pPr>
            <a:r>
              <a:rPr lang="en-US" sz="900" b="0" dirty="0">
                <a:ln w="0"/>
                <a:solidFill>
                  <a:prstClr val="black"/>
                </a:solidFill>
              </a:rPr>
              <a:t>Younger than 60 years</a:t>
            </a:r>
          </a:p>
          <a:p>
            <a:pPr marL="228600" indent="-166688" algn="l">
              <a:buFont typeface="+mj-lt"/>
              <a:buAutoNum type="arabicPeriod"/>
            </a:pPr>
            <a:r>
              <a:rPr lang="en-US" sz="900" b="0" dirty="0">
                <a:ln w="0"/>
                <a:solidFill>
                  <a:prstClr val="black"/>
                </a:solidFill>
              </a:rPr>
              <a:t>Within 10 years since menopause onset</a:t>
            </a:r>
          </a:p>
          <a:p>
            <a:pPr marL="228600" indent="-166688" algn="l">
              <a:buFont typeface="+mj-lt"/>
              <a:buAutoNum type="arabicPeriod"/>
            </a:pPr>
            <a:r>
              <a:rPr lang="en-US" sz="900" b="0" dirty="0">
                <a:ln w="0"/>
                <a:solidFill>
                  <a:prstClr val="black"/>
                </a:solidFill>
              </a:rPr>
              <a:t>No elevated risk for cardiovascular disease, stroke, or breast cancer</a:t>
            </a:r>
          </a:p>
        </p:txBody>
      </p:sp>
      <p:cxnSp>
        <p:nvCxnSpPr>
          <p:cNvPr id="32" name="Straight Arrow Connector 31">
            <a:extLst>
              <a:ext uri="{FF2B5EF4-FFF2-40B4-BE49-F238E27FC236}">
                <a16:creationId xmlns:a16="http://schemas.microsoft.com/office/drawing/2014/main" id="{DADED6EB-AA7B-790A-8E72-4B958D925600}"/>
              </a:ext>
              <a:ext uri="{C183D7F6-B498-43B3-948B-1728B52AA6E4}">
                <adec:decorative xmlns:adec="http://schemas.microsoft.com/office/drawing/2017/decorative" val="1"/>
              </a:ext>
            </a:extLst>
          </p:cNvPr>
          <p:cNvCxnSpPr>
            <a:cxnSpLocks/>
            <a:stCxn id="24" idx="2"/>
            <a:endCxn id="26" idx="0"/>
          </p:cNvCxnSpPr>
          <p:nvPr/>
        </p:nvCxnSpPr>
        <p:spPr>
          <a:xfrm>
            <a:off x="4736108" y="3251512"/>
            <a:ext cx="0" cy="22294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Elbow Connector 82">
            <a:extLst>
              <a:ext uri="{FF2B5EF4-FFF2-40B4-BE49-F238E27FC236}">
                <a16:creationId xmlns:a16="http://schemas.microsoft.com/office/drawing/2014/main" id="{F7013827-7C68-1DB8-9CFB-E4390C401F51}"/>
              </a:ext>
              <a:ext uri="{C183D7F6-B498-43B3-948B-1728B52AA6E4}">
                <adec:decorative xmlns:adec="http://schemas.microsoft.com/office/drawing/2017/decorative" val="1"/>
              </a:ext>
            </a:extLst>
          </p:cNvPr>
          <p:cNvCxnSpPr>
            <a:cxnSpLocks/>
            <a:stCxn id="23" idx="2"/>
            <a:endCxn id="24" idx="0"/>
          </p:cNvCxnSpPr>
          <p:nvPr/>
        </p:nvCxnSpPr>
        <p:spPr>
          <a:xfrm rot="5400000">
            <a:off x="5054740" y="2243568"/>
            <a:ext cx="369204" cy="1006467"/>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Elbow Connector 82">
            <a:extLst>
              <a:ext uri="{FF2B5EF4-FFF2-40B4-BE49-F238E27FC236}">
                <a16:creationId xmlns:a16="http://schemas.microsoft.com/office/drawing/2014/main" id="{AF6C504E-8694-7214-234F-FDFA4591C562}"/>
              </a:ext>
              <a:ext uri="{C183D7F6-B498-43B3-948B-1728B52AA6E4}">
                <adec:decorative xmlns:adec="http://schemas.microsoft.com/office/drawing/2017/decorative" val="1"/>
              </a:ext>
            </a:extLst>
          </p:cNvPr>
          <p:cNvCxnSpPr>
            <a:cxnSpLocks/>
            <a:stCxn id="23" idx="2"/>
            <a:endCxn id="25" idx="0"/>
          </p:cNvCxnSpPr>
          <p:nvPr/>
        </p:nvCxnSpPr>
        <p:spPr>
          <a:xfrm rot="16200000" flipH="1">
            <a:off x="6264001" y="2040772"/>
            <a:ext cx="313518" cy="1356371"/>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905F991B-5247-5C8C-9DC8-244B3A9BA76F}"/>
              </a:ext>
              <a:ext uri="{C183D7F6-B498-43B3-948B-1728B52AA6E4}">
                <adec:decorative xmlns:adec="http://schemas.microsoft.com/office/drawing/2017/decorative" val="1"/>
              </a:ext>
            </a:extLst>
          </p:cNvPr>
          <p:cNvCxnSpPr>
            <a:cxnSpLocks/>
            <a:stCxn id="25" idx="2"/>
            <a:endCxn id="27" idx="0"/>
          </p:cNvCxnSpPr>
          <p:nvPr/>
        </p:nvCxnSpPr>
        <p:spPr>
          <a:xfrm>
            <a:off x="7098946" y="3307196"/>
            <a:ext cx="0" cy="142402"/>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E6449746-A1C3-6445-D56E-4CE971A7F1A2}"/>
              </a:ext>
              <a:ext uri="{C183D7F6-B498-43B3-948B-1728B52AA6E4}">
                <adec:decorative xmlns:adec="http://schemas.microsoft.com/office/drawing/2017/decorative" val="1"/>
              </a:ext>
            </a:extLst>
          </p:cNvPr>
          <p:cNvSpPr txBox="1"/>
          <p:nvPr/>
        </p:nvSpPr>
        <p:spPr>
          <a:xfrm>
            <a:off x="3412865" y="4664190"/>
            <a:ext cx="1359874" cy="1280745"/>
          </a:xfrm>
          <a:prstGeom prst="rect">
            <a:avLst/>
          </a:prstGeom>
          <a:solidFill>
            <a:schemeClr val="accent6">
              <a:lumMod val="20000"/>
              <a:lumOff val="80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pPr algn="l"/>
            <a:r>
              <a:rPr lang="en-US" sz="1000" dirty="0">
                <a:ln w="0"/>
                <a:solidFill>
                  <a:prstClr val="black"/>
                </a:solidFill>
              </a:rPr>
              <a:t>Oral formulations:</a:t>
            </a:r>
          </a:p>
          <a:p>
            <a:pPr algn="l"/>
            <a:r>
              <a:rPr lang="en-US" sz="900" b="0" i="1" dirty="0">
                <a:ln w="0"/>
                <a:solidFill>
                  <a:prstClr val="black"/>
                </a:solidFill>
              </a:rPr>
              <a:t>If previous hysterectomy </a:t>
            </a:r>
            <a:r>
              <a:rPr lang="en-US" sz="900" b="0" dirty="0">
                <a:ln w="0"/>
                <a:solidFill>
                  <a:prstClr val="black"/>
                </a:solidFill>
              </a:rPr>
              <a:t>– Estrogen only</a:t>
            </a:r>
          </a:p>
          <a:p>
            <a:pPr algn="l"/>
            <a:r>
              <a:rPr lang="en-US" sz="900" b="0" i="1" dirty="0">
                <a:ln w="0"/>
                <a:solidFill>
                  <a:prstClr val="black"/>
                </a:solidFill>
              </a:rPr>
              <a:t>If uterus intact </a:t>
            </a:r>
            <a:r>
              <a:rPr lang="en-US" sz="900" b="0" dirty="0">
                <a:ln w="0"/>
                <a:solidFill>
                  <a:prstClr val="black"/>
                </a:solidFill>
              </a:rPr>
              <a:t>– Estrogen plus progesterone or </a:t>
            </a:r>
            <a:r>
              <a:rPr lang="en-US" sz="900" b="0" dirty="0" err="1">
                <a:ln w="0"/>
                <a:solidFill>
                  <a:prstClr val="black"/>
                </a:solidFill>
              </a:rPr>
              <a:t>bazedoxifine</a:t>
            </a:r>
            <a:endParaRPr lang="en-US" sz="900" b="0" dirty="0">
              <a:ln w="0"/>
              <a:solidFill>
                <a:prstClr val="black"/>
              </a:solidFill>
            </a:endParaRPr>
          </a:p>
        </p:txBody>
      </p:sp>
      <p:sp>
        <p:nvSpPr>
          <p:cNvPr id="56" name="TextBox 55">
            <a:extLst>
              <a:ext uri="{FF2B5EF4-FFF2-40B4-BE49-F238E27FC236}">
                <a16:creationId xmlns:a16="http://schemas.microsoft.com/office/drawing/2014/main" id="{22502540-EDE7-249B-9977-D55534FE555E}"/>
              </a:ext>
              <a:ext uri="{C183D7F6-B498-43B3-948B-1728B52AA6E4}">
                <adec:decorative xmlns:adec="http://schemas.microsoft.com/office/drawing/2017/decorative" val="1"/>
              </a:ext>
            </a:extLst>
          </p:cNvPr>
          <p:cNvSpPr txBox="1"/>
          <p:nvPr/>
        </p:nvSpPr>
        <p:spPr>
          <a:xfrm>
            <a:off x="4788288" y="4681335"/>
            <a:ext cx="1304190" cy="1271918"/>
          </a:xfrm>
          <a:prstGeom prst="rect">
            <a:avLst/>
          </a:prstGeom>
          <a:solidFill>
            <a:schemeClr val="accent6">
              <a:lumMod val="20000"/>
              <a:lumOff val="80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pPr algn="l"/>
            <a:r>
              <a:rPr lang="en-US" sz="1000" dirty="0">
                <a:ln w="0"/>
                <a:solidFill>
                  <a:prstClr val="black"/>
                </a:solidFill>
              </a:rPr>
              <a:t>Transdermal formulations:</a:t>
            </a:r>
          </a:p>
          <a:p>
            <a:pPr algn="l"/>
            <a:r>
              <a:rPr lang="en-US" sz="900" b="0" dirty="0">
                <a:ln w="0"/>
                <a:solidFill>
                  <a:prstClr val="black"/>
                </a:solidFill>
              </a:rPr>
              <a:t>No increased risk of stroke with low-dose estrogen vs high-dose transdermal or oral estrogen</a:t>
            </a:r>
          </a:p>
        </p:txBody>
      </p:sp>
      <p:sp>
        <p:nvSpPr>
          <p:cNvPr id="68" name="TextBox 67">
            <a:extLst>
              <a:ext uri="{FF2B5EF4-FFF2-40B4-BE49-F238E27FC236}">
                <a16:creationId xmlns:a16="http://schemas.microsoft.com/office/drawing/2014/main" id="{DCE88281-8F87-46FE-CE5F-089E22CE4DA5}"/>
              </a:ext>
              <a:ext uri="{C183D7F6-B498-43B3-948B-1728B52AA6E4}">
                <adec:decorative xmlns:adec="http://schemas.microsoft.com/office/drawing/2017/decorative" val="1"/>
              </a:ext>
            </a:extLst>
          </p:cNvPr>
          <p:cNvSpPr txBox="1"/>
          <p:nvPr/>
        </p:nvSpPr>
        <p:spPr>
          <a:xfrm>
            <a:off x="6958001" y="4673017"/>
            <a:ext cx="1304190" cy="1271918"/>
          </a:xfrm>
          <a:prstGeom prst="rect">
            <a:avLst/>
          </a:prstGeom>
          <a:solidFill>
            <a:schemeClr val="accent4">
              <a:lumMod val="40000"/>
              <a:lumOff val="60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pPr algn="l"/>
            <a:r>
              <a:rPr lang="en-US" sz="1000" dirty="0">
                <a:ln w="0"/>
                <a:solidFill>
                  <a:prstClr val="black"/>
                </a:solidFill>
              </a:rPr>
              <a:t>Monitor for abnormal vaginal bleeding and endometrial hyperplasia during MHT use</a:t>
            </a:r>
            <a:endParaRPr lang="en-US" sz="900" b="0" dirty="0">
              <a:ln w="0"/>
              <a:solidFill>
                <a:prstClr val="black"/>
              </a:solidFill>
            </a:endParaRPr>
          </a:p>
        </p:txBody>
      </p:sp>
      <p:cxnSp>
        <p:nvCxnSpPr>
          <p:cNvPr id="69" name="Straight Arrow Connector 68">
            <a:extLst>
              <a:ext uri="{FF2B5EF4-FFF2-40B4-BE49-F238E27FC236}">
                <a16:creationId xmlns:a16="http://schemas.microsoft.com/office/drawing/2014/main" id="{30376D32-494F-471C-9D78-5907092DA927}"/>
              </a:ext>
              <a:ext uri="{C183D7F6-B498-43B3-948B-1728B52AA6E4}">
                <adec:decorative xmlns:adec="http://schemas.microsoft.com/office/drawing/2017/decorative" val="1"/>
              </a:ext>
            </a:extLst>
          </p:cNvPr>
          <p:cNvCxnSpPr>
            <a:cxnSpLocks/>
            <a:stCxn id="56" idx="3"/>
            <a:endCxn id="68" idx="1"/>
          </p:cNvCxnSpPr>
          <p:nvPr/>
        </p:nvCxnSpPr>
        <p:spPr>
          <a:xfrm flipV="1">
            <a:off x="6092478" y="5308976"/>
            <a:ext cx="865523" cy="831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96E9577C-4FB9-3382-5C41-98B819FD3DAA}"/>
              </a:ext>
            </a:extLst>
          </p:cNvPr>
          <p:cNvSpPr>
            <a:spLocks noGrp="1"/>
          </p:cNvSpPr>
          <p:nvPr>
            <p:ph type="body" sz="quarter" idx="13"/>
          </p:nvPr>
        </p:nvSpPr>
        <p:spPr/>
        <p:txBody>
          <a:bodyPr/>
          <a:lstStyle/>
          <a:p>
            <a:r>
              <a:rPr lang="en-US" sz="1200" b="1" dirty="0"/>
              <a:t>Abbreviations: </a:t>
            </a:r>
            <a:r>
              <a:rPr lang="en-US" sz="1200" dirty="0"/>
              <a:t>MHT indicates menopausal hormonal treatment.</a:t>
            </a:r>
            <a:endParaRPr lang="en-US" sz="1200" b="1" dirty="0"/>
          </a:p>
        </p:txBody>
      </p:sp>
      <p:sp>
        <p:nvSpPr>
          <p:cNvPr id="4" name="Slide Number Placeholder 3">
            <a:extLst>
              <a:ext uri="{FF2B5EF4-FFF2-40B4-BE49-F238E27FC236}">
                <a16:creationId xmlns:a16="http://schemas.microsoft.com/office/drawing/2014/main" id="{BE93AEB8-658F-F63E-F7B6-F648BCD842CF}"/>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33</a:t>
            </a:fld>
            <a:endParaRPr lang="en-US" sz="900" dirty="0"/>
          </a:p>
        </p:txBody>
      </p:sp>
    </p:spTree>
    <p:extLst>
      <p:ext uri="{BB962C8B-B14F-4D97-AF65-F5344CB8AC3E}">
        <p14:creationId xmlns:p14="http://schemas.microsoft.com/office/powerpoint/2010/main" val="2344063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up)">
                                      <p:cBhvr>
                                        <p:cTn id="11" dur="500"/>
                                        <p:tgtEl>
                                          <p:spTgt spid="1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right)">
                                      <p:cBhvr>
                                        <p:cTn id="19" dur="500"/>
                                        <p:tgtEl>
                                          <p:spTgt spid="35"/>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wipe(up)">
                                      <p:cBhvr>
                                        <p:cTn id="27" dur="500"/>
                                        <p:tgtEl>
                                          <p:spTgt spid="32"/>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500"/>
                                        <p:tgtEl>
                                          <p:spTgt spid="28"/>
                                        </p:tgtEl>
                                      </p:cBhvr>
                                    </p:animEffect>
                                  </p:childTnLst>
                                </p:cTn>
                              </p:par>
                            </p:childTnLst>
                          </p:cTn>
                        </p:par>
                        <p:par>
                          <p:cTn id="35" fill="hold">
                            <p:stCondLst>
                              <p:cond delay="3500"/>
                            </p:stCondLst>
                            <p:childTnLst>
                              <p:par>
                                <p:cTn id="36" presetID="10" presetClass="entr" presetSubtype="0"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500"/>
                                        <p:tgtEl>
                                          <p:spTgt spid="55"/>
                                        </p:tgtEl>
                                      </p:cBhvr>
                                    </p:animEffect>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500"/>
                                        <p:tgtEl>
                                          <p:spTgt spid="56"/>
                                        </p:tgtEl>
                                      </p:cBhvr>
                                    </p:animEffect>
                                  </p:childTnLst>
                                </p:cTn>
                              </p:par>
                            </p:childTnLst>
                          </p:cTn>
                        </p:par>
                        <p:par>
                          <p:cTn id="43" fill="hold">
                            <p:stCondLst>
                              <p:cond delay="4500"/>
                            </p:stCondLst>
                            <p:childTnLst>
                              <p:par>
                                <p:cTn id="44" presetID="22" presetClass="entr" presetSubtype="8" fill="hold" nodeType="afterEffect">
                                  <p:stCondLst>
                                    <p:cond delay="0"/>
                                  </p:stCondLst>
                                  <p:childTnLst>
                                    <p:set>
                                      <p:cBhvr>
                                        <p:cTn id="45" dur="1" fill="hold">
                                          <p:stCondLst>
                                            <p:cond delay="0"/>
                                          </p:stCondLst>
                                        </p:cTn>
                                        <p:tgtEl>
                                          <p:spTgt spid="69"/>
                                        </p:tgtEl>
                                        <p:attrNameLst>
                                          <p:attrName>style.visibility</p:attrName>
                                        </p:attrNameLst>
                                      </p:cBhvr>
                                      <p:to>
                                        <p:strVal val="visible"/>
                                      </p:to>
                                    </p:set>
                                    <p:animEffect transition="in" filter="wipe(left)">
                                      <p:cBhvr>
                                        <p:cTn id="46" dur="500"/>
                                        <p:tgtEl>
                                          <p:spTgt spid="69"/>
                                        </p:tgtEl>
                                      </p:cBhvr>
                                    </p:animEffect>
                                  </p:childTnLst>
                                </p:cTn>
                              </p:par>
                            </p:childTnLst>
                          </p:cTn>
                        </p:par>
                        <p:par>
                          <p:cTn id="47" fill="hold">
                            <p:stCondLst>
                              <p:cond delay="5000"/>
                            </p:stCondLst>
                            <p:childTnLst>
                              <p:par>
                                <p:cTn id="48" presetID="10" presetClass="entr" presetSubtype="0" fill="hold" grpId="0" nodeType="after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500"/>
                                        <p:tgtEl>
                                          <p:spTgt spid="68"/>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wipe(left)">
                                      <p:cBhvr>
                                        <p:cTn id="55" dur="500"/>
                                        <p:tgtEl>
                                          <p:spTgt spid="39"/>
                                        </p:tgtEl>
                                      </p:cBhvr>
                                    </p:animEffect>
                                  </p:childTnLst>
                                </p:cTn>
                              </p:par>
                            </p:childTnLst>
                          </p:cTn>
                        </p:par>
                        <p:par>
                          <p:cTn id="56" fill="hold">
                            <p:stCondLst>
                              <p:cond delay="500"/>
                            </p:stCondLst>
                            <p:childTnLst>
                              <p:par>
                                <p:cTn id="57" presetID="10" presetClass="entr" presetSubtype="0"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fade">
                                      <p:cBhvr>
                                        <p:cTn id="59" dur="500"/>
                                        <p:tgtEl>
                                          <p:spTgt spid="25"/>
                                        </p:tgtEl>
                                      </p:cBhvr>
                                    </p:animEffect>
                                  </p:childTnLst>
                                </p:cTn>
                              </p:par>
                            </p:childTnLst>
                          </p:cTn>
                        </p:par>
                        <p:par>
                          <p:cTn id="60" fill="hold">
                            <p:stCondLst>
                              <p:cond delay="1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1500"/>
                            </p:stCondLst>
                            <p:childTnLst>
                              <p:par>
                                <p:cTn id="65" presetID="10" presetClass="entr" presetSubtype="0"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7" grpId="0" animBg="1"/>
      <p:bldP spid="28" grpId="0" animBg="1"/>
      <p:bldP spid="55" grpId="0" animBg="1"/>
      <p:bldP spid="56" grpId="0" animBg="1"/>
      <p:bldP spid="6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680E3-B4A2-EFFA-4445-5DBFC969B139}"/>
              </a:ext>
            </a:extLst>
          </p:cNvPr>
          <p:cNvSpPr>
            <a:spLocks noGrp="1"/>
          </p:cNvSpPr>
          <p:nvPr>
            <p:ph type="title"/>
          </p:nvPr>
        </p:nvSpPr>
        <p:spPr/>
        <p:txBody>
          <a:bodyPr/>
          <a:lstStyle/>
          <a:p>
            <a:r>
              <a:rPr lang="en-US" dirty="0"/>
              <a:t>Hormone use and Stroke Risk Reduction</a:t>
            </a:r>
          </a:p>
        </p:txBody>
      </p:sp>
      <p:graphicFrame>
        <p:nvGraphicFramePr>
          <p:cNvPr id="6" name="Content Placeholder 5">
            <a:extLst>
              <a:ext uri="{FF2B5EF4-FFF2-40B4-BE49-F238E27FC236}">
                <a16:creationId xmlns:a16="http://schemas.microsoft.com/office/drawing/2014/main" id="{7C330BF3-BA23-4587-4FCD-486D4EA9EA67}"/>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3437672019"/>
              </p:ext>
            </p:extLst>
          </p:nvPr>
        </p:nvGraphicFramePr>
        <p:xfrm>
          <a:off x="1794668" y="1555302"/>
          <a:ext cx="8057786" cy="3306770"/>
        </p:xfrm>
        <a:graphic>
          <a:graphicData uri="http://schemas.openxmlformats.org/drawingml/2006/table">
            <a:tbl>
              <a:tblPr firstRow="1" bandRow="1">
                <a:tableStyleId>{5C22544A-7EE6-4342-B048-85BDC9FD1C3A}</a:tableStyleId>
              </a:tblPr>
              <a:tblGrid>
                <a:gridCol w="895218">
                  <a:extLst>
                    <a:ext uri="{9D8B030D-6E8A-4147-A177-3AD203B41FA5}">
                      <a16:colId xmlns:a16="http://schemas.microsoft.com/office/drawing/2014/main" val="2649235253"/>
                    </a:ext>
                  </a:extLst>
                </a:gridCol>
                <a:gridCol w="7162568">
                  <a:extLst>
                    <a:ext uri="{9D8B030D-6E8A-4147-A177-3AD203B41FA5}">
                      <a16:colId xmlns:a16="http://schemas.microsoft.com/office/drawing/2014/main" val="3265590656"/>
                    </a:ext>
                  </a:extLst>
                </a:gridCol>
              </a:tblGrid>
              <a:tr h="479444">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800" b="1" spc="50" dirty="0">
                          <a:solidFill>
                            <a:schemeClr val="bg1"/>
                          </a:solidFill>
                          <a:latin typeface="Lub Dub Condensed" panose="020B0506030403020204" pitchFamily="34" charset="0"/>
                          <a:cs typeface="Arial" panose="020B0604020202020204" pitchFamily="34" charset="0"/>
                        </a:rPr>
                        <a:t>COR</a:t>
                      </a:r>
                      <a:endParaRPr lang="en-US" sz="18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800" b="1" spc="40" dirty="0">
                          <a:solidFill>
                            <a:schemeClr val="bg1"/>
                          </a:solidFill>
                          <a:latin typeface="Lub Dub Condensed" panose="020B0506030403020204" pitchFamily="34" charset="0"/>
                          <a:cs typeface="Arial" panose="020B0604020202020204" pitchFamily="34" charset="0"/>
                        </a:rPr>
                        <a:t>RECOMMENDATIONS</a:t>
                      </a:r>
                      <a:endParaRPr lang="en-US" sz="18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1413663">
                <a:tc>
                  <a:txBody>
                    <a:bodyPr/>
                    <a:lstStyle/>
                    <a:p>
                      <a:pPr marL="0" indent="0" algn="ctr">
                        <a:lnSpc>
                          <a:spcPct val="100000"/>
                        </a:lnSpc>
                        <a:spcBef>
                          <a:spcPts val="295"/>
                        </a:spcBef>
                      </a:pPr>
                      <a:r>
                        <a:rPr lang="en-US" sz="1800" b="1" dirty="0">
                          <a:ln>
                            <a:noFill/>
                          </a:ln>
                          <a:solidFill>
                            <a:schemeClr val="tx1"/>
                          </a:solidFill>
                          <a:latin typeface="Lub Dub Bold" panose="020B0803030403020204" pitchFamily="34" charset="0"/>
                          <a:cs typeface="Arial" panose="020B0604020202020204" pitchFamily="34" charset="0"/>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9144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In transgender women and gender-diverse individuals taking estrogens for gender affirmation, evaluation and modification of risk factors can be beneficial to reduce stroke risk.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r h="1413663">
                <a:tc>
                  <a:txBody>
                    <a:bodyPr/>
                    <a:lstStyle/>
                    <a:p>
                      <a:pPr marL="0" indent="0" algn="ctr">
                        <a:lnSpc>
                          <a:spcPct val="100000"/>
                        </a:lnSpc>
                        <a:spcBef>
                          <a:spcPts val="295"/>
                        </a:spcBef>
                      </a:pPr>
                      <a:r>
                        <a:rPr lang="en-US" sz="1800" b="1" dirty="0">
                          <a:ln>
                            <a:noFill/>
                          </a:ln>
                          <a:solidFill>
                            <a:schemeClr val="tx1"/>
                          </a:solidFill>
                          <a:latin typeface="Lub Dub Bold" panose="020B0803030403020204" pitchFamily="34" charset="0"/>
                          <a:cs typeface="Arial" panose="020B0604020202020204" pitchFamily="34" charset="0"/>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9144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In men aged 45-80 with confirmed hypogonadism who are considering testosterone therapy, initiation or continuation of testosterone replacement therapy is reasonable and does not increase stroke risk.</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62467183"/>
                  </a:ext>
                </a:extLst>
              </a:tr>
            </a:tbl>
          </a:graphicData>
        </a:graphic>
      </p:graphicFrame>
      <p:pic>
        <p:nvPicPr>
          <p:cNvPr id="10" name="Picture 2">
            <a:extLst>
              <a:ext uri="{FF2B5EF4-FFF2-40B4-BE49-F238E27FC236}">
                <a16:creationId xmlns:a16="http://schemas.microsoft.com/office/drawing/2014/main" id="{8FEFD21D-746C-798A-729E-E7F820D5F198}"/>
              </a:ext>
              <a:ext uri="{C183D7F6-B498-43B3-948B-1728B52AA6E4}">
                <adec:decorative xmlns:adec="http://schemas.microsoft.com/office/drawing/2017/decorative" val="1"/>
              </a:ext>
            </a:extLst>
          </p:cNvPr>
          <p:cNvPicPr>
            <a:picLocks noChangeAspect="1" noChangeArrowheads="1"/>
          </p:cNvPicPr>
          <p:nvPr/>
        </p:nvPicPr>
        <p:blipFill>
          <a:blip r:embed="rId2" cstate="print">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flipH="1">
            <a:off x="2764408" y="2338262"/>
            <a:ext cx="860240" cy="860240"/>
          </a:xfrm>
          <a:prstGeom prst="rect">
            <a:avLst/>
          </a:prstGeom>
          <a:noFill/>
          <a:extLst>
            <a:ext uri="{909E8E84-426E-40DD-AFC4-6F175D3DCCD1}">
              <a14:hiddenFill xmlns:a14="http://schemas.microsoft.com/office/drawing/2010/main">
                <a:solidFill>
                  <a:srgbClr val="FFFFFF"/>
                </a:solidFill>
              </a14:hiddenFill>
            </a:ext>
          </a:extLst>
        </p:spPr>
      </p:pic>
      <p:pic>
        <p:nvPicPr>
          <p:cNvPr id="11" name="Graphic 10">
            <a:extLst>
              <a:ext uri="{FF2B5EF4-FFF2-40B4-BE49-F238E27FC236}">
                <a16:creationId xmlns:a16="http://schemas.microsoft.com/office/drawing/2014/main" id="{31A2738F-0F69-4CFE-AC55-3E97B4806538}"/>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95928" y="3764692"/>
            <a:ext cx="840259" cy="840259"/>
          </a:xfrm>
          <a:prstGeom prst="rect">
            <a:avLst/>
          </a:prstGeom>
        </p:spPr>
      </p:pic>
      <p:sp>
        <p:nvSpPr>
          <p:cNvPr id="5" name="Text Placeholder 4">
            <a:extLst>
              <a:ext uri="{FF2B5EF4-FFF2-40B4-BE49-F238E27FC236}">
                <a16:creationId xmlns:a16="http://schemas.microsoft.com/office/drawing/2014/main" id="{6FC1ADEB-F055-6E00-752C-E681D9B3E32B}"/>
              </a:ext>
              <a:ext uri="{C183D7F6-B498-43B3-948B-1728B52AA6E4}">
                <adec:decorative xmlns:adec="http://schemas.microsoft.com/office/drawing/2017/decorative" val="1"/>
              </a:ext>
            </a:extLst>
          </p:cNvPr>
          <p:cNvSpPr>
            <a:spLocks noGrp="1"/>
          </p:cNvSpPr>
          <p:nvPr>
            <p:ph type="body" sz="quarter" idx="13"/>
          </p:nvPr>
        </p:nvSpPr>
        <p:spPr/>
        <p:txBody>
          <a:bodyPr/>
          <a:lstStyle/>
          <a:p>
            <a:endParaRPr lang="en-US"/>
          </a:p>
        </p:txBody>
      </p:sp>
      <p:sp>
        <p:nvSpPr>
          <p:cNvPr id="4" name="Slide Number Placeholder 3">
            <a:extLst>
              <a:ext uri="{FF2B5EF4-FFF2-40B4-BE49-F238E27FC236}">
                <a16:creationId xmlns:a16="http://schemas.microsoft.com/office/drawing/2014/main" id="{E3DEC8B1-A79E-5617-1040-4EE467CC692A}"/>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34</a:t>
            </a:fld>
            <a:endParaRPr lang="en-US" sz="900" dirty="0"/>
          </a:p>
        </p:txBody>
      </p:sp>
    </p:spTree>
    <p:extLst>
      <p:ext uri="{BB962C8B-B14F-4D97-AF65-F5344CB8AC3E}">
        <p14:creationId xmlns:p14="http://schemas.microsoft.com/office/powerpoint/2010/main" val="13136045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7A644-6A14-CF52-CDC0-10BFB9DBA3CA}"/>
              </a:ext>
            </a:extLst>
          </p:cNvPr>
          <p:cNvSpPr>
            <a:spLocks noGrp="1"/>
          </p:cNvSpPr>
          <p:nvPr>
            <p:ph type="title"/>
          </p:nvPr>
        </p:nvSpPr>
        <p:spPr/>
        <p:txBody>
          <a:bodyPr/>
          <a:lstStyle/>
          <a:p>
            <a:r>
              <a:rPr lang="en-US" dirty="0"/>
              <a:t>Cardiomyopathy and Stroke Risk Reduction</a:t>
            </a:r>
          </a:p>
        </p:txBody>
      </p:sp>
      <p:sp>
        <p:nvSpPr>
          <p:cNvPr id="7" name="TextBox 6">
            <a:extLst>
              <a:ext uri="{FF2B5EF4-FFF2-40B4-BE49-F238E27FC236}">
                <a16:creationId xmlns:a16="http://schemas.microsoft.com/office/drawing/2014/main" id="{F78E5114-352A-A915-A4F1-2E0A4BF3DFFB}"/>
              </a:ext>
              <a:ext uri="{C183D7F6-B498-43B3-948B-1728B52AA6E4}">
                <adec:decorative xmlns:adec="http://schemas.microsoft.com/office/drawing/2017/decorative" val="1"/>
              </a:ext>
            </a:extLst>
          </p:cNvPr>
          <p:cNvSpPr txBox="1"/>
          <p:nvPr/>
        </p:nvSpPr>
        <p:spPr>
          <a:xfrm>
            <a:off x="873560" y="2155207"/>
            <a:ext cx="5193672" cy="652496"/>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endParaRPr lang="en-US" dirty="0">
              <a:latin typeface="Lub Dub Condensed" panose="020B0506030403020204" pitchFamily="34" charset="0"/>
            </a:endParaRPr>
          </a:p>
        </p:txBody>
      </p:sp>
      <p:sp>
        <p:nvSpPr>
          <p:cNvPr id="8" name="TextBox 7">
            <a:extLst>
              <a:ext uri="{FF2B5EF4-FFF2-40B4-BE49-F238E27FC236}">
                <a16:creationId xmlns:a16="http://schemas.microsoft.com/office/drawing/2014/main" id="{CC685981-A8A3-63A2-B828-8CDFC49139FA}"/>
              </a:ext>
              <a:ext uri="{C183D7F6-B498-43B3-948B-1728B52AA6E4}">
                <adec:decorative xmlns:adec="http://schemas.microsoft.com/office/drawing/2017/decorative" val="0"/>
              </a:ext>
            </a:extLst>
          </p:cNvPr>
          <p:cNvSpPr txBox="1"/>
          <p:nvPr/>
        </p:nvSpPr>
        <p:spPr>
          <a:xfrm>
            <a:off x="864973" y="2128768"/>
            <a:ext cx="5193967" cy="678934"/>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1800" dirty="0"/>
              <a:t>Anticoagulation Use for Primary Prevention </a:t>
            </a:r>
            <a:br>
              <a:rPr lang="en-US" sz="1800" dirty="0"/>
            </a:br>
            <a:r>
              <a:rPr lang="en-US" sz="1800" dirty="0"/>
              <a:t>of Stroke in Cardiomyopathy</a:t>
            </a:r>
          </a:p>
        </p:txBody>
      </p:sp>
      <p:graphicFrame>
        <p:nvGraphicFramePr>
          <p:cNvPr id="6" name="Content Placeholder 5">
            <a:extLst>
              <a:ext uri="{FF2B5EF4-FFF2-40B4-BE49-F238E27FC236}">
                <a16:creationId xmlns:a16="http://schemas.microsoft.com/office/drawing/2014/main" id="{67F9EF6A-281D-5CA1-0F22-929B5EF3CC30}"/>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3469777371"/>
              </p:ext>
            </p:extLst>
          </p:nvPr>
        </p:nvGraphicFramePr>
        <p:xfrm>
          <a:off x="854373" y="2819098"/>
          <a:ext cx="5216913" cy="1942484"/>
        </p:xfrm>
        <a:graphic>
          <a:graphicData uri="http://schemas.openxmlformats.org/drawingml/2006/table">
            <a:tbl>
              <a:tblPr firstRow="1" bandRow="1">
                <a:tableStyleId>{5C22544A-7EE6-4342-B048-85BDC9FD1C3A}</a:tableStyleId>
              </a:tblPr>
              <a:tblGrid>
                <a:gridCol w="758651">
                  <a:extLst>
                    <a:ext uri="{9D8B030D-6E8A-4147-A177-3AD203B41FA5}">
                      <a16:colId xmlns:a16="http://schemas.microsoft.com/office/drawing/2014/main" val="2649235253"/>
                    </a:ext>
                  </a:extLst>
                </a:gridCol>
                <a:gridCol w="4458262">
                  <a:extLst>
                    <a:ext uri="{9D8B030D-6E8A-4147-A177-3AD203B41FA5}">
                      <a16:colId xmlns:a16="http://schemas.microsoft.com/office/drawing/2014/main" val="3265590656"/>
                    </a:ext>
                  </a:extLst>
                </a:gridCol>
              </a:tblGrid>
              <a:tr h="479444">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1413663">
                <a:tc>
                  <a:txBody>
                    <a:bodyPr/>
                    <a:lstStyle/>
                    <a:p>
                      <a:pPr marL="0" indent="0" algn="ctr">
                        <a:lnSpc>
                          <a:spcPct val="100000"/>
                        </a:lnSpc>
                        <a:spcBef>
                          <a:spcPts val="295"/>
                        </a:spcBef>
                      </a:pPr>
                      <a:r>
                        <a:rPr lang="en-US" sz="2000" b="1" dirty="0">
                          <a:ln>
                            <a:noFill/>
                          </a:ln>
                          <a:solidFill>
                            <a:schemeClr val="tx1"/>
                          </a:solidFill>
                          <a:latin typeface="Lub Dub Bold" panose="020B0803030403020204" pitchFamily="34" charset="0"/>
                          <a:cs typeface="Arial" panose="020B0604020202020204" pitchFamily="34" charset="0"/>
                        </a:rPr>
                        <a:t>3: </a:t>
                      </a:r>
                      <a:br>
                        <a:rPr lang="en-US" sz="2000" b="1" dirty="0">
                          <a:ln>
                            <a:noFill/>
                          </a:ln>
                          <a:solidFill>
                            <a:schemeClr val="tx1"/>
                          </a:solidFill>
                          <a:latin typeface="Lub Dub Bold" panose="020B0803030403020204" pitchFamily="34" charset="0"/>
                          <a:cs typeface="Arial" panose="020B0604020202020204" pitchFamily="34" charset="0"/>
                        </a:rPr>
                      </a:br>
                      <a:r>
                        <a:rPr lang="en-US" sz="1400" b="1" dirty="0">
                          <a:ln>
                            <a:noFill/>
                          </a:ln>
                          <a:solidFill>
                            <a:schemeClr val="tx1"/>
                          </a:solidFill>
                          <a:latin typeface="Lub Dub Bold" panose="020B0803030403020204" pitchFamily="34" charset="0"/>
                          <a:cs typeface="Arial" panose="020B0604020202020204" pitchFamily="34" charset="0"/>
                        </a:rPr>
                        <a:t>No Benefit</a:t>
                      </a:r>
                      <a:endParaRPr lang="en-US" sz="2000" b="1" dirty="0">
                        <a:ln>
                          <a:noFill/>
                        </a:ln>
                        <a:solidFill>
                          <a:schemeClr val="tx1"/>
                        </a:solidFill>
                        <a:latin typeface="Lub Dub Bold" panose="020B080303040302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8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with left ventricular systolic dysfunction and no evidence of AF or left ventricular thrombus, anticoagulation is not indicated to prevent stroke and is associated with a higher bleeding risk.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bl>
          </a:graphicData>
        </a:graphic>
      </p:graphicFrame>
      <p:pic>
        <p:nvPicPr>
          <p:cNvPr id="14" name="Picture 13">
            <a:extLst>
              <a:ext uri="{FF2B5EF4-FFF2-40B4-BE49-F238E27FC236}">
                <a16:creationId xmlns:a16="http://schemas.microsoft.com/office/drawing/2014/main" id="{C0033739-AEF6-CFAE-7703-8C308577C21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829630" y="1561196"/>
            <a:ext cx="5362370" cy="3571402"/>
          </a:xfrm>
          <a:prstGeom prst="rect">
            <a:avLst/>
          </a:prstGeom>
          <a:noFill/>
          <a:effectLst>
            <a:outerShdw blurRad="63500" algn="ctr" rotWithShape="0">
              <a:prstClr val="black">
                <a:alpha val="40000"/>
              </a:prstClr>
            </a:outerShdw>
          </a:effectLst>
        </p:spPr>
      </p:pic>
      <p:sp>
        <p:nvSpPr>
          <p:cNvPr id="5" name="Text Placeholder 4">
            <a:extLst>
              <a:ext uri="{FF2B5EF4-FFF2-40B4-BE49-F238E27FC236}">
                <a16:creationId xmlns:a16="http://schemas.microsoft.com/office/drawing/2014/main" id="{B69DC22C-F13B-E019-65CD-64B86C696353}"/>
              </a:ext>
            </a:extLst>
          </p:cNvPr>
          <p:cNvSpPr>
            <a:spLocks noGrp="1"/>
          </p:cNvSpPr>
          <p:nvPr>
            <p:ph type="body" sz="quarter" idx="13"/>
          </p:nvPr>
        </p:nvSpPr>
        <p:spPr/>
        <p:txBody>
          <a:bodyPr/>
          <a:lstStyle/>
          <a:p>
            <a:r>
              <a:rPr lang="en-US" sz="1200" b="1" dirty="0"/>
              <a:t>Abbreviations: </a:t>
            </a:r>
            <a:r>
              <a:rPr lang="en-US" sz="1200" dirty="0"/>
              <a:t>AF indicates atrial fibrillation.</a:t>
            </a:r>
            <a:endParaRPr lang="en-US" sz="1200" b="1" dirty="0"/>
          </a:p>
        </p:txBody>
      </p:sp>
      <p:sp>
        <p:nvSpPr>
          <p:cNvPr id="4" name="Slide Number Placeholder 3">
            <a:extLst>
              <a:ext uri="{FF2B5EF4-FFF2-40B4-BE49-F238E27FC236}">
                <a16:creationId xmlns:a16="http://schemas.microsoft.com/office/drawing/2014/main" id="{ADE58755-65FD-4FF6-83F7-3B45CB743C47}"/>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35</a:t>
            </a:fld>
            <a:endParaRPr lang="en-US" sz="900" dirty="0"/>
          </a:p>
        </p:txBody>
      </p:sp>
    </p:spTree>
    <p:extLst>
      <p:ext uri="{BB962C8B-B14F-4D97-AF65-F5344CB8AC3E}">
        <p14:creationId xmlns:p14="http://schemas.microsoft.com/office/powerpoint/2010/main" val="15140429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3509A-CBCE-A177-BE9B-E6B7EF6A6552}"/>
              </a:ext>
            </a:extLst>
          </p:cNvPr>
          <p:cNvSpPr>
            <a:spLocks noGrp="1"/>
          </p:cNvSpPr>
          <p:nvPr>
            <p:ph type="title"/>
          </p:nvPr>
        </p:nvSpPr>
        <p:spPr/>
        <p:txBody>
          <a:bodyPr/>
          <a:lstStyle/>
          <a:p>
            <a:r>
              <a:rPr lang="en-US" b="1" dirty="0"/>
              <a:t>Antiplatelet Use for Primary Prevention of Stroke</a:t>
            </a:r>
          </a:p>
        </p:txBody>
      </p:sp>
      <p:cxnSp>
        <p:nvCxnSpPr>
          <p:cNvPr id="38" name="Elbow Connector 82">
            <a:extLst>
              <a:ext uri="{FF2B5EF4-FFF2-40B4-BE49-F238E27FC236}">
                <a16:creationId xmlns:a16="http://schemas.microsoft.com/office/drawing/2014/main" id="{383AF36C-4D3B-5E08-2F10-B116B0234111}"/>
              </a:ext>
              <a:ext uri="{C183D7F6-B498-43B3-948B-1728B52AA6E4}">
                <adec:decorative xmlns:adec="http://schemas.microsoft.com/office/drawing/2017/decorative" val="1"/>
              </a:ext>
            </a:extLst>
          </p:cNvPr>
          <p:cNvCxnSpPr>
            <a:cxnSpLocks/>
            <a:stCxn id="13" idx="3"/>
            <a:endCxn id="11" idx="0"/>
          </p:cNvCxnSpPr>
          <p:nvPr/>
        </p:nvCxnSpPr>
        <p:spPr>
          <a:xfrm>
            <a:off x="5401104" y="3347914"/>
            <a:ext cx="3351640" cy="138440"/>
          </a:xfrm>
          <a:prstGeom prst="bentConnector2">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 name="Elbow Connector 82">
            <a:extLst>
              <a:ext uri="{FF2B5EF4-FFF2-40B4-BE49-F238E27FC236}">
                <a16:creationId xmlns:a16="http://schemas.microsoft.com/office/drawing/2014/main" id="{D1F7B162-EF8C-BA12-D3F5-0DFA74E444CC}"/>
              </a:ext>
              <a:ext uri="{C183D7F6-B498-43B3-948B-1728B52AA6E4}">
                <adec:decorative xmlns:adec="http://schemas.microsoft.com/office/drawing/2017/decorative" val="1"/>
              </a:ext>
            </a:extLst>
          </p:cNvPr>
          <p:cNvCxnSpPr>
            <a:cxnSpLocks/>
            <a:stCxn id="13" idx="3"/>
            <a:endCxn id="31" idx="0"/>
          </p:cNvCxnSpPr>
          <p:nvPr/>
        </p:nvCxnSpPr>
        <p:spPr>
          <a:xfrm>
            <a:off x="5401104" y="3347914"/>
            <a:ext cx="5291808" cy="141370"/>
          </a:xfrm>
          <a:prstGeom prst="bentConnector2">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F597CB43-40A4-04D5-5F71-2CDD6A2B5E6F}"/>
              </a:ext>
              <a:ext uri="{C183D7F6-B498-43B3-948B-1728B52AA6E4}">
                <adec:decorative xmlns:adec="http://schemas.microsoft.com/office/drawing/2017/decorative" val="1"/>
              </a:ext>
            </a:extLst>
          </p:cNvPr>
          <p:cNvCxnSpPr>
            <a:cxnSpLocks/>
            <a:stCxn id="10" idx="2"/>
            <a:endCxn id="13" idx="0"/>
          </p:cNvCxnSpPr>
          <p:nvPr/>
        </p:nvCxnSpPr>
        <p:spPr>
          <a:xfrm>
            <a:off x="4707383" y="2011643"/>
            <a:ext cx="15933" cy="55553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0E5CD8C0-30A9-F0B6-C184-EE1C11ADB639}"/>
              </a:ext>
              <a:ext uri="{C183D7F6-B498-43B3-948B-1728B52AA6E4}">
                <adec:decorative xmlns:adec="http://schemas.microsoft.com/office/drawing/2017/decorative" val="1"/>
              </a:ext>
            </a:extLst>
          </p:cNvPr>
          <p:cNvSpPr txBox="1"/>
          <p:nvPr/>
        </p:nvSpPr>
        <p:spPr>
          <a:xfrm>
            <a:off x="2990042" y="1392701"/>
            <a:ext cx="3434681" cy="618942"/>
          </a:xfrm>
          <a:prstGeom prst="rect">
            <a:avLst/>
          </a:prstGeom>
          <a:solidFill>
            <a:schemeClr val="tx1">
              <a:lumMod val="65000"/>
              <a:lumOff val="3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endParaRPr lang="en-US" sz="1600" dirty="0"/>
          </a:p>
        </p:txBody>
      </p:sp>
      <p:sp>
        <p:nvSpPr>
          <p:cNvPr id="11" name="Round Same Side Corner Rectangle 60">
            <a:extLst>
              <a:ext uri="{FF2B5EF4-FFF2-40B4-BE49-F238E27FC236}">
                <a16:creationId xmlns:a16="http://schemas.microsoft.com/office/drawing/2014/main" id="{E5C63CF3-37D2-999B-7867-2E91B62B2EC8}"/>
              </a:ext>
              <a:ext uri="{C183D7F6-B498-43B3-948B-1728B52AA6E4}">
                <adec:decorative xmlns:adec="http://schemas.microsoft.com/office/drawing/2017/decorative" val="1"/>
              </a:ext>
            </a:extLst>
          </p:cNvPr>
          <p:cNvSpPr/>
          <p:nvPr/>
        </p:nvSpPr>
        <p:spPr>
          <a:xfrm>
            <a:off x="7819620" y="3486354"/>
            <a:ext cx="1866247" cy="2096851"/>
          </a:xfrm>
          <a:prstGeom prst="rect">
            <a:avLst/>
          </a:prstGeom>
          <a:solidFill>
            <a:srgbClr val="F47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tx1"/>
              </a:solidFill>
              <a:latin typeface="Lub Dub Condensed" panose="020B0506030403020204"/>
            </a:endParaRPr>
          </a:p>
        </p:txBody>
      </p:sp>
      <p:sp>
        <p:nvSpPr>
          <p:cNvPr id="13" name="TextBox 12">
            <a:extLst>
              <a:ext uri="{FF2B5EF4-FFF2-40B4-BE49-F238E27FC236}">
                <a16:creationId xmlns:a16="http://schemas.microsoft.com/office/drawing/2014/main" id="{7E837741-248C-528E-0FD6-D83489B1D2D0}"/>
              </a:ext>
              <a:ext uri="{C183D7F6-B498-43B3-948B-1728B52AA6E4}">
                <adec:decorative xmlns:adec="http://schemas.microsoft.com/office/drawing/2017/decorative" val="1"/>
              </a:ext>
            </a:extLst>
          </p:cNvPr>
          <p:cNvSpPr txBox="1"/>
          <p:nvPr/>
        </p:nvSpPr>
        <p:spPr>
          <a:xfrm>
            <a:off x="4045528" y="2567173"/>
            <a:ext cx="1355576" cy="1561482"/>
          </a:xfrm>
          <a:prstGeom prst="diamond">
            <a:avLst/>
          </a:prstGeom>
          <a:solidFill>
            <a:schemeClr val="bg1">
              <a:lumMod val="85000"/>
            </a:schemeClr>
          </a:solidFill>
          <a:ln w="12700">
            <a:noFill/>
          </a:ln>
        </p:spPr>
        <p:txBody>
          <a:bodyPr wrap="non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endParaRPr lang="en-US" sz="1200" dirty="0">
              <a:ln w="0"/>
              <a:solidFill>
                <a:prstClr val="black"/>
              </a:solidFill>
            </a:endParaRPr>
          </a:p>
        </p:txBody>
      </p:sp>
      <p:cxnSp>
        <p:nvCxnSpPr>
          <p:cNvPr id="14" name="Elbow Connector 82">
            <a:extLst>
              <a:ext uri="{FF2B5EF4-FFF2-40B4-BE49-F238E27FC236}">
                <a16:creationId xmlns:a16="http://schemas.microsoft.com/office/drawing/2014/main" id="{0ED3BE8A-2FBE-42D7-473F-261686CF8938}"/>
              </a:ext>
              <a:ext uri="{C183D7F6-B498-43B3-948B-1728B52AA6E4}">
                <adec:decorative xmlns:adec="http://schemas.microsoft.com/office/drawing/2017/decorative" val="1"/>
              </a:ext>
            </a:extLst>
          </p:cNvPr>
          <p:cNvCxnSpPr>
            <a:cxnSpLocks/>
            <a:stCxn id="13" idx="1"/>
            <a:endCxn id="16" idx="0"/>
          </p:cNvCxnSpPr>
          <p:nvPr/>
        </p:nvCxnSpPr>
        <p:spPr>
          <a:xfrm rot="10800000" flipV="1">
            <a:off x="1778908" y="3347914"/>
            <a:ext cx="2266620" cy="150488"/>
          </a:xfrm>
          <a:prstGeom prst="bentConnector2">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Elbow Connector 82">
            <a:extLst>
              <a:ext uri="{FF2B5EF4-FFF2-40B4-BE49-F238E27FC236}">
                <a16:creationId xmlns:a16="http://schemas.microsoft.com/office/drawing/2014/main" id="{644C4E9A-C280-D470-B085-5EDB4DA90B22}"/>
              </a:ext>
              <a:ext uri="{C183D7F6-B498-43B3-948B-1728B52AA6E4}">
                <adec:decorative xmlns:adec="http://schemas.microsoft.com/office/drawing/2017/decorative" val="1"/>
              </a:ext>
            </a:extLst>
          </p:cNvPr>
          <p:cNvCxnSpPr>
            <a:cxnSpLocks/>
            <a:stCxn id="13" idx="3"/>
            <a:endCxn id="29" idx="0"/>
          </p:cNvCxnSpPr>
          <p:nvPr/>
        </p:nvCxnSpPr>
        <p:spPr>
          <a:xfrm>
            <a:off x="5401104" y="3347914"/>
            <a:ext cx="1307474" cy="143774"/>
          </a:xfrm>
          <a:prstGeom prst="bentConnector2">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Round Same Side Corner Rectangle 60">
            <a:extLst>
              <a:ext uri="{FF2B5EF4-FFF2-40B4-BE49-F238E27FC236}">
                <a16:creationId xmlns:a16="http://schemas.microsoft.com/office/drawing/2014/main" id="{853E1C2D-9569-EA23-696D-385D7C6A4775}"/>
              </a:ext>
              <a:ext uri="{C183D7F6-B498-43B3-948B-1728B52AA6E4}">
                <adec:decorative xmlns:adec="http://schemas.microsoft.com/office/drawing/2017/decorative" val="1"/>
              </a:ext>
            </a:extLst>
          </p:cNvPr>
          <p:cNvSpPr/>
          <p:nvPr/>
        </p:nvSpPr>
        <p:spPr>
          <a:xfrm>
            <a:off x="586014" y="3498402"/>
            <a:ext cx="2385787" cy="2096851"/>
          </a:xfrm>
          <a:prstGeom prst="rect">
            <a:avLst/>
          </a:prstGeom>
          <a:solidFill>
            <a:srgbClr val="F99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tx1"/>
              </a:solidFill>
              <a:latin typeface="Lub Dub Condensed" panose="020B0506030403020204"/>
            </a:endParaRPr>
          </a:p>
        </p:txBody>
      </p:sp>
      <p:sp>
        <p:nvSpPr>
          <p:cNvPr id="22" name="TextBox 21">
            <a:extLst>
              <a:ext uri="{FF2B5EF4-FFF2-40B4-BE49-F238E27FC236}">
                <a16:creationId xmlns:a16="http://schemas.microsoft.com/office/drawing/2014/main" id="{0DBBDC0F-C3A6-3C44-8262-B1F6ABB60D0B}"/>
              </a:ext>
              <a:ext uri="{C183D7F6-B498-43B3-948B-1728B52AA6E4}">
                <adec:decorative xmlns:adec="http://schemas.microsoft.com/office/drawing/2017/decorative" val="1"/>
              </a:ext>
            </a:extLst>
          </p:cNvPr>
          <p:cNvSpPr txBox="1"/>
          <p:nvPr/>
        </p:nvSpPr>
        <p:spPr>
          <a:xfrm>
            <a:off x="2874897" y="3145568"/>
            <a:ext cx="364750" cy="184666"/>
          </a:xfrm>
          <a:prstGeom prst="rect">
            <a:avLst/>
          </a:prstGeom>
          <a:solidFill>
            <a:schemeClr val="bg1"/>
          </a:solidFill>
        </p:spPr>
        <p:txBody>
          <a:bodyPr wrap="square" lIns="0" tIns="0" rIns="0" bIns="0">
            <a:spAutoFit/>
          </a:bodyPr>
          <a:lstStyle/>
          <a:p>
            <a:pPr algn="ctr"/>
            <a:endParaRPr lang="en-US" sz="1200" b="1" dirty="0">
              <a:ln w="0"/>
              <a:latin typeface="Lub Dub Condensed" panose="020B0506030403020204" pitchFamily="34" charset="0"/>
            </a:endParaRPr>
          </a:p>
        </p:txBody>
      </p:sp>
      <p:sp>
        <p:nvSpPr>
          <p:cNvPr id="23" name="TextBox 22">
            <a:extLst>
              <a:ext uri="{FF2B5EF4-FFF2-40B4-BE49-F238E27FC236}">
                <a16:creationId xmlns:a16="http://schemas.microsoft.com/office/drawing/2014/main" id="{DCA03849-0D8C-41AC-09F1-20AF1A5962AF}"/>
              </a:ext>
              <a:ext uri="{C183D7F6-B498-43B3-948B-1728B52AA6E4}">
                <adec:decorative xmlns:adec="http://schemas.microsoft.com/office/drawing/2017/decorative" val="1"/>
              </a:ext>
            </a:extLst>
          </p:cNvPr>
          <p:cNvSpPr txBox="1"/>
          <p:nvPr/>
        </p:nvSpPr>
        <p:spPr>
          <a:xfrm>
            <a:off x="5477593" y="3147110"/>
            <a:ext cx="364750" cy="184666"/>
          </a:xfrm>
          <a:prstGeom prst="rect">
            <a:avLst/>
          </a:prstGeom>
          <a:solidFill>
            <a:schemeClr val="bg1"/>
          </a:solidFill>
        </p:spPr>
        <p:txBody>
          <a:bodyPr wrap="square" lIns="0" tIns="0" rIns="0" bIns="0">
            <a:spAutoFit/>
          </a:bodyPr>
          <a:lstStyle/>
          <a:p>
            <a:pPr algn="ctr"/>
            <a:endParaRPr lang="en-US" sz="1200" b="1" dirty="0">
              <a:ln w="0"/>
              <a:latin typeface="Lub Dub Condensed" panose="020B0506030403020204" pitchFamily="34" charset="0"/>
            </a:endParaRPr>
          </a:p>
        </p:txBody>
      </p:sp>
      <p:sp>
        <p:nvSpPr>
          <p:cNvPr id="29" name="Round Same Side Corner Rectangle 60">
            <a:extLst>
              <a:ext uri="{FF2B5EF4-FFF2-40B4-BE49-F238E27FC236}">
                <a16:creationId xmlns:a16="http://schemas.microsoft.com/office/drawing/2014/main" id="{EDF1ECA3-BB4D-DD76-AC42-8EAF9E75D0C6}"/>
              </a:ext>
              <a:ext uri="{C183D7F6-B498-43B3-948B-1728B52AA6E4}">
                <adec:decorative xmlns:adec="http://schemas.microsoft.com/office/drawing/2017/decorative" val="1"/>
              </a:ext>
            </a:extLst>
          </p:cNvPr>
          <p:cNvSpPr/>
          <p:nvPr/>
        </p:nvSpPr>
        <p:spPr>
          <a:xfrm>
            <a:off x="5785431" y="3491688"/>
            <a:ext cx="1846293" cy="2103565"/>
          </a:xfrm>
          <a:prstGeom prst="rect">
            <a:avLst/>
          </a:prstGeom>
          <a:solidFill>
            <a:srgbClr val="F99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tx1"/>
              </a:solidFill>
              <a:latin typeface="Lub Dub Condensed" panose="020B0506030403020204"/>
            </a:endParaRPr>
          </a:p>
        </p:txBody>
      </p:sp>
      <p:sp>
        <p:nvSpPr>
          <p:cNvPr id="31" name="Round Same Side Corner Rectangle 60">
            <a:extLst>
              <a:ext uri="{FF2B5EF4-FFF2-40B4-BE49-F238E27FC236}">
                <a16:creationId xmlns:a16="http://schemas.microsoft.com/office/drawing/2014/main" id="{516EFAD1-DDF1-DD9E-B434-744B8C31B877}"/>
              </a:ext>
              <a:ext uri="{C183D7F6-B498-43B3-948B-1728B52AA6E4}">
                <adec:decorative xmlns:adec="http://schemas.microsoft.com/office/drawing/2017/decorative" val="1"/>
              </a:ext>
            </a:extLst>
          </p:cNvPr>
          <p:cNvSpPr/>
          <p:nvPr/>
        </p:nvSpPr>
        <p:spPr>
          <a:xfrm>
            <a:off x="9873762" y="3489284"/>
            <a:ext cx="1638300" cy="2096851"/>
          </a:xfrm>
          <a:prstGeom prst="rect">
            <a:avLst/>
          </a:prstGeom>
          <a:solidFill>
            <a:srgbClr val="F47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tx1"/>
              </a:solidFill>
              <a:latin typeface="Lub Dub Condensed" panose="020B0506030403020204"/>
            </a:endParaRPr>
          </a:p>
        </p:txBody>
      </p:sp>
      <p:sp>
        <p:nvSpPr>
          <p:cNvPr id="6" name="TextBox 5">
            <a:extLst>
              <a:ext uri="{FF2B5EF4-FFF2-40B4-BE49-F238E27FC236}">
                <a16:creationId xmlns:a16="http://schemas.microsoft.com/office/drawing/2014/main" id="{5DF60D67-6874-D8F5-E9C6-774B9794D22C}"/>
              </a:ext>
            </a:extLst>
          </p:cNvPr>
          <p:cNvSpPr txBox="1"/>
          <p:nvPr/>
        </p:nvSpPr>
        <p:spPr>
          <a:xfrm>
            <a:off x="3057272" y="1392701"/>
            <a:ext cx="3321269" cy="646331"/>
          </a:xfrm>
          <a:prstGeom prst="rect">
            <a:avLst/>
          </a:prstGeom>
          <a:noFill/>
        </p:spPr>
        <p:txBody>
          <a:bodyPr wrap="square">
            <a:spAutoFit/>
          </a:bodyPr>
          <a:lstStyle/>
          <a:p>
            <a:pPr algn="ctr"/>
            <a:r>
              <a:rPr lang="en-US" sz="1800" b="1" dirty="0">
                <a:solidFill>
                  <a:schemeClr val="bg1"/>
                </a:solidFill>
                <a:latin typeface="Lub Dub Condensed" panose="020B0506030403020204" pitchFamily="34" charset="0"/>
              </a:rPr>
              <a:t>No prior stroke or </a:t>
            </a:r>
            <a:br>
              <a:rPr lang="en-US" sz="1800" b="1" dirty="0">
                <a:solidFill>
                  <a:schemeClr val="bg1"/>
                </a:solidFill>
                <a:latin typeface="Lub Dub Condensed" panose="020B0506030403020204" pitchFamily="34" charset="0"/>
              </a:rPr>
            </a:br>
            <a:r>
              <a:rPr lang="en-US" sz="1800" b="1" dirty="0">
                <a:solidFill>
                  <a:schemeClr val="bg1"/>
                </a:solidFill>
                <a:latin typeface="Lub Dub Condensed" panose="020B0506030403020204" pitchFamily="34" charset="0"/>
              </a:rPr>
              <a:t>transient ischemic attack</a:t>
            </a:r>
          </a:p>
        </p:txBody>
      </p:sp>
      <p:sp>
        <p:nvSpPr>
          <p:cNvPr id="30" name="TextBox 29">
            <a:extLst>
              <a:ext uri="{FF2B5EF4-FFF2-40B4-BE49-F238E27FC236}">
                <a16:creationId xmlns:a16="http://schemas.microsoft.com/office/drawing/2014/main" id="{22004266-E4BA-81E8-C673-34A274B0B9C2}"/>
              </a:ext>
            </a:extLst>
          </p:cNvPr>
          <p:cNvSpPr txBox="1"/>
          <p:nvPr/>
        </p:nvSpPr>
        <p:spPr>
          <a:xfrm>
            <a:off x="4147358" y="3047802"/>
            <a:ext cx="1166648" cy="738664"/>
          </a:xfrm>
          <a:prstGeom prst="rect">
            <a:avLst/>
          </a:prstGeom>
          <a:noFill/>
        </p:spPr>
        <p:txBody>
          <a:bodyPr wrap="square">
            <a:spAutoFit/>
          </a:bodyPr>
          <a:lstStyle/>
          <a:p>
            <a:pPr algn="ctr"/>
            <a:r>
              <a:rPr lang="en-US" sz="1400" b="1" dirty="0">
                <a:ln w="0"/>
                <a:solidFill>
                  <a:prstClr val="black"/>
                </a:solidFill>
                <a:latin typeface="Lub Dub Condensed" panose="020B0506030403020204" pitchFamily="34" charset="0"/>
              </a:rPr>
              <a:t>Established </a:t>
            </a:r>
            <a:br>
              <a:rPr lang="en-US" sz="1400" b="1" dirty="0">
                <a:ln w="0"/>
                <a:solidFill>
                  <a:prstClr val="black"/>
                </a:solidFill>
                <a:latin typeface="Lub Dub Condensed" panose="020B0506030403020204" pitchFamily="34" charset="0"/>
              </a:rPr>
            </a:br>
            <a:r>
              <a:rPr lang="en-US" sz="1400" b="1" dirty="0">
                <a:ln w="0"/>
                <a:solidFill>
                  <a:prstClr val="black"/>
                </a:solidFill>
                <a:latin typeface="Lub Dub Condensed" panose="020B0506030403020204" pitchFamily="34" charset="0"/>
              </a:rPr>
              <a:t>stable </a:t>
            </a:r>
          </a:p>
          <a:p>
            <a:pPr algn="ctr"/>
            <a:r>
              <a:rPr lang="en-US" sz="1400" b="1" dirty="0">
                <a:ln w="0"/>
                <a:solidFill>
                  <a:prstClr val="black"/>
                </a:solidFill>
                <a:latin typeface="Lub Dub Condensed" panose="020B0506030403020204" pitchFamily="34" charset="0"/>
              </a:rPr>
              <a:t>CAD?</a:t>
            </a:r>
          </a:p>
        </p:txBody>
      </p:sp>
      <p:sp>
        <p:nvSpPr>
          <p:cNvPr id="8" name="TextBox 7">
            <a:extLst>
              <a:ext uri="{FF2B5EF4-FFF2-40B4-BE49-F238E27FC236}">
                <a16:creationId xmlns:a16="http://schemas.microsoft.com/office/drawing/2014/main" id="{3C8A34BF-53C8-05E5-8496-7D9432FF6E7B}"/>
              </a:ext>
            </a:extLst>
          </p:cNvPr>
          <p:cNvSpPr txBox="1"/>
          <p:nvPr/>
        </p:nvSpPr>
        <p:spPr>
          <a:xfrm>
            <a:off x="2785242" y="3110326"/>
            <a:ext cx="546538" cy="307777"/>
          </a:xfrm>
          <a:prstGeom prst="rect">
            <a:avLst/>
          </a:prstGeom>
          <a:noFill/>
        </p:spPr>
        <p:txBody>
          <a:bodyPr wrap="square">
            <a:spAutoFit/>
          </a:bodyPr>
          <a:lstStyle/>
          <a:p>
            <a:pPr algn="ctr"/>
            <a:r>
              <a:rPr lang="en-US" sz="1400" b="1" dirty="0">
                <a:ln w="0"/>
                <a:latin typeface="Lub Dub Condensed" panose="020B0506030403020204" pitchFamily="34" charset="0"/>
              </a:rPr>
              <a:t>Yes</a:t>
            </a:r>
          </a:p>
        </p:txBody>
      </p:sp>
      <p:sp>
        <p:nvSpPr>
          <p:cNvPr id="19" name="TextBox 18">
            <a:extLst>
              <a:ext uri="{FF2B5EF4-FFF2-40B4-BE49-F238E27FC236}">
                <a16:creationId xmlns:a16="http://schemas.microsoft.com/office/drawing/2014/main" id="{5558BB65-7893-43D0-1ACC-51F97F1EDBD8}"/>
              </a:ext>
            </a:extLst>
          </p:cNvPr>
          <p:cNvSpPr txBox="1"/>
          <p:nvPr/>
        </p:nvSpPr>
        <p:spPr>
          <a:xfrm>
            <a:off x="546538" y="3554811"/>
            <a:ext cx="2469931" cy="2031325"/>
          </a:xfrm>
          <a:prstGeom prst="rect">
            <a:avLst/>
          </a:prstGeom>
          <a:noFill/>
        </p:spPr>
        <p:txBody>
          <a:bodyPr wrap="square">
            <a:spAutoFit/>
          </a:bodyPr>
          <a:lstStyle/>
          <a:p>
            <a:pPr algn="ctr"/>
            <a:r>
              <a:rPr lang="en-US" sz="1400" b="1" dirty="0">
                <a:solidFill>
                  <a:schemeClr val="tx1"/>
                </a:solidFill>
                <a:latin typeface="Lub Dub Condensed" panose="020B0506030403020204"/>
              </a:rPr>
              <a:t>In patients with established, stable coronary artery disease and a low bleeding risk, the addition of ticagrelor to aspirin beyond 12 months for a period up to 3 years may be beneficial to reduce the rate of ischemic stroke.</a:t>
            </a:r>
          </a:p>
          <a:p>
            <a:pPr algn="ctr"/>
            <a:r>
              <a:rPr lang="en-US" sz="1400" b="1" dirty="0">
                <a:solidFill>
                  <a:schemeClr val="tx1"/>
                </a:solidFill>
                <a:latin typeface="Lub Dub Condensed" panose="020B0506030403020204"/>
              </a:rPr>
              <a:t>(Class 2b)</a:t>
            </a:r>
          </a:p>
        </p:txBody>
      </p:sp>
      <p:sp>
        <p:nvSpPr>
          <p:cNvPr id="17" name="TextBox 16">
            <a:extLst>
              <a:ext uri="{FF2B5EF4-FFF2-40B4-BE49-F238E27FC236}">
                <a16:creationId xmlns:a16="http://schemas.microsoft.com/office/drawing/2014/main" id="{6912D606-8242-5C18-D23C-815B699FFA2B}"/>
              </a:ext>
            </a:extLst>
          </p:cNvPr>
          <p:cNvSpPr txBox="1"/>
          <p:nvPr/>
        </p:nvSpPr>
        <p:spPr>
          <a:xfrm>
            <a:off x="5402317" y="3110326"/>
            <a:ext cx="493986" cy="276999"/>
          </a:xfrm>
          <a:prstGeom prst="rect">
            <a:avLst/>
          </a:prstGeom>
          <a:noFill/>
        </p:spPr>
        <p:txBody>
          <a:bodyPr wrap="square">
            <a:spAutoFit/>
          </a:bodyPr>
          <a:lstStyle/>
          <a:p>
            <a:pPr algn="ctr"/>
            <a:r>
              <a:rPr lang="en-US" sz="1200" b="1" dirty="0">
                <a:ln w="0"/>
                <a:latin typeface="Lub Dub Condensed" panose="020B0506030403020204" pitchFamily="34" charset="0"/>
              </a:rPr>
              <a:t>No</a:t>
            </a:r>
          </a:p>
        </p:txBody>
      </p:sp>
      <p:sp>
        <p:nvSpPr>
          <p:cNvPr id="21" name="TextBox 20">
            <a:extLst>
              <a:ext uri="{FF2B5EF4-FFF2-40B4-BE49-F238E27FC236}">
                <a16:creationId xmlns:a16="http://schemas.microsoft.com/office/drawing/2014/main" id="{7466C127-B01A-4C5E-9E2E-D2FDF7ACA2C5}"/>
              </a:ext>
            </a:extLst>
          </p:cNvPr>
          <p:cNvSpPr txBox="1"/>
          <p:nvPr/>
        </p:nvSpPr>
        <p:spPr>
          <a:xfrm>
            <a:off x="5759669" y="3535657"/>
            <a:ext cx="1870842" cy="2031325"/>
          </a:xfrm>
          <a:prstGeom prst="rect">
            <a:avLst/>
          </a:prstGeom>
          <a:noFill/>
        </p:spPr>
        <p:txBody>
          <a:bodyPr wrap="square">
            <a:spAutoFit/>
          </a:bodyPr>
          <a:lstStyle/>
          <a:p>
            <a:pPr algn="ctr"/>
            <a:r>
              <a:rPr lang="en-US" sz="1400" b="1" dirty="0">
                <a:solidFill>
                  <a:schemeClr val="tx1"/>
                </a:solidFill>
                <a:latin typeface="Lub Dub Condensed" panose="020B0506030403020204"/>
              </a:rPr>
              <a:t>In patients with diabetes or other common vascular risk factors and no prior stroke, the use of aspirin to prevent a first stroke is not well established. </a:t>
            </a:r>
          </a:p>
          <a:p>
            <a:pPr algn="ctr"/>
            <a:r>
              <a:rPr lang="en-US" sz="1400" b="1" dirty="0">
                <a:solidFill>
                  <a:schemeClr val="tx1"/>
                </a:solidFill>
                <a:latin typeface="Lub Dub Condensed" panose="020B0506030403020204"/>
              </a:rPr>
              <a:t>(Class 2b)</a:t>
            </a:r>
          </a:p>
        </p:txBody>
      </p:sp>
      <p:sp>
        <p:nvSpPr>
          <p:cNvPr id="25" name="TextBox 24">
            <a:extLst>
              <a:ext uri="{FF2B5EF4-FFF2-40B4-BE49-F238E27FC236}">
                <a16:creationId xmlns:a16="http://schemas.microsoft.com/office/drawing/2014/main" id="{370666F9-118F-1C1D-7361-FC89C713A59D}"/>
              </a:ext>
            </a:extLst>
          </p:cNvPr>
          <p:cNvSpPr txBox="1"/>
          <p:nvPr/>
        </p:nvSpPr>
        <p:spPr>
          <a:xfrm>
            <a:off x="7840716" y="3514635"/>
            <a:ext cx="1807781" cy="2031325"/>
          </a:xfrm>
          <a:prstGeom prst="rect">
            <a:avLst/>
          </a:prstGeom>
          <a:noFill/>
        </p:spPr>
        <p:txBody>
          <a:bodyPr wrap="square">
            <a:spAutoFit/>
          </a:bodyPr>
          <a:lstStyle/>
          <a:p>
            <a:pPr algn="ctr"/>
            <a:r>
              <a:rPr lang="en-US" sz="1400" b="1" dirty="0">
                <a:solidFill>
                  <a:schemeClr val="tx1"/>
                </a:solidFill>
                <a:latin typeface="Lub Dub Condensed" panose="020B0506030403020204"/>
              </a:rPr>
              <a:t>In individuals aged ≥70 years, with at least one additional cardiovascular risk factor, the use of aspirin is not beneficial to prevent a first stroke. </a:t>
            </a:r>
            <a:br>
              <a:rPr lang="en-US" sz="1400" b="1" dirty="0">
                <a:solidFill>
                  <a:schemeClr val="tx1"/>
                </a:solidFill>
                <a:latin typeface="Lub Dub Condensed" panose="020B0506030403020204"/>
              </a:rPr>
            </a:br>
            <a:r>
              <a:rPr lang="en-US" sz="1400" b="1" dirty="0">
                <a:solidFill>
                  <a:schemeClr val="tx1"/>
                </a:solidFill>
                <a:latin typeface="Lub Dub Condensed" panose="020B0506030403020204"/>
              </a:rPr>
              <a:t>(Class 3: No benefit)</a:t>
            </a:r>
          </a:p>
        </p:txBody>
      </p:sp>
      <p:sp>
        <p:nvSpPr>
          <p:cNvPr id="27" name="TextBox 26">
            <a:extLst>
              <a:ext uri="{FF2B5EF4-FFF2-40B4-BE49-F238E27FC236}">
                <a16:creationId xmlns:a16="http://schemas.microsoft.com/office/drawing/2014/main" id="{C67ADA1E-10CC-B492-E17F-B459E245B246}"/>
              </a:ext>
            </a:extLst>
          </p:cNvPr>
          <p:cNvSpPr txBox="1"/>
          <p:nvPr/>
        </p:nvSpPr>
        <p:spPr>
          <a:xfrm>
            <a:off x="9869213" y="3611093"/>
            <a:ext cx="1671145" cy="1600438"/>
          </a:xfrm>
          <a:prstGeom prst="rect">
            <a:avLst/>
          </a:prstGeom>
          <a:noFill/>
        </p:spPr>
        <p:txBody>
          <a:bodyPr wrap="square">
            <a:spAutoFit/>
          </a:bodyPr>
          <a:lstStyle/>
          <a:p>
            <a:pPr algn="ctr"/>
            <a:r>
              <a:rPr lang="en-US" sz="1400" b="1" dirty="0">
                <a:solidFill>
                  <a:schemeClr val="tx1"/>
                </a:solidFill>
                <a:latin typeface="Lub Dub Condensed" panose="020B0506030403020204"/>
              </a:rPr>
              <a:t>In patients with chronic kidney disease, the use of aspirin is not effective to prevent a first stroke. </a:t>
            </a:r>
            <a:br>
              <a:rPr lang="en-US" sz="1400" b="1" dirty="0">
                <a:solidFill>
                  <a:schemeClr val="tx1"/>
                </a:solidFill>
                <a:latin typeface="Lub Dub Condensed" panose="020B0506030403020204"/>
              </a:rPr>
            </a:br>
            <a:r>
              <a:rPr lang="en-US" sz="1400" b="1" dirty="0">
                <a:solidFill>
                  <a:schemeClr val="tx1"/>
                </a:solidFill>
                <a:latin typeface="Lub Dub Condensed" panose="020B0506030403020204"/>
              </a:rPr>
              <a:t>(Class 3: No benefit)</a:t>
            </a:r>
          </a:p>
        </p:txBody>
      </p:sp>
      <p:sp>
        <p:nvSpPr>
          <p:cNvPr id="5" name="Text Placeholder 4">
            <a:extLst>
              <a:ext uri="{FF2B5EF4-FFF2-40B4-BE49-F238E27FC236}">
                <a16:creationId xmlns:a16="http://schemas.microsoft.com/office/drawing/2014/main" id="{8CFCB57F-4E82-1643-14B0-5958C15C9C91}"/>
              </a:ext>
            </a:extLst>
          </p:cNvPr>
          <p:cNvSpPr>
            <a:spLocks noGrp="1"/>
          </p:cNvSpPr>
          <p:nvPr>
            <p:ph type="body" sz="quarter" idx="13"/>
          </p:nvPr>
        </p:nvSpPr>
        <p:spPr/>
        <p:txBody>
          <a:bodyPr/>
          <a:lstStyle/>
          <a:p>
            <a:pPr marL="0" indent="0" algn="ctr">
              <a:lnSpc>
                <a:spcPct val="100000"/>
              </a:lnSpc>
              <a:spcBef>
                <a:spcPts val="0"/>
              </a:spcBef>
              <a:buFontTx/>
              <a:buNone/>
              <a:defRPr/>
            </a:pPr>
            <a:r>
              <a:rPr lang="en-US" sz="1200" b="1" dirty="0">
                <a:solidFill>
                  <a:prstClr val="black"/>
                </a:solidFill>
                <a:latin typeface="Lub Dub Condensed" panose="020B0506030403020204" pitchFamily="34" charset="0"/>
                <a:cs typeface="Arial" panose="020B0604020202020204" pitchFamily="34" charset="0"/>
              </a:rPr>
              <a:t>Abbreviations: </a:t>
            </a:r>
            <a:r>
              <a:rPr lang="en-US" sz="1200" dirty="0">
                <a:solidFill>
                  <a:prstClr val="black"/>
                </a:solidFill>
                <a:latin typeface="Lub Dub Condensed" panose="020B0506030403020204" pitchFamily="34" charset="0"/>
                <a:cs typeface="Arial" panose="020B0604020202020204" pitchFamily="34" charset="0"/>
              </a:rPr>
              <a:t>CAD indicates coronary artery disease.  </a:t>
            </a:r>
          </a:p>
        </p:txBody>
      </p:sp>
      <p:sp>
        <p:nvSpPr>
          <p:cNvPr id="4" name="Slide Number Placeholder 3">
            <a:extLst>
              <a:ext uri="{FF2B5EF4-FFF2-40B4-BE49-F238E27FC236}">
                <a16:creationId xmlns:a16="http://schemas.microsoft.com/office/drawing/2014/main" id="{07353A4A-AF2E-3352-2C19-5F286F3BEA94}"/>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36</a:t>
            </a:fld>
            <a:endParaRPr lang="en-US" sz="900" dirty="0"/>
          </a:p>
        </p:txBody>
      </p:sp>
    </p:spTree>
    <p:extLst>
      <p:ext uri="{BB962C8B-B14F-4D97-AF65-F5344CB8AC3E}">
        <p14:creationId xmlns:p14="http://schemas.microsoft.com/office/powerpoint/2010/main" val="1905538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500"/>
                                        <p:tgtEl>
                                          <p:spTgt spid="9"/>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500"/>
                                        <p:tgtEl>
                                          <p:spTgt spid="30"/>
                                        </p:tgtEl>
                                      </p:cBhvr>
                                    </p:animEffect>
                                  </p:childTnLst>
                                </p:cTn>
                              </p:par>
                            </p:childTnLst>
                          </p:cTn>
                        </p:par>
                        <p:par>
                          <p:cTn id="22" fill="hold">
                            <p:stCondLst>
                              <p:cond delay="1500"/>
                            </p:stCondLst>
                            <p:childTnLst>
                              <p:par>
                                <p:cTn id="23" presetID="22" presetClass="entr" presetSubtype="2"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right)">
                                      <p:cBhvr>
                                        <p:cTn id="25" dur="500"/>
                                        <p:tgtEl>
                                          <p:spTgt spid="1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par>
                          <p:cTn id="32" fill="hold">
                            <p:stCondLst>
                              <p:cond delay="2000"/>
                            </p:stCondLst>
                            <p:childTnLst>
                              <p:par>
                                <p:cTn id="33" presetID="10" presetClass="entr" presetSubtype="0"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500"/>
                                        <p:tgtEl>
                                          <p:spTgt spid="2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childTnLst>
                                </p:cTn>
                              </p:par>
                            </p:childTnLst>
                          </p:cTn>
                        </p:par>
                        <p:par>
                          <p:cTn id="50" fill="hold">
                            <p:stCondLst>
                              <p:cond delay="500"/>
                            </p:stCondLst>
                            <p:childTnLst>
                              <p:par>
                                <p:cTn id="51" presetID="10"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fade">
                                      <p:cBhvr>
                                        <p:cTn id="53" dur="500"/>
                                        <p:tgtEl>
                                          <p:spTgt spid="29"/>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fade">
                                      <p:cBhvr>
                                        <p:cTn id="56" dur="500"/>
                                        <p:tgtEl>
                                          <p:spTgt spid="21"/>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wipe(left)">
                                      <p:cBhvr>
                                        <p:cTn id="61" dur="500"/>
                                        <p:tgtEl>
                                          <p:spTgt spid="38"/>
                                        </p:tgtEl>
                                      </p:cBhvr>
                                    </p:animEffect>
                                  </p:childTnLst>
                                </p:cTn>
                              </p:par>
                            </p:childTnLst>
                          </p:cTn>
                        </p:par>
                        <p:par>
                          <p:cTn id="62" fill="hold">
                            <p:stCondLst>
                              <p:cond delay="500"/>
                            </p:stCondLst>
                            <p:childTnLst>
                              <p:par>
                                <p:cTn id="63" presetID="10" presetClass="entr" presetSubtype="0"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fade">
                                      <p:cBhvr>
                                        <p:cTn id="65" dur="500"/>
                                        <p:tgtEl>
                                          <p:spTgt spid="11"/>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500"/>
                                        <p:tgtEl>
                                          <p:spTgt spid="25"/>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nodeType="clickEffect">
                                  <p:stCondLst>
                                    <p:cond delay="0"/>
                                  </p:stCondLst>
                                  <p:childTnLst>
                                    <p:set>
                                      <p:cBhvr>
                                        <p:cTn id="72" dur="1" fill="hold">
                                          <p:stCondLst>
                                            <p:cond delay="0"/>
                                          </p:stCondLst>
                                        </p:cTn>
                                        <p:tgtEl>
                                          <p:spTgt spid="41"/>
                                        </p:tgtEl>
                                        <p:attrNameLst>
                                          <p:attrName>style.visibility</p:attrName>
                                        </p:attrNameLst>
                                      </p:cBhvr>
                                      <p:to>
                                        <p:strVal val="visible"/>
                                      </p:to>
                                    </p:set>
                                    <p:animEffect transition="in" filter="wipe(left)">
                                      <p:cBhvr>
                                        <p:cTn id="73" dur="500"/>
                                        <p:tgtEl>
                                          <p:spTgt spid="41"/>
                                        </p:tgtEl>
                                      </p:cBhvr>
                                    </p:animEffect>
                                  </p:childTnLst>
                                </p:cTn>
                              </p:par>
                            </p:childTnLst>
                          </p:cTn>
                        </p:par>
                        <p:par>
                          <p:cTn id="74" fill="hold">
                            <p:stCondLst>
                              <p:cond delay="500"/>
                            </p:stCondLst>
                            <p:childTnLst>
                              <p:par>
                                <p:cTn id="75" presetID="10" presetClass="entr" presetSubtype="0"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fade">
                                      <p:cBhvr>
                                        <p:cTn id="77" dur="500"/>
                                        <p:tgtEl>
                                          <p:spTgt spid="31"/>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6" grpId="0" animBg="1"/>
      <p:bldP spid="22" grpId="0" animBg="1"/>
      <p:bldP spid="23" grpId="0" animBg="1"/>
      <p:bldP spid="29" grpId="0" animBg="1"/>
      <p:bldP spid="31" grpId="0" animBg="1"/>
      <p:bldP spid="6" grpId="0"/>
      <p:bldP spid="30" grpId="0"/>
      <p:bldP spid="8" grpId="0"/>
      <p:bldP spid="19" grpId="0"/>
      <p:bldP spid="17" grpId="0"/>
      <p:bldP spid="21" grpId="0"/>
      <p:bldP spid="25"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A48E2F6-410F-3C90-3FB7-7F719D017F9D}"/>
              </a:ext>
            </a:extLst>
          </p:cNvPr>
          <p:cNvSpPr>
            <a:spLocks noGrp="1"/>
          </p:cNvSpPr>
          <p:nvPr>
            <p:ph type="title"/>
          </p:nvPr>
        </p:nvSpPr>
        <p:spPr/>
        <p:txBody>
          <a:bodyPr/>
          <a:lstStyle/>
          <a:p>
            <a:r>
              <a:rPr lang="en-US" dirty="0"/>
              <a:t>Acknowledgments</a:t>
            </a:r>
          </a:p>
        </p:txBody>
      </p:sp>
      <p:sp>
        <p:nvSpPr>
          <p:cNvPr id="6" name="Content Placeholder 5">
            <a:extLst>
              <a:ext uri="{FF2B5EF4-FFF2-40B4-BE49-F238E27FC236}">
                <a16:creationId xmlns:a16="http://schemas.microsoft.com/office/drawing/2014/main" id="{98371956-81F8-49E7-CCD2-C49A7A8DB4BB}"/>
              </a:ext>
            </a:extLst>
          </p:cNvPr>
          <p:cNvSpPr>
            <a:spLocks noGrp="1"/>
          </p:cNvSpPr>
          <p:nvPr>
            <p:ph idx="1"/>
          </p:nvPr>
        </p:nvSpPr>
        <p:spPr>
          <a:xfrm>
            <a:off x="765772" y="1086193"/>
            <a:ext cx="10187777" cy="3835357"/>
          </a:xfrm>
        </p:spPr>
        <p:txBody>
          <a:bodyPr>
            <a:normAutofit/>
          </a:bodyPr>
          <a:lstStyle/>
          <a:p>
            <a:pPr marL="0" indent="0">
              <a:lnSpc>
                <a:spcPct val="100000"/>
              </a:lnSpc>
              <a:buNone/>
            </a:pPr>
            <a:r>
              <a:rPr lang="en-US" sz="2000" dirty="0"/>
              <a:t>Many thanks to our Guideline Ambassadors who were guided by Dr. Elliott Antman in developing this translational learning product in support of the </a:t>
            </a:r>
            <a:r>
              <a:rPr lang="en-US" sz="2000" b="1" dirty="0"/>
              <a:t>2024 Guideline for the Primary Prevention of Stroke: A Guideline from the AHA/ASA</a:t>
            </a:r>
            <a:r>
              <a:rPr lang="en-US" sz="2000" dirty="0"/>
              <a:t>.</a:t>
            </a:r>
          </a:p>
        </p:txBody>
      </p:sp>
      <p:sp>
        <p:nvSpPr>
          <p:cNvPr id="8" name="TextBox 7">
            <a:extLst>
              <a:ext uri="{FF2B5EF4-FFF2-40B4-BE49-F238E27FC236}">
                <a16:creationId xmlns:a16="http://schemas.microsoft.com/office/drawing/2014/main" id="{C809FE08-8957-56B3-622C-633C17B75F70}"/>
              </a:ext>
            </a:extLst>
          </p:cNvPr>
          <p:cNvSpPr txBox="1"/>
          <p:nvPr/>
        </p:nvSpPr>
        <p:spPr>
          <a:xfrm>
            <a:off x="934753" y="2601664"/>
            <a:ext cx="9245600" cy="1382507"/>
          </a:xfrm>
          <a:prstGeom prst="rect">
            <a:avLst/>
          </a:prstGeom>
          <a:noFill/>
        </p:spPr>
        <p:txBody>
          <a:bodyPr wrap="square" numCol="2" spcCol="182880">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prstClr val="black"/>
                </a:solidFill>
                <a:effectLst/>
                <a:uLnTx/>
                <a:uFillTx/>
                <a:latin typeface="Lub Dub Bold" panose="020B0803030403020204" pitchFamily="34" charset="0"/>
              </a:rPr>
              <a:t>Michael </a:t>
            </a:r>
            <a:r>
              <a:rPr kumimoji="0" lang="en-US" sz="2400" i="0" u="none" strike="noStrike" kern="1200" cap="none" spc="0" normalizeH="0" baseline="0" noProof="0" dirty="0" err="1">
                <a:ln>
                  <a:noFill/>
                </a:ln>
                <a:solidFill>
                  <a:prstClr val="black"/>
                </a:solidFill>
                <a:effectLst/>
                <a:uLnTx/>
                <a:uFillTx/>
                <a:latin typeface="Lub Dub Bold" panose="020B0803030403020204" pitchFamily="34" charset="0"/>
              </a:rPr>
              <a:t>Aljadah</a:t>
            </a:r>
            <a:r>
              <a:rPr kumimoji="0" lang="en-US" sz="2400" i="0" u="none" strike="noStrike" kern="1200" cap="none" spc="0" normalizeH="0" baseline="0" noProof="0" dirty="0">
                <a:ln>
                  <a:noFill/>
                </a:ln>
                <a:solidFill>
                  <a:prstClr val="black"/>
                </a:solidFill>
                <a:effectLst/>
                <a:uLnTx/>
                <a:uFillTx/>
                <a:latin typeface="Lub Dub Bold" panose="020B0803030403020204" pitchFamily="34" charset="0"/>
              </a:rPr>
              <a:t>, MD</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prstClr val="black"/>
                </a:solidFill>
                <a:effectLst/>
                <a:uLnTx/>
                <a:uFillTx/>
                <a:latin typeface="Lub Dub Bold" panose="020B0803030403020204" pitchFamily="34" charset="0"/>
              </a:rPr>
              <a:t>Nnamdi </a:t>
            </a:r>
            <a:r>
              <a:rPr kumimoji="0" lang="en-US" sz="2400" i="0" u="none" strike="noStrike" kern="1200" cap="none" spc="0" normalizeH="0" baseline="0" noProof="0" dirty="0" err="1">
                <a:ln>
                  <a:noFill/>
                </a:ln>
                <a:solidFill>
                  <a:prstClr val="black"/>
                </a:solidFill>
                <a:effectLst/>
                <a:uLnTx/>
                <a:uFillTx/>
                <a:latin typeface="Lub Dub Bold" panose="020B0803030403020204" pitchFamily="34" charset="0"/>
              </a:rPr>
              <a:t>Azih</a:t>
            </a:r>
            <a:r>
              <a:rPr kumimoji="0" lang="en-US" sz="2400" i="0" u="none" strike="noStrike" kern="1200" cap="none" spc="0" normalizeH="0" baseline="0" noProof="0" dirty="0">
                <a:ln>
                  <a:noFill/>
                </a:ln>
                <a:solidFill>
                  <a:prstClr val="black"/>
                </a:solidFill>
                <a:effectLst/>
                <a:uLnTx/>
                <a:uFillTx/>
                <a:latin typeface="Lub Dub Bold" panose="020B0803030403020204" pitchFamily="34" charset="0"/>
              </a:rPr>
              <a:t>, MD</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prstClr val="black"/>
                </a:solidFill>
                <a:effectLst/>
                <a:uLnTx/>
                <a:uFillTx/>
                <a:latin typeface="Lub Dub Bold" panose="020B0803030403020204" pitchFamily="34" charset="0"/>
              </a:rPr>
              <a:t>Gene Hu, MD</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prstClr val="black"/>
                </a:solidFill>
                <a:effectLst/>
                <a:uLnTx/>
                <a:uFillTx/>
                <a:latin typeface="Lub Dub Bold" panose="020B0803030403020204" pitchFamily="34" charset="0"/>
              </a:rPr>
              <a:t>Belal Suleiman, MD</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prstClr val="black"/>
                </a:solidFill>
                <a:effectLst/>
                <a:uLnTx/>
                <a:uFillTx/>
                <a:latin typeface="Lub Dub Bold" panose="020B0803030403020204" pitchFamily="34" charset="0"/>
              </a:rPr>
              <a:t>Ashely Williams, MD MPP</a:t>
            </a:r>
          </a:p>
        </p:txBody>
      </p:sp>
      <p:sp>
        <p:nvSpPr>
          <p:cNvPr id="9" name="Text Placeholder 4">
            <a:extLst>
              <a:ext uri="{FF2B5EF4-FFF2-40B4-BE49-F238E27FC236}">
                <a16:creationId xmlns:a16="http://schemas.microsoft.com/office/drawing/2014/main" id="{8EDF807D-F0E6-DF23-E1F1-77343594D6F0}"/>
              </a:ext>
              <a:ext uri="{C183D7F6-B498-43B3-948B-1728B52AA6E4}">
                <adec:decorative xmlns:adec="http://schemas.microsoft.com/office/drawing/2017/decorative" val="0"/>
              </a:ext>
            </a:extLst>
          </p:cNvPr>
          <p:cNvSpPr txBox="1">
            <a:spLocks/>
          </p:cNvSpPr>
          <p:nvPr/>
        </p:nvSpPr>
        <p:spPr>
          <a:xfrm>
            <a:off x="838200" y="4114351"/>
            <a:ext cx="9648825" cy="1452341"/>
          </a:xfrm>
          <a:prstGeom prst="rect">
            <a:avLst/>
          </a:prstGeom>
        </p:spPr>
        <p:txBody>
          <a:bodyPr lIns="0"/>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The American Heart Association requests this electronic slide deck be cited as follows: </a:t>
            </a:r>
          </a:p>
          <a:p>
            <a:pPr marL="0" lvl="0" indent="0">
              <a:lnSpc>
                <a:spcPct val="100000"/>
              </a:lnSpc>
              <a:spcBef>
                <a:spcPts val="0"/>
              </a:spcBef>
              <a:buNone/>
              <a:defRPr/>
            </a:pPr>
            <a:r>
              <a:rPr lang="en-US" sz="1800" dirty="0" err="1">
                <a:solidFill>
                  <a:prstClr val="black"/>
                </a:solidFill>
                <a:latin typeface="Lub Dub Condensed" panose="020B0506030403020204" pitchFamily="34" charset="0"/>
              </a:rPr>
              <a:t>Aljadah</a:t>
            </a:r>
            <a:r>
              <a:rPr lang="en-US" sz="1800" dirty="0">
                <a:solidFill>
                  <a:prstClr val="black"/>
                </a:solidFill>
                <a:latin typeface="Lub Dub Condensed" panose="020B0506030403020204" pitchFamily="34" charset="0"/>
              </a:rPr>
              <a:t>, M., </a:t>
            </a:r>
            <a:r>
              <a:rPr lang="en-US" sz="1800" dirty="0" err="1">
                <a:solidFill>
                  <a:prstClr val="black"/>
                </a:solidFill>
                <a:latin typeface="Lub Dub Condensed" panose="020B0506030403020204" pitchFamily="34" charset="0"/>
              </a:rPr>
              <a:t>Azih</a:t>
            </a:r>
            <a:r>
              <a:rPr lang="en-US" sz="1800" dirty="0">
                <a:solidFill>
                  <a:prstClr val="black"/>
                </a:solidFill>
                <a:latin typeface="Lub Dub Condensed" panose="020B0506030403020204" pitchFamily="34" charset="0"/>
              </a:rPr>
              <a:t>, N., Hu, G., Suleiman, B., Williams, A., Reyna, G.G., Be</a:t>
            </a:r>
            <a:r>
              <a:rPr kumimoji="0" lang="en-US" sz="1800" b="0" i="0" u="none" strike="noStrike" kern="1200" cap="none" spc="0" normalizeH="0" baseline="0" noProof="0" dirty="0" err="1">
                <a:ln>
                  <a:noFill/>
                </a:ln>
                <a:solidFill>
                  <a:prstClr val="black"/>
                </a:solidFill>
                <a:effectLst/>
                <a:uLnTx/>
                <a:uFillTx/>
                <a:latin typeface="Lub Dub Condensed" panose="020B0506030403020204" pitchFamily="34" charset="0"/>
                <a:ea typeface="+mn-ea"/>
                <a:cs typeface="+mn-cs"/>
              </a:rPr>
              <a:t>zanson</a:t>
            </a:r>
            <a:r>
              <a:rPr kumimoji="0" lang="en-US" sz="1800" b="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 J. L., &amp; Antman, E. </a:t>
            </a:r>
            <a:r>
              <a:rPr lang="en-US" sz="1800" dirty="0">
                <a:solidFill>
                  <a:prstClr val="black"/>
                </a:solidFill>
                <a:latin typeface="Lub Dub Condensed" panose="020B0506030403020204" pitchFamily="34" charset="0"/>
              </a:rPr>
              <a:t>M</a:t>
            </a:r>
            <a:r>
              <a:rPr kumimoji="0" lang="en-US" sz="1800" b="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 (2024).  AHA Clinical </a:t>
            </a:r>
            <a:r>
              <a:rPr lang="en-US" sz="1800" dirty="0">
                <a:solidFill>
                  <a:prstClr val="black"/>
                </a:solidFill>
                <a:latin typeface="Lub Dub Condensed" panose="020B0506030403020204" pitchFamily="34" charset="0"/>
              </a:rPr>
              <a:t>Slides [PowerPoint slides]</a:t>
            </a:r>
            <a:r>
              <a:rPr kumimoji="0" lang="en-US" sz="1800" b="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 Adapted from the 2024 AHA/ASA Guideline for the Primary Prevention of Stroke: A Guideline from the AHA/ASA. </a:t>
            </a:r>
            <a:r>
              <a:rPr kumimoji="0" lang="en-US" sz="1800" b="0" i="1"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Stroke</a:t>
            </a:r>
            <a:r>
              <a:rPr kumimoji="0" lang="en-US" sz="1800" b="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 Retrieved from:</a:t>
            </a:r>
          </a:p>
          <a:p>
            <a:pPr marL="0" lvl="0" indent="0">
              <a:lnSpc>
                <a:spcPct val="100000"/>
              </a:lnSpc>
              <a:spcBef>
                <a:spcPts val="0"/>
              </a:spcBef>
              <a:buNone/>
              <a:defRPr/>
            </a:pPr>
            <a:r>
              <a:rPr lang="en-US" sz="1800" dirty="0">
                <a:latin typeface="Lub Dub Condensed" panose="020B0506030403020204" pitchFamily="34" charset="0"/>
                <a:hlinkClick r:id="rId3"/>
              </a:rPr>
              <a:t>Guideline Essentials: AHA Clinical Slide Series - Professional Heart Daily | American Heart Association</a:t>
            </a:r>
            <a:r>
              <a:rPr kumimoji="0" lang="en-US" sz="1800" b="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a:t>
            </a:r>
          </a:p>
        </p:txBody>
      </p:sp>
      <p:sp>
        <p:nvSpPr>
          <p:cNvPr id="2" name="Slide Number Placeholder 1">
            <a:extLst>
              <a:ext uri="{FF2B5EF4-FFF2-40B4-BE49-F238E27FC236}">
                <a16:creationId xmlns:a16="http://schemas.microsoft.com/office/drawing/2014/main" id="{0F8604CC-9C8B-DBCA-EE33-DA994C5514CA}"/>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37</a:t>
            </a:fld>
            <a:endParaRPr lang="en-US" sz="900" dirty="0"/>
          </a:p>
        </p:txBody>
      </p:sp>
    </p:spTree>
    <p:extLst>
      <p:ext uri="{BB962C8B-B14F-4D97-AF65-F5344CB8AC3E}">
        <p14:creationId xmlns:p14="http://schemas.microsoft.com/office/powerpoint/2010/main" val="6758896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85697B-71E9-7EE7-B2B0-74BBEFD45B24}"/>
            </a:ext>
          </a:extLst>
        </p:cNvPr>
        <p:cNvGrpSpPr/>
        <p:nvPr/>
      </p:nvGrpSpPr>
      <p:grpSpPr>
        <a:xfrm>
          <a:off x="0" y="0"/>
          <a:ext cx="0" cy="0"/>
          <a:chOff x="0" y="0"/>
          <a:chExt cx="0" cy="0"/>
        </a:xfrm>
      </p:grpSpPr>
      <p:sp>
        <p:nvSpPr>
          <p:cNvPr id="4" name="Rectangle 3" descr="American Heart Association">
            <a:extLst>
              <a:ext uri="{FF2B5EF4-FFF2-40B4-BE49-F238E27FC236}">
                <a16:creationId xmlns:a16="http://schemas.microsoft.com/office/drawing/2014/main" id="{C0356C33-2511-5740-2D07-A70C23D20C65}"/>
              </a:ext>
            </a:extLst>
          </p:cNvPr>
          <p:cNvSpPr/>
          <p:nvPr/>
        </p:nvSpPr>
        <p:spPr>
          <a:xfrm>
            <a:off x="160256" y="5825765"/>
            <a:ext cx="1470581" cy="895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B8F2D78-46A2-DA99-2E31-F0669B41E6D3}"/>
              </a:ext>
            </a:extLst>
          </p:cNvPr>
          <p:cNvSpPr>
            <a:spLocks noGrp="1"/>
          </p:cNvSpPr>
          <p:nvPr>
            <p:ph type="ctrTitle"/>
          </p:nvPr>
        </p:nvSpPr>
        <p:spPr>
          <a:xfrm>
            <a:off x="2009775" y="452582"/>
            <a:ext cx="9144000" cy="1637607"/>
          </a:xfrm>
        </p:spPr>
        <p:txBody>
          <a:bodyPr/>
          <a:lstStyle/>
          <a:p>
            <a:r>
              <a:rPr lang="en-US" sz="6000" dirty="0"/>
              <a:t>Copyright and Permissions Notice</a:t>
            </a:r>
          </a:p>
        </p:txBody>
      </p:sp>
      <p:sp>
        <p:nvSpPr>
          <p:cNvPr id="3" name="Subtitle 2">
            <a:extLst>
              <a:ext uri="{FF2B5EF4-FFF2-40B4-BE49-F238E27FC236}">
                <a16:creationId xmlns:a16="http://schemas.microsoft.com/office/drawing/2014/main" id="{56273EBC-F1EB-8D2A-969E-06C017A7D6FA}"/>
              </a:ext>
            </a:extLst>
          </p:cNvPr>
          <p:cNvSpPr>
            <a:spLocks noGrp="1"/>
          </p:cNvSpPr>
          <p:nvPr>
            <p:ph type="subTitle" idx="1"/>
          </p:nvPr>
        </p:nvSpPr>
        <p:spPr>
          <a:xfrm>
            <a:off x="2409825" y="2745971"/>
            <a:ext cx="8743950" cy="4112029"/>
          </a:xfrm>
        </p:spPr>
        <p:txBody>
          <a:bodyPr>
            <a:normAutofit fontScale="25000" lnSpcReduction="20000"/>
          </a:bodyPr>
          <a:lstStyle/>
          <a:p>
            <a:r>
              <a:rPr lang="en-US" sz="8000" dirty="0"/>
              <a:t>© Copyright 2025. American Heart Association. All rights reserved.</a:t>
            </a:r>
          </a:p>
          <a:p>
            <a:r>
              <a:rPr lang="en-US" sz="8000" dirty="0"/>
              <a:t>This material is the copyrighted property of the American Heart Association and is provided for reference purposes only. It may not be copied, reproduced, stored in a retrieval system, transmitted, altered in any way or used as a derivative work, or distributed in any form or by any means—electronic, mechanical, photocopying, recording, or otherwise—without prior written permission from the publisher.</a:t>
            </a:r>
          </a:p>
          <a:p>
            <a:r>
              <a:rPr lang="en-US" sz="8000" i="1" dirty="0"/>
              <a:t>This content may be used for limited educational and personal use. Further distribution or dissemination requires a licensing agreement. Unauthorized use or distribution in any media is strictly prohibited.</a:t>
            </a:r>
            <a:endParaRPr lang="en-US" sz="8000" dirty="0"/>
          </a:p>
          <a:p>
            <a:r>
              <a:rPr lang="en-US" sz="8000" dirty="0"/>
              <a:t>For permissions inquiries and licensing fee information, please see the information/Request Form at this link:</a:t>
            </a:r>
          </a:p>
          <a:p>
            <a:r>
              <a:rPr lang="en-US" sz="8000" u="sng" dirty="0">
                <a:hlinkClick r:id="rId3"/>
              </a:rPr>
              <a:t>https://www.heart.org/en/about-us/statements-and-policies/copyright-request-form</a:t>
            </a:r>
            <a:br>
              <a:rPr lang="en-US" sz="4900" dirty="0">
                <a:latin typeface="Times New Roman" panose="02020603050405020304" pitchFamily="18" charset="0"/>
                <a:cs typeface="Times New Roman" panose="02020603050405020304" pitchFamily="18" charset="0"/>
              </a:rPr>
            </a:br>
            <a:endParaRPr lang="en-US" sz="4900" dirty="0">
              <a:latin typeface="Times New Roman" panose="02020603050405020304" pitchFamily="18" charset="0"/>
              <a:cs typeface="Times New Roman" panose="02020603050405020304" pitchFamily="18" charset="0"/>
            </a:endParaRPr>
          </a:p>
          <a:p>
            <a:pPr>
              <a:lnSpc>
                <a:spcPct val="120000"/>
              </a:lnSpc>
            </a:pPr>
            <a:br>
              <a:rPr lang="en-US" dirty="0">
                <a:latin typeface="Times New Roman" panose="02020603050405020304" pitchFamily="18" charset="0"/>
                <a:cs typeface="Times New Roman" panose="02020603050405020304" pitchFamily="18" charset="0"/>
              </a:rPr>
            </a:br>
            <a:r>
              <a:rPr lang="en-US" sz="1050" dirty="0">
                <a:latin typeface="Times New Roman" panose="02020603050405020304" pitchFamily="18" charset="0"/>
                <a:cs typeface="Times New Roman" panose="02020603050405020304" pitchFamily="18" charset="0"/>
              </a:rPr>
              <a:t> </a:t>
            </a:r>
            <a:br>
              <a:rPr lang="en-US" sz="1600" dirty="0"/>
            </a:br>
            <a:endParaRPr lang="en-US" sz="3200" dirty="0">
              <a:latin typeface="Lub Dub Bold" panose="020B0803030403020204" pitchFamily="34" charset="0"/>
            </a:endParaRPr>
          </a:p>
        </p:txBody>
      </p:sp>
    </p:spTree>
    <p:extLst>
      <p:ext uri="{BB962C8B-B14F-4D97-AF65-F5344CB8AC3E}">
        <p14:creationId xmlns:p14="http://schemas.microsoft.com/office/powerpoint/2010/main" val="1157976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FF61A42-642C-6364-879C-FA3F24644BB7}"/>
              </a:ext>
              <a:ext uri="{C183D7F6-B498-43B3-948B-1728B52AA6E4}">
                <adec:decorative xmlns:adec="http://schemas.microsoft.com/office/drawing/2017/decorative" val="1"/>
              </a:ext>
            </a:extLst>
          </p:cNvPr>
          <p:cNvSpPr/>
          <p:nvPr/>
        </p:nvSpPr>
        <p:spPr>
          <a:xfrm>
            <a:off x="882317" y="942109"/>
            <a:ext cx="3215640" cy="4931851"/>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0F5AB00-F4C7-8880-5A62-3AACF39E485B}"/>
              </a:ext>
              <a:ext uri="{C183D7F6-B498-43B3-948B-1728B52AA6E4}">
                <adec:decorative xmlns:adec="http://schemas.microsoft.com/office/drawing/2017/decorative" val="1"/>
              </a:ext>
            </a:extLst>
          </p:cNvPr>
          <p:cNvSpPr/>
          <p:nvPr/>
        </p:nvSpPr>
        <p:spPr>
          <a:xfrm>
            <a:off x="4451685" y="942109"/>
            <a:ext cx="3193299" cy="4931851"/>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81A4F87-BDED-8972-32BA-1B9C2376FF04}"/>
              </a:ext>
              <a:ext uri="{C183D7F6-B498-43B3-948B-1728B52AA6E4}">
                <adec:decorative xmlns:adec="http://schemas.microsoft.com/office/drawing/2017/decorative" val="1"/>
              </a:ext>
            </a:extLst>
          </p:cNvPr>
          <p:cNvSpPr/>
          <p:nvPr/>
        </p:nvSpPr>
        <p:spPr>
          <a:xfrm>
            <a:off x="8065169" y="942109"/>
            <a:ext cx="3215640" cy="4931851"/>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DEF1DE-4618-C1D3-F031-196AA2C5D03D}"/>
              </a:ext>
            </a:extLst>
          </p:cNvPr>
          <p:cNvSpPr>
            <a:spLocks noGrp="1"/>
          </p:cNvSpPr>
          <p:nvPr>
            <p:ph type="title"/>
          </p:nvPr>
        </p:nvSpPr>
        <p:spPr/>
        <p:txBody>
          <a:bodyPr/>
          <a:lstStyle/>
          <a:p>
            <a:r>
              <a:rPr lang="en-US" dirty="0"/>
              <a:t>Closing the </a:t>
            </a:r>
            <a:r>
              <a:rPr lang="en-US" dirty="0">
                <a:solidFill>
                  <a:srgbClr val="C00000"/>
                </a:solidFill>
              </a:rPr>
              <a:t>Prevention Gap</a:t>
            </a:r>
          </a:p>
        </p:txBody>
      </p:sp>
      <p:sp>
        <p:nvSpPr>
          <p:cNvPr id="6" name="TextBox 5">
            <a:extLst>
              <a:ext uri="{FF2B5EF4-FFF2-40B4-BE49-F238E27FC236}">
                <a16:creationId xmlns:a16="http://schemas.microsoft.com/office/drawing/2014/main" id="{82E291F6-8A99-877A-5F2E-B350BB7EA9A5}"/>
              </a:ext>
            </a:extLst>
          </p:cNvPr>
          <p:cNvSpPr txBox="1"/>
          <p:nvPr/>
        </p:nvSpPr>
        <p:spPr>
          <a:xfrm>
            <a:off x="1580245" y="1284375"/>
            <a:ext cx="9031510" cy="5078313"/>
          </a:xfrm>
          <a:prstGeom prst="rect">
            <a:avLst/>
          </a:prstGeom>
          <a:solidFill>
            <a:schemeClr val="bg1"/>
          </a:solidFill>
        </p:spPr>
        <p:txBody>
          <a:bodyPr wrap="square" rtlCol="0">
            <a:spAutoFit/>
          </a:bodyPr>
          <a:lstStyle/>
          <a:p>
            <a:pPr algn="l"/>
            <a:r>
              <a:rPr lang="en-US" b="1" i="0" dirty="0">
                <a:solidFill>
                  <a:srgbClr val="C00000"/>
                </a:solidFill>
                <a:effectLst/>
                <a:highlight>
                  <a:srgbClr val="F7F7F7"/>
                </a:highlight>
                <a:latin typeface="-apple-system"/>
              </a:rPr>
              <a:t>Prevention Gap</a:t>
            </a:r>
            <a:r>
              <a:rPr lang="en-US" b="0" i="0" dirty="0">
                <a:solidFill>
                  <a:srgbClr val="111111"/>
                </a:solidFill>
                <a:effectLst/>
                <a:highlight>
                  <a:srgbClr val="F7F7F7"/>
                </a:highlight>
                <a:latin typeface="-apple-system"/>
              </a:rPr>
              <a:t>: Difference between current and potential control of stroke risk factors in the US.</a:t>
            </a:r>
          </a:p>
          <a:p>
            <a:pPr algn="l"/>
            <a:r>
              <a:rPr lang="en-US" b="1" i="0" dirty="0">
                <a:solidFill>
                  <a:srgbClr val="C00000"/>
                </a:solidFill>
                <a:effectLst/>
                <a:highlight>
                  <a:srgbClr val="F7F7F7"/>
                </a:highlight>
                <a:latin typeface="-apple-system"/>
              </a:rPr>
              <a:t>Factors Affected</a:t>
            </a:r>
            <a:r>
              <a:rPr lang="en-US" b="0" i="0" dirty="0">
                <a:solidFill>
                  <a:srgbClr val="111111"/>
                </a:solidFill>
                <a:effectLst/>
                <a:highlight>
                  <a:srgbClr val="F7F7F7"/>
                </a:highlight>
                <a:latin typeface="-apple-system"/>
              </a:rPr>
              <a:t>:</a:t>
            </a:r>
          </a:p>
          <a:p>
            <a:pPr marL="285750" indent="-285750" algn="l" fontAlgn="base">
              <a:spcAft>
                <a:spcPts val="0"/>
              </a:spcAft>
              <a:buFont typeface="Arial" panose="020B0604020202020204" pitchFamily="34" charset="0"/>
              <a:buChar char="•"/>
            </a:pPr>
            <a:r>
              <a:rPr lang="en-US" sz="1800" b="0" i="0" dirty="0">
                <a:solidFill>
                  <a:srgbClr val="000000"/>
                </a:solidFill>
                <a:effectLst/>
                <a:latin typeface="Aptos" panose="020B0004020202020204" pitchFamily="34" charset="0"/>
              </a:rPr>
              <a:t>Lifestyle factors </a:t>
            </a:r>
          </a:p>
          <a:p>
            <a:pPr marL="285750" indent="-285750" algn="l" fontAlgn="base">
              <a:spcAft>
                <a:spcPts val="0"/>
              </a:spcAft>
              <a:buFont typeface="Arial" panose="020B0604020202020204" pitchFamily="34" charset="0"/>
              <a:buChar char="•"/>
            </a:pPr>
            <a:r>
              <a:rPr lang="en-US" sz="1800" b="0" i="0" dirty="0">
                <a:solidFill>
                  <a:srgbClr val="000000"/>
                </a:solidFill>
                <a:effectLst/>
                <a:latin typeface="Aptos" panose="020B0004020202020204" pitchFamily="34" charset="0"/>
              </a:rPr>
              <a:t>Medical factors that can be managed  with behavior change and/or medication </a:t>
            </a:r>
          </a:p>
          <a:p>
            <a:pPr marL="285750" indent="-285750" algn="l" fontAlgn="base">
              <a:spcAft>
                <a:spcPts val="0"/>
              </a:spcAft>
              <a:buFont typeface="Arial" panose="020B0604020202020204" pitchFamily="34" charset="0"/>
              <a:buChar char="•"/>
            </a:pPr>
            <a:r>
              <a:rPr lang="en-US" sz="1800" b="0" i="0">
                <a:solidFill>
                  <a:srgbClr val="000000"/>
                </a:solidFill>
                <a:effectLst/>
                <a:latin typeface="Aptos" panose="020B0004020202020204" pitchFamily="34" charset="0"/>
              </a:rPr>
              <a:t>Non-medical factors </a:t>
            </a:r>
            <a:r>
              <a:rPr lang="en-US" sz="1800" b="0" i="0" dirty="0">
                <a:solidFill>
                  <a:srgbClr val="000000"/>
                </a:solidFill>
                <a:effectLst/>
                <a:latin typeface="Aptos" panose="020B0004020202020204" pitchFamily="34" charset="0"/>
              </a:rPr>
              <a:t>including health literacy, food security, housing security, and access to medication  </a:t>
            </a:r>
          </a:p>
          <a:p>
            <a:pPr marL="285750" indent="-285750" algn="l" fontAlgn="base">
              <a:spcAft>
                <a:spcPts val="0"/>
              </a:spcAft>
              <a:buFont typeface="Arial" panose="020B0604020202020204" pitchFamily="34" charset="0"/>
              <a:buChar char="•"/>
            </a:pPr>
            <a:r>
              <a:rPr lang="en-US" sz="1800" b="0" i="0" dirty="0">
                <a:solidFill>
                  <a:srgbClr val="000000"/>
                </a:solidFill>
                <a:effectLst/>
                <a:latin typeface="Aptos" panose="020B0004020202020204" pitchFamily="34" charset="0"/>
              </a:rPr>
              <a:t>Social determinant of health factors including access to education, access to health insurance, economic stability, neighborhood environment, and social and community context </a:t>
            </a:r>
            <a:endParaRPr lang="en-US" b="0" i="0" dirty="0">
              <a:solidFill>
                <a:srgbClr val="111111"/>
              </a:solidFill>
              <a:effectLst/>
              <a:highlight>
                <a:srgbClr val="F7F7F7"/>
              </a:highlight>
              <a:latin typeface="-apple-system"/>
            </a:endParaRPr>
          </a:p>
          <a:p>
            <a:pPr algn="l"/>
            <a:r>
              <a:rPr lang="en-US" b="1" i="0" dirty="0">
                <a:solidFill>
                  <a:srgbClr val="C00000"/>
                </a:solidFill>
                <a:effectLst/>
                <a:highlight>
                  <a:srgbClr val="F7F7F7"/>
                </a:highlight>
                <a:latin typeface="-apple-system"/>
              </a:rPr>
              <a:t>Importance</a:t>
            </a:r>
            <a:r>
              <a:rPr lang="en-US" b="0" i="0" dirty="0">
                <a:solidFill>
                  <a:srgbClr val="111111"/>
                </a:solidFill>
                <a:effectLst/>
                <a:highlight>
                  <a:srgbClr val="F7F7F7"/>
                </a:highlight>
                <a:latin typeface="-apple-system"/>
              </a:rPr>
              <a:t>: </a:t>
            </a:r>
            <a:endParaRPr lang="en-US" dirty="0">
              <a:solidFill>
                <a:srgbClr val="111111"/>
              </a:solidFill>
              <a:highlight>
                <a:srgbClr val="F7F7F7"/>
              </a:highlight>
              <a:latin typeface="-apple-system"/>
            </a:endParaRPr>
          </a:p>
          <a:p>
            <a:pPr marL="285750" indent="-285750" algn="l" fontAlgn="base">
              <a:spcAft>
                <a:spcPts val="0"/>
              </a:spcAft>
              <a:buFont typeface="Arial" panose="020B0604020202020204" pitchFamily="34" charset="0"/>
              <a:buChar char="•"/>
            </a:pPr>
            <a:r>
              <a:rPr lang="en-US" dirty="0">
                <a:solidFill>
                  <a:srgbClr val="000000"/>
                </a:solidFill>
                <a:latin typeface="Aptos" panose="020B0004020202020204" pitchFamily="34" charset="0"/>
              </a:rPr>
              <a:t>R</a:t>
            </a:r>
            <a:r>
              <a:rPr lang="en-US" sz="1800" b="0" i="0" dirty="0">
                <a:solidFill>
                  <a:srgbClr val="000000"/>
                </a:solidFill>
                <a:effectLst/>
                <a:latin typeface="Aptos" panose="020B0004020202020204" pitchFamily="34" charset="0"/>
              </a:rPr>
              <a:t>epresents the opportunity to reduce the burden of stroke on patients, communities, and society</a:t>
            </a:r>
          </a:p>
          <a:p>
            <a:pPr marL="285750" indent="-285750" algn="l" fontAlgn="base">
              <a:spcAft>
                <a:spcPts val="0"/>
              </a:spcAft>
              <a:buFont typeface="Arial" panose="020B0604020202020204" pitchFamily="34" charset="0"/>
              <a:buChar char="•"/>
            </a:pPr>
            <a:r>
              <a:rPr lang="en-US" dirty="0">
                <a:solidFill>
                  <a:srgbClr val="000000"/>
                </a:solidFill>
                <a:latin typeface="Aptos" panose="020B0004020202020204" pitchFamily="34" charset="0"/>
              </a:rPr>
              <a:t>P</a:t>
            </a:r>
            <a:r>
              <a:rPr lang="en-US" sz="1800" b="0" i="0" dirty="0">
                <a:solidFill>
                  <a:srgbClr val="000000"/>
                </a:solidFill>
                <a:effectLst/>
                <a:latin typeface="Aptos" panose="020B0004020202020204" pitchFamily="34" charset="0"/>
              </a:rPr>
              <a:t>resents modifiable factors that allow us to address disparities in stroke risk  </a:t>
            </a:r>
          </a:p>
          <a:p>
            <a:pPr marL="285750" indent="-285750" algn="l" fontAlgn="base">
              <a:spcAft>
                <a:spcPts val="0"/>
              </a:spcAft>
              <a:buFont typeface="Arial" panose="020B0604020202020204" pitchFamily="34" charset="0"/>
              <a:buChar char="•"/>
            </a:pPr>
            <a:r>
              <a:rPr lang="en-US" sz="1800" b="0" i="0" dirty="0">
                <a:solidFill>
                  <a:srgbClr val="000000"/>
                </a:solidFill>
                <a:effectLst/>
                <a:latin typeface="Aptos" panose="020B0004020202020204" pitchFamily="34" charset="0"/>
              </a:rPr>
              <a:t>Underscores the imperative for quality improvement and health services research to improve  risk factor detection and control </a:t>
            </a:r>
          </a:p>
          <a:p>
            <a:pPr marL="285750" indent="-285750" algn="l">
              <a:buFont typeface="Arial" panose="020B0604020202020204" pitchFamily="34" charset="0"/>
              <a:buChar char="•"/>
            </a:pPr>
            <a:endParaRPr lang="en-US" b="0" i="0" dirty="0">
              <a:solidFill>
                <a:srgbClr val="111111"/>
              </a:solidFill>
              <a:effectLst/>
              <a:highlight>
                <a:srgbClr val="F7F7F7"/>
              </a:highlight>
              <a:latin typeface="-apple-system"/>
            </a:endParaRPr>
          </a:p>
          <a:p>
            <a:endParaRPr lang="en-US" dirty="0">
              <a:solidFill>
                <a:srgbClr val="CF2429"/>
              </a:solidFill>
              <a:latin typeface="Lub Dub Condensed" panose="020B0506030403020204" pitchFamily="34" charset="0"/>
            </a:endParaRPr>
          </a:p>
        </p:txBody>
      </p:sp>
      <p:sp>
        <p:nvSpPr>
          <p:cNvPr id="4" name="Slide Number Placeholder 3">
            <a:extLst>
              <a:ext uri="{FF2B5EF4-FFF2-40B4-BE49-F238E27FC236}">
                <a16:creationId xmlns:a16="http://schemas.microsoft.com/office/drawing/2014/main" id="{0F5ACE82-B92E-50CE-6421-A741B3B08ABE}"/>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4</a:t>
            </a:fld>
            <a:endParaRPr lang="en-US" sz="900" dirty="0"/>
          </a:p>
        </p:txBody>
      </p:sp>
    </p:spTree>
    <p:extLst>
      <p:ext uri="{BB962C8B-B14F-4D97-AF65-F5344CB8AC3E}">
        <p14:creationId xmlns:p14="http://schemas.microsoft.com/office/powerpoint/2010/main" val="1608784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14F6C4A-1A97-0B82-77B2-DD62153DEFE6}"/>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1497294"/>
            <a:ext cx="5072514" cy="3863411"/>
          </a:xfrm>
          <a:prstGeom prst="rect">
            <a:avLst/>
          </a:prstGeom>
        </p:spPr>
      </p:pic>
      <p:sp>
        <p:nvSpPr>
          <p:cNvPr id="2" name="Title 1">
            <a:extLst>
              <a:ext uri="{FF2B5EF4-FFF2-40B4-BE49-F238E27FC236}">
                <a16:creationId xmlns:a16="http://schemas.microsoft.com/office/drawing/2014/main" id="{39A06249-1A0A-F38E-D7D0-B06B315B211C}"/>
              </a:ext>
            </a:extLst>
          </p:cNvPr>
          <p:cNvSpPr>
            <a:spLocks noGrp="1"/>
          </p:cNvSpPr>
          <p:nvPr>
            <p:ph type="title"/>
          </p:nvPr>
        </p:nvSpPr>
        <p:spPr>
          <a:xfrm>
            <a:off x="240145" y="365125"/>
            <a:ext cx="11113655" cy="844839"/>
          </a:xfrm>
        </p:spPr>
        <p:txBody>
          <a:bodyPr/>
          <a:lstStyle/>
          <a:p>
            <a:r>
              <a:rPr lang="en-US" dirty="0"/>
              <a:t>Sources of Evidence Used in Prevention Recommendations in this Guideline</a:t>
            </a:r>
            <a:endParaRPr lang="en-US" dirty="0">
              <a:solidFill>
                <a:srgbClr val="CF2429"/>
              </a:solidFill>
              <a:latin typeface="Lub Dub Medium" panose="020B0603030403020204" pitchFamily="34" charset="0"/>
            </a:endParaRPr>
          </a:p>
        </p:txBody>
      </p:sp>
      <p:sp>
        <p:nvSpPr>
          <p:cNvPr id="3" name="Content Placeholder 2">
            <a:extLst>
              <a:ext uri="{FF2B5EF4-FFF2-40B4-BE49-F238E27FC236}">
                <a16:creationId xmlns:a16="http://schemas.microsoft.com/office/drawing/2014/main" id="{F5B608E3-D846-17A2-8174-B71F768FA879}"/>
              </a:ext>
            </a:extLst>
          </p:cNvPr>
          <p:cNvSpPr>
            <a:spLocks noGrp="1"/>
          </p:cNvSpPr>
          <p:nvPr>
            <p:ph idx="1"/>
          </p:nvPr>
        </p:nvSpPr>
        <p:spPr>
          <a:xfrm>
            <a:off x="5428647" y="1576807"/>
            <a:ext cx="5800024" cy="4094320"/>
          </a:xfrm>
        </p:spPr>
        <p:txBody>
          <a:bodyPr>
            <a:normAutofit/>
          </a:bodyPr>
          <a:lstStyle/>
          <a:p>
            <a:pPr marL="0" indent="0">
              <a:buNone/>
            </a:pPr>
            <a:r>
              <a:rPr lang="en-US" sz="2800" dirty="0">
                <a:solidFill>
                  <a:srgbClr val="CF2429"/>
                </a:solidFill>
                <a:latin typeface="Lub Dub Bold" panose="020B0803030403020204" pitchFamily="34" charset="0"/>
              </a:rPr>
              <a:t>Outcome data from research in populations:</a:t>
            </a:r>
          </a:p>
          <a:p>
            <a:pPr marL="509588" indent="-346075"/>
            <a:r>
              <a:rPr lang="en-US" dirty="0"/>
              <a:t>Without CVD</a:t>
            </a:r>
          </a:p>
          <a:p>
            <a:pPr marL="509588" indent="-346075"/>
            <a:r>
              <a:rPr lang="en-US" dirty="0"/>
              <a:t>With CVD but not any Stroke or TIA</a:t>
            </a:r>
          </a:p>
          <a:p>
            <a:pPr marL="509588" indent="-346075"/>
            <a:r>
              <a:rPr lang="en-US" dirty="0"/>
              <a:t>With CVD but ≤50% with history of stroke</a:t>
            </a:r>
          </a:p>
        </p:txBody>
      </p:sp>
      <p:sp>
        <p:nvSpPr>
          <p:cNvPr id="5" name="Text Placeholder 4">
            <a:extLst>
              <a:ext uri="{FF2B5EF4-FFF2-40B4-BE49-F238E27FC236}">
                <a16:creationId xmlns:a16="http://schemas.microsoft.com/office/drawing/2014/main" id="{9C49D4A4-5661-A52D-B27F-E513C17DEFEF}"/>
              </a:ext>
            </a:extLst>
          </p:cNvPr>
          <p:cNvSpPr>
            <a:spLocks noGrp="1"/>
          </p:cNvSpPr>
          <p:nvPr>
            <p:ph type="body" sz="quarter" idx="13"/>
          </p:nvPr>
        </p:nvSpPr>
        <p:spPr/>
        <p:txBody>
          <a:bodyPr/>
          <a:lstStyle/>
          <a:p>
            <a:r>
              <a:rPr lang="en-US" b="1" dirty="0"/>
              <a:t>Abbreviations: </a:t>
            </a:r>
            <a:r>
              <a:rPr lang="en-US" dirty="0"/>
              <a:t>CVD indicates cardiovascular disease; and TIA, transient ischemic attach.</a:t>
            </a:r>
          </a:p>
        </p:txBody>
      </p:sp>
      <p:sp>
        <p:nvSpPr>
          <p:cNvPr id="4" name="Slide Number Placeholder 3">
            <a:extLst>
              <a:ext uri="{FF2B5EF4-FFF2-40B4-BE49-F238E27FC236}">
                <a16:creationId xmlns:a16="http://schemas.microsoft.com/office/drawing/2014/main" id="{C8F7241C-775B-A636-5444-855202C5BD13}"/>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5</a:t>
            </a:fld>
            <a:endParaRPr lang="en-US" sz="900" dirty="0"/>
          </a:p>
        </p:txBody>
      </p:sp>
    </p:spTree>
    <p:extLst>
      <p:ext uri="{BB962C8B-B14F-4D97-AF65-F5344CB8AC3E}">
        <p14:creationId xmlns:p14="http://schemas.microsoft.com/office/powerpoint/2010/main" val="2980420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AA10298B-FEAE-D36D-5131-CDAE0A8335B7}"/>
              </a:ext>
              <a:ext uri="{C183D7F6-B498-43B3-948B-1728B52AA6E4}">
                <adec:decorative xmlns:adec="http://schemas.microsoft.com/office/drawing/2017/decorative" val="1"/>
              </a:ext>
            </a:extLst>
          </p:cNvPr>
          <p:cNvGrpSpPr/>
          <p:nvPr/>
        </p:nvGrpSpPr>
        <p:grpSpPr>
          <a:xfrm>
            <a:off x="4566709" y="2156647"/>
            <a:ext cx="3058583" cy="3058583"/>
            <a:chOff x="2534708" y="1278724"/>
            <a:chExt cx="3058583" cy="3058583"/>
          </a:xfrm>
        </p:grpSpPr>
        <p:sp>
          <p:nvSpPr>
            <p:cNvPr id="33" name="Oval 32">
              <a:extLst>
                <a:ext uri="{FF2B5EF4-FFF2-40B4-BE49-F238E27FC236}">
                  <a16:creationId xmlns:a16="http://schemas.microsoft.com/office/drawing/2014/main" id="{5E32810B-DDFF-29C6-E68D-3AA9E135527D}"/>
                </a:ext>
              </a:extLst>
            </p:cNvPr>
            <p:cNvSpPr/>
            <p:nvPr/>
          </p:nvSpPr>
          <p:spPr>
            <a:xfrm>
              <a:off x="2534708" y="1278724"/>
              <a:ext cx="3058583" cy="3058583"/>
            </a:xfrm>
            <a:prstGeom prst="ellipse">
              <a:avLst/>
            </a:prstGeom>
            <a:solidFill>
              <a:schemeClr val="bg1">
                <a:lumMod val="85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lstStyle/>
            <a:p>
              <a:endParaRPr lang="en-US"/>
            </a:p>
          </p:txBody>
        </p:sp>
        <p:sp>
          <p:nvSpPr>
            <p:cNvPr id="34" name="Oval 4">
              <a:extLst>
                <a:ext uri="{FF2B5EF4-FFF2-40B4-BE49-F238E27FC236}">
                  <a16:creationId xmlns:a16="http://schemas.microsoft.com/office/drawing/2014/main" id="{9069EE8F-08B3-3A5A-49A4-FDE766ACB4CE}"/>
                </a:ext>
              </a:extLst>
            </p:cNvPr>
            <p:cNvSpPr txBox="1"/>
            <p:nvPr/>
          </p:nvSpPr>
          <p:spPr>
            <a:xfrm>
              <a:off x="2982627" y="1726643"/>
              <a:ext cx="2162745" cy="2162745"/>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US" sz="6500" kern="1200" dirty="0"/>
                <a:t> </a:t>
              </a:r>
            </a:p>
          </p:txBody>
        </p:sp>
      </p:grpSp>
      <p:sp>
        <p:nvSpPr>
          <p:cNvPr id="2" name="Title 1">
            <a:extLst>
              <a:ext uri="{FF2B5EF4-FFF2-40B4-BE49-F238E27FC236}">
                <a16:creationId xmlns:a16="http://schemas.microsoft.com/office/drawing/2014/main" id="{8297FC9B-480E-6F5B-DD0C-F665BB8A9F52}"/>
              </a:ext>
            </a:extLst>
          </p:cNvPr>
          <p:cNvSpPr>
            <a:spLocks noGrp="1"/>
          </p:cNvSpPr>
          <p:nvPr>
            <p:ph type="title"/>
          </p:nvPr>
        </p:nvSpPr>
        <p:spPr>
          <a:xfrm>
            <a:off x="638899" y="154199"/>
            <a:ext cx="10515600" cy="660111"/>
          </a:xfrm>
        </p:spPr>
        <p:txBody>
          <a:bodyPr/>
          <a:lstStyle/>
          <a:p>
            <a:pPr algn="ctr"/>
            <a:r>
              <a:rPr lang="en-US" dirty="0"/>
              <a:t>Social Determinants of Health and Health-Related Social Needs</a:t>
            </a:r>
          </a:p>
        </p:txBody>
      </p:sp>
      <p:pic>
        <p:nvPicPr>
          <p:cNvPr id="9" name="Picture 8">
            <a:extLst>
              <a:ext uri="{FF2B5EF4-FFF2-40B4-BE49-F238E27FC236}">
                <a16:creationId xmlns:a16="http://schemas.microsoft.com/office/drawing/2014/main" id="{B23A7583-4C9E-7A28-D090-147C8B9D1CBE}"/>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700776" y="2249504"/>
            <a:ext cx="2731761" cy="3070798"/>
          </a:xfrm>
          <a:prstGeom prst="rect">
            <a:avLst/>
          </a:prstGeom>
        </p:spPr>
      </p:pic>
      <p:sp>
        <p:nvSpPr>
          <p:cNvPr id="31" name="Oval 30">
            <a:extLst>
              <a:ext uri="{FF2B5EF4-FFF2-40B4-BE49-F238E27FC236}">
                <a16:creationId xmlns:a16="http://schemas.microsoft.com/office/drawing/2014/main" id="{94B9098B-7543-E686-ABAB-DD68C8CD40AE}"/>
              </a:ext>
              <a:ext uri="{C183D7F6-B498-43B3-948B-1728B52AA6E4}">
                <adec:decorative xmlns:adec="http://schemas.microsoft.com/office/drawing/2017/decorative" val="1"/>
              </a:ext>
            </a:extLst>
          </p:cNvPr>
          <p:cNvSpPr/>
          <p:nvPr/>
        </p:nvSpPr>
        <p:spPr>
          <a:xfrm>
            <a:off x="5331355" y="928328"/>
            <a:ext cx="1529291" cy="1529291"/>
          </a:xfrm>
          <a:prstGeom prst="ellipse">
            <a:avLst/>
          </a:prstGeom>
          <a:solidFill>
            <a:srgbClr val="AC191F">
              <a:alpha val="80000"/>
            </a:srgbClr>
          </a:solidFill>
          <a:ln w="57150"/>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lstStyle/>
          <a:p>
            <a:endParaRPr lang="en-US"/>
          </a:p>
        </p:txBody>
      </p:sp>
      <p:sp>
        <p:nvSpPr>
          <p:cNvPr id="32" name="Oval 6">
            <a:extLst>
              <a:ext uri="{FF2B5EF4-FFF2-40B4-BE49-F238E27FC236}">
                <a16:creationId xmlns:a16="http://schemas.microsoft.com/office/drawing/2014/main" id="{B3E2EBE2-09E5-2FFE-4D91-52988A6F8216}"/>
              </a:ext>
            </a:extLst>
          </p:cNvPr>
          <p:cNvSpPr txBox="1"/>
          <p:nvPr/>
        </p:nvSpPr>
        <p:spPr>
          <a:xfrm>
            <a:off x="5555314" y="1152287"/>
            <a:ext cx="1081373" cy="1081373"/>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en-US" dirty="0">
                <a:solidFill>
                  <a:schemeClr val="bg1"/>
                </a:solidFill>
                <a:latin typeface="Lub Dub Bold" panose="020B0803030403020204" pitchFamily="34" charset="0"/>
              </a:rPr>
              <a:t>Economic Stability</a:t>
            </a:r>
            <a:endParaRPr lang="en-US" kern="1200" dirty="0">
              <a:solidFill>
                <a:schemeClr val="bg1"/>
              </a:solidFill>
              <a:latin typeface="Lub Dub Bold" panose="020B0803030403020204" pitchFamily="34" charset="0"/>
            </a:endParaRPr>
          </a:p>
        </p:txBody>
      </p:sp>
      <p:sp>
        <p:nvSpPr>
          <p:cNvPr id="29" name="Oval 28">
            <a:extLst>
              <a:ext uri="{FF2B5EF4-FFF2-40B4-BE49-F238E27FC236}">
                <a16:creationId xmlns:a16="http://schemas.microsoft.com/office/drawing/2014/main" id="{63D59856-D6F8-E9AD-10D6-B077FC8C5BA4}"/>
              </a:ext>
              <a:ext uri="{C183D7F6-B498-43B3-948B-1728B52AA6E4}">
                <adec:decorative xmlns:adec="http://schemas.microsoft.com/office/drawing/2017/decorative" val="1"/>
              </a:ext>
            </a:extLst>
          </p:cNvPr>
          <p:cNvSpPr/>
          <p:nvPr/>
        </p:nvSpPr>
        <p:spPr>
          <a:xfrm>
            <a:off x="6889518" y="1678699"/>
            <a:ext cx="1529291" cy="1529291"/>
          </a:xfrm>
          <a:prstGeom prst="ellipse">
            <a:avLst/>
          </a:prstGeom>
          <a:solidFill>
            <a:srgbClr val="AC191F">
              <a:alpha val="80000"/>
            </a:srgbClr>
          </a:solidFill>
          <a:ln w="57150"/>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lstStyle/>
          <a:p>
            <a:endParaRPr lang="en-US"/>
          </a:p>
        </p:txBody>
      </p:sp>
      <p:sp>
        <p:nvSpPr>
          <p:cNvPr id="30" name="Oval 8">
            <a:extLst>
              <a:ext uri="{FF2B5EF4-FFF2-40B4-BE49-F238E27FC236}">
                <a16:creationId xmlns:a16="http://schemas.microsoft.com/office/drawing/2014/main" id="{E69816C9-A7FD-C591-0B71-64E806BCEBE6}"/>
              </a:ext>
            </a:extLst>
          </p:cNvPr>
          <p:cNvSpPr txBox="1"/>
          <p:nvPr/>
        </p:nvSpPr>
        <p:spPr>
          <a:xfrm>
            <a:off x="7049919" y="1936885"/>
            <a:ext cx="1208487" cy="1081373"/>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en-US" dirty="0">
                <a:solidFill>
                  <a:schemeClr val="bg1"/>
                </a:solidFill>
                <a:latin typeface="Lub Dub Bold" panose="020B0803030403020204" pitchFamily="34" charset="0"/>
              </a:rPr>
              <a:t>Education </a:t>
            </a:r>
            <a:endParaRPr lang="en-US" kern="1200" dirty="0">
              <a:solidFill>
                <a:schemeClr val="bg1"/>
              </a:solidFill>
              <a:latin typeface="Lub Dub Bold" panose="020B0803030403020204" pitchFamily="34" charset="0"/>
            </a:endParaRPr>
          </a:p>
        </p:txBody>
      </p:sp>
      <p:sp>
        <p:nvSpPr>
          <p:cNvPr id="27" name="Oval 26">
            <a:extLst>
              <a:ext uri="{FF2B5EF4-FFF2-40B4-BE49-F238E27FC236}">
                <a16:creationId xmlns:a16="http://schemas.microsoft.com/office/drawing/2014/main" id="{A4302A03-5906-8A7C-1943-B00A919951A8}"/>
              </a:ext>
              <a:ext uri="{C183D7F6-B498-43B3-948B-1728B52AA6E4}">
                <adec:decorative xmlns:adec="http://schemas.microsoft.com/office/drawing/2017/decorative" val="1"/>
              </a:ext>
            </a:extLst>
          </p:cNvPr>
          <p:cNvSpPr/>
          <p:nvPr/>
        </p:nvSpPr>
        <p:spPr>
          <a:xfrm>
            <a:off x="7296587" y="3384235"/>
            <a:ext cx="1529291" cy="1529291"/>
          </a:xfrm>
          <a:prstGeom prst="ellipse">
            <a:avLst/>
          </a:prstGeom>
          <a:solidFill>
            <a:srgbClr val="AC191F">
              <a:alpha val="80000"/>
            </a:srgbClr>
          </a:solidFill>
          <a:ln w="57150"/>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lstStyle/>
          <a:p>
            <a:endParaRPr lang="en-US"/>
          </a:p>
        </p:txBody>
      </p:sp>
      <p:sp>
        <p:nvSpPr>
          <p:cNvPr id="28" name="Oval 10">
            <a:extLst>
              <a:ext uri="{FF2B5EF4-FFF2-40B4-BE49-F238E27FC236}">
                <a16:creationId xmlns:a16="http://schemas.microsoft.com/office/drawing/2014/main" id="{C7F13DFA-86F0-B8BB-BDD1-6369212C4519}"/>
              </a:ext>
            </a:extLst>
          </p:cNvPr>
          <p:cNvSpPr txBox="1"/>
          <p:nvPr/>
        </p:nvSpPr>
        <p:spPr>
          <a:xfrm>
            <a:off x="7315199" y="3588728"/>
            <a:ext cx="1450731" cy="1081373"/>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en-US" kern="1200" dirty="0">
                <a:solidFill>
                  <a:schemeClr val="bg1"/>
                </a:solidFill>
                <a:latin typeface="Lub Dub Bold" panose="020B0803030403020204" pitchFamily="34" charset="0"/>
              </a:rPr>
              <a:t>Healthcare Access</a:t>
            </a:r>
          </a:p>
        </p:txBody>
      </p:sp>
      <p:sp>
        <p:nvSpPr>
          <p:cNvPr id="25" name="Oval 24">
            <a:extLst>
              <a:ext uri="{FF2B5EF4-FFF2-40B4-BE49-F238E27FC236}">
                <a16:creationId xmlns:a16="http://schemas.microsoft.com/office/drawing/2014/main" id="{908BA67D-7D5F-7E85-86AE-FDDBCEBE2F0C}"/>
              </a:ext>
              <a:ext uri="{C183D7F6-B498-43B3-948B-1728B52AA6E4}">
                <adec:decorative xmlns:adec="http://schemas.microsoft.com/office/drawing/2017/decorative" val="1"/>
              </a:ext>
            </a:extLst>
          </p:cNvPr>
          <p:cNvSpPr/>
          <p:nvPr/>
        </p:nvSpPr>
        <p:spPr>
          <a:xfrm>
            <a:off x="6373895" y="4670346"/>
            <a:ext cx="1529291" cy="1529291"/>
          </a:xfrm>
          <a:prstGeom prst="ellipse">
            <a:avLst/>
          </a:prstGeom>
          <a:solidFill>
            <a:srgbClr val="AC191F">
              <a:alpha val="80000"/>
            </a:srgbClr>
          </a:solidFill>
          <a:ln w="57150"/>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lstStyle/>
          <a:p>
            <a:endParaRPr lang="en-US"/>
          </a:p>
        </p:txBody>
      </p:sp>
      <p:sp>
        <p:nvSpPr>
          <p:cNvPr id="26" name="Oval 12">
            <a:extLst>
              <a:ext uri="{FF2B5EF4-FFF2-40B4-BE49-F238E27FC236}">
                <a16:creationId xmlns:a16="http://schemas.microsoft.com/office/drawing/2014/main" id="{31F2E58A-DEE0-47B1-74B9-D70C901DB9C1}"/>
              </a:ext>
            </a:extLst>
          </p:cNvPr>
          <p:cNvSpPr txBox="1"/>
          <p:nvPr/>
        </p:nvSpPr>
        <p:spPr>
          <a:xfrm>
            <a:off x="6303027" y="4894304"/>
            <a:ext cx="1671026" cy="1081373"/>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en-US" sz="1600" kern="1200" dirty="0">
                <a:solidFill>
                  <a:schemeClr val="bg1"/>
                </a:solidFill>
                <a:latin typeface="Lub Dub Bold" panose="020B0803030403020204" pitchFamily="34" charset="0"/>
              </a:rPr>
              <a:t>Housing Security</a:t>
            </a:r>
          </a:p>
        </p:txBody>
      </p:sp>
      <p:sp>
        <p:nvSpPr>
          <p:cNvPr id="23" name="Oval 22">
            <a:extLst>
              <a:ext uri="{FF2B5EF4-FFF2-40B4-BE49-F238E27FC236}">
                <a16:creationId xmlns:a16="http://schemas.microsoft.com/office/drawing/2014/main" id="{E1A3483D-1975-9699-904C-56EFE55A5CD7}"/>
              </a:ext>
              <a:ext uri="{C183D7F6-B498-43B3-948B-1728B52AA6E4}">
                <adec:decorative xmlns:adec="http://schemas.microsoft.com/office/drawing/2017/decorative" val="1"/>
              </a:ext>
            </a:extLst>
          </p:cNvPr>
          <p:cNvSpPr/>
          <p:nvPr/>
        </p:nvSpPr>
        <p:spPr>
          <a:xfrm>
            <a:off x="4466639" y="4716893"/>
            <a:ext cx="1529291" cy="1529291"/>
          </a:xfrm>
          <a:prstGeom prst="ellipse">
            <a:avLst/>
          </a:prstGeom>
          <a:solidFill>
            <a:srgbClr val="AC191F">
              <a:alpha val="80000"/>
            </a:srgbClr>
          </a:solidFill>
          <a:ln w="57150"/>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lstStyle/>
          <a:p>
            <a:endParaRPr lang="en-US"/>
          </a:p>
        </p:txBody>
      </p:sp>
      <p:sp>
        <p:nvSpPr>
          <p:cNvPr id="24" name="Oval 14">
            <a:extLst>
              <a:ext uri="{FF2B5EF4-FFF2-40B4-BE49-F238E27FC236}">
                <a16:creationId xmlns:a16="http://schemas.microsoft.com/office/drawing/2014/main" id="{E8A491F7-CDEF-3FDC-5BD0-29E09D6972CF}"/>
              </a:ext>
            </a:extLst>
          </p:cNvPr>
          <p:cNvSpPr txBox="1"/>
          <p:nvPr/>
        </p:nvSpPr>
        <p:spPr>
          <a:xfrm>
            <a:off x="4591367" y="4944838"/>
            <a:ext cx="1305332" cy="1081373"/>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en-US" sz="1600" kern="1200" dirty="0">
                <a:solidFill>
                  <a:schemeClr val="bg1"/>
                </a:solidFill>
                <a:latin typeface="Lub Dub Bold" panose="020B0803030403020204" pitchFamily="34" charset="0"/>
              </a:rPr>
              <a:t>Experiences of Racism</a:t>
            </a:r>
          </a:p>
        </p:txBody>
      </p:sp>
      <p:sp>
        <p:nvSpPr>
          <p:cNvPr id="21" name="Oval 20">
            <a:extLst>
              <a:ext uri="{FF2B5EF4-FFF2-40B4-BE49-F238E27FC236}">
                <a16:creationId xmlns:a16="http://schemas.microsoft.com/office/drawing/2014/main" id="{2C74CD8C-7153-49EF-6CE5-E3030D811F45}"/>
              </a:ext>
              <a:ext uri="{C183D7F6-B498-43B3-948B-1728B52AA6E4}">
                <adec:decorative xmlns:adec="http://schemas.microsoft.com/office/drawing/2017/decorative" val="1"/>
              </a:ext>
            </a:extLst>
          </p:cNvPr>
          <p:cNvSpPr/>
          <p:nvPr/>
        </p:nvSpPr>
        <p:spPr>
          <a:xfrm>
            <a:off x="3388357" y="3364769"/>
            <a:ext cx="1529291" cy="1529291"/>
          </a:xfrm>
          <a:prstGeom prst="ellipse">
            <a:avLst/>
          </a:prstGeom>
          <a:solidFill>
            <a:srgbClr val="AC191F">
              <a:alpha val="80000"/>
            </a:srgbClr>
          </a:solidFill>
          <a:ln w="57150"/>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lstStyle/>
          <a:p>
            <a:endParaRPr lang="en-US"/>
          </a:p>
        </p:txBody>
      </p:sp>
      <p:sp>
        <p:nvSpPr>
          <p:cNvPr id="22" name="Oval 16">
            <a:extLst>
              <a:ext uri="{FF2B5EF4-FFF2-40B4-BE49-F238E27FC236}">
                <a16:creationId xmlns:a16="http://schemas.microsoft.com/office/drawing/2014/main" id="{CF097E6A-18E4-39AB-3700-3C8DBF650C4E}"/>
              </a:ext>
            </a:extLst>
          </p:cNvPr>
          <p:cNvSpPr txBox="1"/>
          <p:nvPr/>
        </p:nvSpPr>
        <p:spPr>
          <a:xfrm>
            <a:off x="3612316" y="3588728"/>
            <a:ext cx="1081373" cy="1081373"/>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en-US" dirty="0">
                <a:solidFill>
                  <a:schemeClr val="bg1"/>
                </a:solidFill>
                <a:latin typeface="Lub Dub Bold" panose="020B0803030403020204" pitchFamily="34" charset="0"/>
              </a:rPr>
              <a:t>Food Security</a:t>
            </a:r>
            <a:endParaRPr lang="en-US" kern="1200" dirty="0">
              <a:solidFill>
                <a:schemeClr val="bg1"/>
              </a:solidFill>
              <a:latin typeface="Lub Dub Bold" panose="020B0803030403020204" pitchFamily="34" charset="0"/>
            </a:endParaRPr>
          </a:p>
        </p:txBody>
      </p:sp>
      <p:sp>
        <p:nvSpPr>
          <p:cNvPr id="19" name="Oval 18">
            <a:extLst>
              <a:ext uri="{FF2B5EF4-FFF2-40B4-BE49-F238E27FC236}">
                <a16:creationId xmlns:a16="http://schemas.microsoft.com/office/drawing/2014/main" id="{54B1A9DA-AC0A-0C8E-2AA3-2C914E279761}"/>
              </a:ext>
              <a:ext uri="{C183D7F6-B498-43B3-948B-1728B52AA6E4}">
                <adec:decorative xmlns:adec="http://schemas.microsoft.com/office/drawing/2017/decorative" val="1"/>
              </a:ext>
            </a:extLst>
          </p:cNvPr>
          <p:cNvSpPr/>
          <p:nvPr/>
        </p:nvSpPr>
        <p:spPr>
          <a:xfrm>
            <a:off x="3773192" y="1678699"/>
            <a:ext cx="1529291" cy="1529291"/>
          </a:xfrm>
          <a:prstGeom prst="ellipse">
            <a:avLst/>
          </a:prstGeom>
          <a:solidFill>
            <a:srgbClr val="AC191F">
              <a:alpha val="80000"/>
            </a:srgbClr>
          </a:solidFill>
          <a:ln w="57150"/>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lstStyle/>
          <a:p>
            <a:endParaRPr lang="en-US"/>
          </a:p>
        </p:txBody>
      </p:sp>
      <p:sp>
        <p:nvSpPr>
          <p:cNvPr id="20" name="Oval 18">
            <a:extLst>
              <a:ext uri="{FF2B5EF4-FFF2-40B4-BE49-F238E27FC236}">
                <a16:creationId xmlns:a16="http://schemas.microsoft.com/office/drawing/2014/main" id="{5928C7F9-DE4A-E7D4-574F-C2C51461436D}"/>
              </a:ext>
            </a:extLst>
          </p:cNvPr>
          <p:cNvSpPr txBox="1"/>
          <p:nvPr/>
        </p:nvSpPr>
        <p:spPr>
          <a:xfrm>
            <a:off x="3997151" y="1902658"/>
            <a:ext cx="1081373" cy="1081373"/>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en-US" dirty="0">
                <a:solidFill>
                  <a:schemeClr val="bg1"/>
                </a:solidFill>
                <a:latin typeface="Lub Dub Bold" panose="020B0803030403020204" pitchFamily="34" charset="0"/>
              </a:rPr>
              <a:t>Health Literacy</a:t>
            </a:r>
            <a:endParaRPr lang="en-US" kern="1200" dirty="0">
              <a:solidFill>
                <a:schemeClr val="bg1"/>
              </a:solidFill>
              <a:latin typeface="Lub Dub Bold" panose="020B0803030403020204" pitchFamily="34" charset="0"/>
            </a:endParaRPr>
          </a:p>
        </p:txBody>
      </p:sp>
      <p:sp>
        <p:nvSpPr>
          <p:cNvPr id="4" name="Slide Number Placeholder 3">
            <a:extLst>
              <a:ext uri="{FF2B5EF4-FFF2-40B4-BE49-F238E27FC236}">
                <a16:creationId xmlns:a16="http://schemas.microsoft.com/office/drawing/2014/main" id="{4F93AE18-7123-7E05-2907-5103AB06831D}"/>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6</a:t>
            </a:fld>
            <a:endParaRPr lang="en-US" sz="900" dirty="0"/>
          </a:p>
        </p:txBody>
      </p:sp>
    </p:spTree>
    <p:extLst>
      <p:ext uri="{BB962C8B-B14F-4D97-AF65-F5344CB8AC3E}">
        <p14:creationId xmlns:p14="http://schemas.microsoft.com/office/powerpoint/2010/main" val="39281390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D49B5-C551-B04D-8C8F-ABEE8E9D0531}"/>
              </a:ext>
            </a:extLst>
          </p:cNvPr>
          <p:cNvSpPr>
            <a:spLocks noGrp="1"/>
          </p:cNvSpPr>
          <p:nvPr>
            <p:ph type="title"/>
          </p:nvPr>
        </p:nvSpPr>
        <p:spPr/>
        <p:txBody>
          <a:bodyPr/>
          <a:lstStyle/>
          <a:p>
            <a:r>
              <a:rPr lang="en-US" dirty="0"/>
              <a:t>Primary Prevention: </a:t>
            </a:r>
            <a:r>
              <a:rPr lang="en-US" dirty="0">
                <a:solidFill>
                  <a:srgbClr val="CF2429"/>
                </a:solidFill>
                <a:latin typeface="Lub Dub Medium" panose="020B0603030403020204" pitchFamily="34" charset="0"/>
              </a:rPr>
              <a:t>Screening</a:t>
            </a:r>
            <a:r>
              <a:rPr lang="en-US" dirty="0">
                <a:solidFill>
                  <a:srgbClr val="FF0000"/>
                </a:solidFill>
              </a:rPr>
              <a:t> </a:t>
            </a:r>
            <a:endParaRPr lang="en-US" dirty="0"/>
          </a:p>
        </p:txBody>
      </p:sp>
      <p:graphicFrame>
        <p:nvGraphicFramePr>
          <p:cNvPr id="8" name="Content Placeholder 5">
            <a:extLst>
              <a:ext uri="{FF2B5EF4-FFF2-40B4-BE49-F238E27FC236}">
                <a16:creationId xmlns:a16="http://schemas.microsoft.com/office/drawing/2014/main" id="{8A69BA37-B715-8EFD-B388-6FABDC293927}"/>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2929928969"/>
              </p:ext>
            </p:extLst>
          </p:nvPr>
        </p:nvGraphicFramePr>
        <p:xfrm>
          <a:off x="1744059" y="1407022"/>
          <a:ext cx="8703883" cy="3813713"/>
        </p:xfrm>
        <a:graphic>
          <a:graphicData uri="http://schemas.openxmlformats.org/drawingml/2006/table">
            <a:tbl>
              <a:tblPr firstRow="1" bandRow="1">
                <a:tableStyleId>{5C22544A-7EE6-4342-B048-85BDC9FD1C3A}</a:tableStyleId>
              </a:tblPr>
              <a:tblGrid>
                <a:gridCol w="895218">
                  <a:extLst>
                    <a:ext uri="{9D8B030D-6E8A-4147-A177-3AD203B41FA5}">
                      <a16:colId xmlns:a16="http://schemas.microsoft.com/office/drawing/2014/main" val="2649235253"/>
                    </a:ext>
                  </a:extLst>
                </a:gridCol>
                <a:gridCol w="7808665">
                  <a:extLst>
                    <a:ext uri="{9D8B030D-6E8A-4147-A177-3AD203B41FA5}">
                      <a16:colId xmlns:a16="http://schemas.microsoft.com/office/drawing/2014/main" val="3265590656"/>
                    </a:ext>
                  </a:extLst>
                </a:gridCol>
              </a:tblGrid>
              <a:tr h="495935">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2000" b="1" spc="50" dirty="0">
                          <a:solidFill>
                            <a:schemeClr val="bg1"/>
                          </a:solidFill>
                          <a:latin typeface="Lub Dub Condensed" panose="020B0506030403020204" pitchFamily="34" charset="0"/>
                          <a:cs typeface="Arial" panose="020B0604020202020204" pitchFamily="34" charset="0"/>
                        </a:rPr>
                        <a:t>COR</a:t>
                      </a:r>
                      <a:endParaRPr lang="en-US" sz="20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2000" b="1" spc="40" dirty="0">
                          <a:solidFill>
                            <a:schemeClr val="bg1"/>
                          </a:solidFill>
                          <a:latin typeface="Lub Dub Condensed" panose="020B0506030403020204" pitchFamily="34" charset="0"/>
                          <a:cs typeface="Arial" panose="020B0604020202020204" pitchFamily="34" charset="0"/>
                        </a:rPr>
                        <a:t>RECOMMENDATIONS</a:t>
                      </a:r>
                      <a:endParaRPr lang="en-US" sz="20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801126">
                <a:tc>
                  <a:txBody>
                    <a:bodyPr/>
                    <a:lstStyle/>
                    <a:p>
                      <a:pPr marL="0" indent="0" algn="ctr">
                        <a:lnSpc>
                          <a:spcPct val="100000"/>
                        </a:lnSpc>
                        <a:spcBef>
                          <a:spcPts val="295"/>
                        </a:spcBef>
                      </a:pPr>
                      <a:r>
                        <a:rPr lang="en-US" sz="20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800" b="0" i="0" u="none" strike="noStrike" kern="1200" baseline="0" dirty="0">
                          <a:solidFill>
                            <a:schemeClr val="dk1"/>
                          </a:solidFill>
                          <a:latin typeface="Lub Dub Condensed" panose="020B0506030403020204" pitchFamily="34" charset="0"/>
                          <a:ea typeface="+mn-ea"/>
                          <a:cs typeface="Arial" panose="020B0604020202020204" pitchFamily="34" charset="0"/>
                        </a:rPr>
                        <a:t>In persons aged 40-79 years, estimations of risk for CVD every 1-5 years is beneficial to guide decisions on treatments and lifestyle recommendations that may reduce risk for stroke.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r h="801126">
                <a:tc>
                  <a:txBody>
                    <a:bodyPr/>
                    <a:lstStyle/>
                    <a:p>
                      <a:pPr marL="0" indent="0" algn="ctr">
                        <a:lnSpc>
                          <a:spcPct val="100000"/>
                        </a:lnSpc>
                        <a:spcBef>
                          <a:spcPts val="295"/>
                        </a:spcBef>
                      </a:pPr>
                      <a:r>
                        <a:rPr lang="en-US" sz="20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800" b="0" i="0" u="none" strike="noStrike" kern="1200" baseline="0" dirty="0">
                          <a:solidFill>
                            <a:schemeClr val="dk1"/>
                          </a:solidFill>
                          <a:latin typeface="Lub Dub Condensed" panose="020B0506030403020204" pitchFamily="34" charset="0"/>
                          <a:ea typeface="+mn-ea"/>
                          <a:cs typeface="Arial" panose="020B0604020202020204" pitchFamily="34" charset="0"/>
                        </a:rPr>
                        <a:t>In persons with AF, calculations of CHA2DS2-VASc score is recommended to guide decisions on prescription of oral anticoagulation to reduce risk for stroke.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046396740"/>
                  </a:ext>
                </a:extLst>
              </a:tr>
              <a:tr h="801126">
                <a:tc>
                  <a:txBody>
                    <a:bodyPr/>
                    <a:lstStyle/>
                    <a:p>
                      <a:pPr marL="0" indent="0" algn="ctr">
                        <a:lnSpc>
                          <a:spcPct val="100000"/>
                        </a:lnSpc>
                        <a:spcBef>
                          <a:spcPts val="295"/>
                        </a:spcBef>
                      </a:pPr>
                      <a:r>
                        <a:rPr lang="en-US" sz="20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800" b="0" i="0" u="none" strike="noStrike" kern="1200" baseline="0" dirty="0">
                          <a:solidFill>
                            <a:schemeClr val="dk1"/>
                          </a:solidFill>
                          <a:latin typeface="Lub Dub Condensed" panose="020B0506030403020204" pitchFamily="34" charset="0"/>
                          <a:ea typeface="+mn-ea"/>
                          <a:cs typeface="Arial" panose="020B0604020202020204" pitchFamily="34" charset="0"/>
                        </a:rPr>
                        <a:t>In persons aged 18 or greater, periodic screening for modifiable behaviors and medical conditions that increase stroke risk is recommended.</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597935381"/>
                  </a:ext>
                </a:extLst>
              </a:tr>
              <a:tr h="801126">
                <a:tc>
                  <a:txBody>
                    <a:bodyPr/>
                    <a:lstStyle/>
                    <a:p>
                      <a:pPr marL="0" indent="0" algn="ctr">
                        <a:lnSpc>
                          <a:spcPct val="100000"/>
                        </a:lnSpc>
                        <a:spcBef>
                          <a:spcPts val="295"/>
                        </a:spcBef>
                      </a:pPr>
                      <a:r>
                        <a:rPr lang="en-US" sz="20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800" b="0" i="0" u="none" strike="noStrike" kern="1200" baseline="0">
                          <a:solidFill>
                            <a:schemeClr val="dk1"/>
                          </a:solidFill>
                          <a:latin typeface="Lub Dub Condensed" panose="020B0506030403020204" pitchFamily="34" charset="0"/>
                          <a:ea typeface="+mn-ea"/>
                          <a:cs typeface="Arial" panose="020B0604020202020204" pitchFamily="34" charset="0"/>
                        </a:rPr>
                        <a:t>In persons </a:t>
                      </a:r>
                      <a:r>
                        <a:rPr lang="en-US" sz="1800" b="0" i="0" u="none" strike="noStrike" kern="1200" baseline="0" dirty="0">
                          <a:solidFill>
                            <a:schemeClr val="dk1"/>
                          </a:solidFill>
                          <a:latin typeface="Lub Dub Condensed" panose="020B0506030403020204" pitchFamily="34" charset="0"/>
                          <a:ea typeface="+mn-ea"/>
                          <a:cs typeface="Arial" panose="020B0604020202020204" pitchFamily="34" charset="0"/>
                        </a:rPr>
                        <a:t>aged 18 and up, periodic screening for </a:t>
                      </a:r>
                      <a:r>
                        <a:rPr lang="en-US" sz="1800" b="0" i="0" u="none" strike="noStrike" kern="1200" baseline="0" dirty="0" err="1">
                          <a:solidFill>
                            <a:schemeClr val="dk1"/>
                          </a:solidFill>
                          <a:latin typeface="Lub Dub Condensed" panose="020B0506030403020204" pitchFamily="34" charset="0"/>
                          <a:ea typeface="+mn-ea"/>
                          <a:cs typeface="Arial" panose="020B0604020202020204" pitchFamily="34" charset="0"/>
                        </a:rPr>
                        <a:t>SDoH</a:t>
                      </a:r>
                      <a:r>
                        <a:rPr lang="en-US" sz="1800" b="0" i="0" u="none" strike="noStrike" kern="1200" baseline="0" dirty="0">
                          <a:solidFill>
                            <a:schemeClr val="dk1"/>
                          </a:solidFill>
                          <a:latin typeface="Lub Dub Condensed" panose="020B0506030403020204" pitchFamily="34" charset="0"/>
                          <a:ea typeface="+mn-ea"/>
                          <a:cs typeface="Arial" panose="020B0604020202020204" pitchFamily="34" charset="0"/>
                        </a:rPr>
                        <a:t> is beneficial to identify additional factors which contribute to stroke risk.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537052136"/>
                  </a:ext>
                </a:extLst>
              </a:tr>
            </a:tbl>
          </a:graphicData>
        </a:graphic>
      </p:graphicFrame>
      <p:sp>
        <p:nvSpPr>
          <p:cNvPr id="5" name="Text Placeholder 4">
            <a:extLst>
              <a:ext uri="{FF2B5EF4-FFF2-40B4-BE49-F238E27FC236}">
                <a16:creationId xmlns:a16="http://schemas.microsoft.com/office/drawing/2014/main" id="{4BBB1664-09CF-DCF8-DC3A-075C83C3FBC4}"/>
              </a:ext>
            </a:extLst>
          </p:cNvPr>
          <p:cNvSpPr>
            <a:spLocks noGrp="1"/>
          </p:cNvSpPr>
          <p:nvPr>
            <p:ph type="body" sz="quarter" idx="13"/>
          </p:nvPr>
        </p:nvSpPr>
        <p:spPr/>
        <p:txBody>
          <a:bodyPr/>
          <a:lstStyle/>
          <a:p>
            <a:r>
              <a:rPr lang="en-US" b="1" dirty="0"/>
              <a:t>Abbreviations: </a:t>
            </a:r>
            <a:r>
              <a:rPr lang="en-US" dirty="0"/>
              <a:t>CVD indicates cardiovascular disease; and </a:t>
            </a:r>
            <a:r>
              <a:rPr lang="en-US" dirty="0" err="1"/>
              <a:t>SDoH</a:t>
            </a:r>
            <a:r>
              <a:rPr lang="en-US" dirty="0"/>
              <a:t> , social determinants of health.</a:t>
            </a:r>
          </a:p>
        </p:txBody>
      </p:sp>
      <p:sp>
        <p:nvSpPr>
          <p:cNvPr id="4" name="Slide Number Placeholder 3">
            <a:extLst>
              <a:ext uri="{FF2B5EF4-FFF2-40B4-BE49-F238E27FC236}">
                <a16:creationId xmlns:a16="http://schemas.microsoft.com/office/drawing/2014/main" id="{0F084F68-5789-61CD-FFBF-ECB26AB1B6EF}"/>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7</a:t>
            </a:fld>
            <a:endParaRPr lang="en-US" sz="900" dirty="0"/>
          </a:p>
        </p:txBody>
      </p:sp>
    </p:spTree>
    <p:extLst>
      <p:ext uri="{BB962C8B-B14F-4D97-AF65-F5344CB8AC3E}">
        <p14:creationId xmlns:p14="http://schemas.microsoft.com/office/powerpoint/2010/main" val="3679088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19C68-B2CE-DECD-9AD2-780A8F920923}"/>
              </a:ext>
            </a:extLst>
          </p:cNvPr>
          <p:cNvSpPr>
            <a:spLocks noGrp="1"/>
          </p:cNvSpPr>
          <p:nvPr>
            <p:ph type="title"/>
          </p:nvPr>
        </p:nvSpPr>
        <p:spPr/>
        <p:txBody>
          <a:bodyPr/>
          <a:lstStyle/>
          <a:p>
            <a:r>
              <a:rPr lang="en-US" sz="3200" dirty="0">
                <a:effectLst/>
                <a:latin typeface="Lub Dub Bold" panose="020B0803030403020204"/>
                <a:ea typeface="Calibri" panose="020F0502020204030204" pitchFamily="34" charset="0"/>
              </a:rPr>
              <a:t>Management of Health Behaviors and </a:t>
            </a:r>
            <a:br>
              <a:rPr lang="en-US" sz="3200" dirty="0">
                <a:effectLst/>
                <a:latin typeface="Lub Dub Bold" panose="020B0803030403020204"/>
                <a:ea typeface="Calibri" panose="020F0502020204030204" pitchFamily="34" charset="0"/>
              </a:rPr>
            </a:br>
            <a:r>
              <a:rPr lang="en-US" sz="3200" dirty="0">
                <a:effectLst/>
                <a:latin typeface="Lub Dub Bold" panose="020B0803030403020204"/>
                <a:ea typeface="Calibri" panose="020F0502020204030204" pitchFamily="34" charset="0"/>
              </a:rPr>
              <a:t>Health Factors for Primary Prevention of Stroke</a:t>
            </a:r>
            <a:endParaRPr lang="en-US" sz="3200" dirty="0">
              <a:solidFill>
                <a:schemeClr val="tx1"/>
              </a:solidFill>
              <a:latin typeface="Lub Dub Bold" panose="020B0803030403020204"/>
            </a:endParaRPr>
          </a:p>
        </p:txBody>
      </p:sp>
      <p:sp>
        <p:nvSpPr>
          <p:cNvPr id="7" name="TextBox 6">
            <a:extLst>
              <a:ext uri="{FF2B5EF4-FFF2-40B4-BE49-F238E27FC236}">
                <a16:creationId xmlns:a16="http://schemas.microsoft.com/office/drawing/2014/main" id="{D9965A5D-12E1-CD24-0190-010A1D41E695}"/>
              </a:ext>
              <a:ext uri="{C183D7F6-B498-43B3-948B-1728B52AA6E4}">
                <adec:decorative xmlns:adec="http://schemas.microsoft.com/office/drawing/2017/decorative" val="1"/>
              </a:ext>
            </a:extLst>
          </p:cNvPr>
          <p:cNvSpPr txBox="1"/>
          <p:nvPr/>
        </p:nvSpPr>
        <p:spPr>
          <a:xfrm>
            <a:off x="3640154" y="1420642"/>
            <a:ext cx="5466900" cy="366379"/>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endParaRPr lang="en-US" dirty="0">
              <a:latin typeface="Lub Dub Condensed" panose="020B0506030403020204" pitchFamily="34" charset="0"/>
            </a:endParaRPr>
          </a:p>
        </p:txBody>
      </p:sp>
      <p:sp>
        <p:nvSpPr>
          <p:cNvPr id="8" name="TextBox 7">
            <a:extLst>
              <a:ext uri="{FF2B5EF4-FFF2-40B4-BE49-F238E27FC236}">
                <a16:creationId xmlns:a16="http://schemas.microsoft.com/office/drawing/2014/main" id="{B111E11D-65E8-76FC-DF70-5C414412FBF5}"/>
              </a:ext>
              <a:ext uri="{C183D7F6-B498-43B3-948B-1728B52AA6E4}">
                <adec:decorative xmlns:adec="http://schemas.microsoft.com/office/drawing/2017/decorative" val="0"/>
              </a:ext>
            </a:extLst>
          </p:cNvPr>
          <p:cNvSpPr txBox="1"/>
          <p:nvPr/>
        </p:nvSpPr>
        <p:spPr>
          <a:xfrm>
            <a:off x="4480242" y="1432466"/>
            <a:ext cx="3651720" cy="381224"/>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1800" dirty="0"/>
              <a:t>Diet Quality</a:t>
            </a:r>
          </a:p>
        </p:txBody>
      </p:sp>
      <p:graphicFrame>
        <p:nvGraphicFramePr>
          <p:cNvPr id="9" name="Content Placeholder 5">
            <a:extLst>
              <a:ext uri="{FF2B5EF4-FFF2-40B4-BE49-F238E27FC236}">
                <a16:creationId xmlns:a16="http://schemas.microsoft.com/office/drawing/2014/main" id="{FD4BF87F-9E7D-E9CC-C34D-7EE223076949}"/>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3048083369"/>
              </p:ext>
            </p:extLst>
          </p:nvPr>
        </p:nvGraphicFramePr>
        <p:xfrm>
          <a:off x="3640153" y="1787021"/>
          <a:ext cx="5466901" cy="3992880"/>
        </p:xfrm>
        <a:graphic>
          <a:graphicData uri="http://schemas.openxmlformats.org/drawingml/2006/table">
            <a:tbl>
              <a:tblPr firstRow="1" bandRow="1">
                <a:tableStyleId>{5C22544A-7EE6-4342-B048-85BDC9FD1C3A}</a:tableStyleId>
              </a:tblPr>
              <a:tblGrid>
                <a:gridCol w="908522">
                  <a:extLst>
                    <a:ext uri="{9D8B030D-6E8A-4147-A177-3AD203B41FA5}">
                      <a16:colId xmlns:a16="http://schemas.microsoft.com/office/drawing/2014/main" val="2649235253"/>
                    </a:ext>
                  </a:extLst>
                </a:gridCol>
                <a:gridCol w="4558379">
                  <a:extLst>
                    <a:ext uri="{9D8B030D-6E8A-4147-A177-3AD203B41FA5}">
                      <a16:colId xmlns:a16="http://schemas.microsoft.com/office/drawing/2014/main" val="3265590656"/>
                    </a:ext>
                  </a:extLst>
                </a:gridCol>
              </a:tblGrid>
              <a:tr h="329833">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364800">
                <a:tc>
                  <a:txBody>
                    <a:bodyPr/>
                    <a:lstStyle/>
                    <a:p>
                      <a:pPr marL="0" indent="0" algn="ctr">
                        <a:lnSpc>
                          <a:spcPct val="100000"/>
                        </a:lnSpc>
                        <a:spcBef>
                          <a:spcPts val="295"/>
                        </a:spcBef>
                      </a:pPr>
                      <a:r>
                        <a:rPr lang="en-US" sz="14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r>
                        <a:rPr lang="en-US" sz="1400" dirty="0">
                          <a:solidFill>
                            <a:schemeClr val="tx1"/>
                          </a:solidFill>
                          <a:latin typeface="Lub Dub Condensed" panose="020B0506030403020204" pitchFamily="34" charset="0"/>
                        </a:rPr>
                        <a:t>In adults without prior CVD and who are at high or intermediate CVD risk, a Mediterranean diet is recommended to reduce the risk of incident stroke.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r h="364800">
                <a:tc>
                  <a:txBody>
                    <a:bodyPr/>
                    <a:lstStyle/>
                    <a:p>
                      <a:pPr marL="0" indent="0" algn="ctr">
                        <a:lnSpc>
                          <a:spcPct val="100000"/>
                        </a:lnSpc>
                        <a:spcBef>
                          <a:spcPts val="295"/>
                        </a:spcBef>
                      </a:pPr>
                      <a:r>
                        <a:rPr lang="en-US" sz="1400" b="1" dirty="0">
                          <a:ln>
                            <a:noFill/>
                          </a:ln>
                          <a:solidFill>
                            <a:schemeClr val="tx1"/>
                          </a:solidFill>
                          <a:latin typeface="Lub Dub Bold" panose="020B0803030403020204" pitchFamily="34" charset="0"/>
                          <a:cs typeface="Arial" panose="020B0604020202020204" pitchFamily="34" charset="0"/>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r>
                        <a:rPr lang="en-US" sz="1400" dirty="0">
                          <a:solidFill>
                            <a:schemeClr val="tx1"/>
                          </a:solidFill>
                          <a:latin typeface="Lub Dub Condensed" panose="020B0506030403020204" pitchFamily="34" charset="0"/>
                        </a:rPr>
                        <a:t>In adults who are aged 60 years or older and have uncontrolled BP, compared to using 100% sodium chloride, salt substitution is reasonable to reduce the risk of incident stroke</a:t>
                      </a:r>
                      <a:r>
                        <a:rPr lang="en-US" sz="1200" dirty="0">
                          <a:solidFill>
                            <a:schemeClr val="tx1"/>
                          </a:solidFill>
                          <a:latin typeface="Lub Dub Condensed" panose="020B0506030403020204" pitchFamily="34" charset="0"/>
                        </a:rPr>
                        <a:t>.</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038659269"/>
                  </a:ext>
                </a:extLst>
              </a:tr>
              <a:tr h="364800">
                <a:tc>
                  <a:txBody>
                    <a:bodyPr/>
                    <a:lstStyle/>
                    <a:p>
                      <a:pPr marL="0" indent="0" algn="ctr">
                        <a:lnSpc>
                          <a:spcPct val="100000"/>
                        </a:lnSpc>
                        <a:spcBef>
                          <a:spcPts val="295"/>
                        </a:spcBef>
                      </a:pPr>
                      <a:r>
                        <a:rPr lang="en-US" sz="1400" b="1" dirty="0">
                          <a:ln>
                            <a:noFill/>
                          </a:ln>
                          <a:solidFill>
                            <a:schemeClr val="tx1"/>
                          </a:solidFill>
                          <a:latin typeface="Lub Dub Bold" panose="020B0803030403020204" pitchFamily="34" charset="0"/>
                          <a:cs typeface="Arial" panose="020B0604020202020204" pitchFamily="34" charset="0"/>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r>
                        <a:rPr lang="en-US" sz="1400" dirty="0">
                          <a:solidFill>
                            <a:schemeClr val="tx1"/>
                          </a:solidFill>
                          <a:latin typeface="Lub Dub Condensed" panose="020B0506030403020204" pitchFamily="34" charset="0"/>
                        </a:rPr>
                        <a:t>In adults, folic acid supplementation and B-complex vitamins supplementation for reducing the risk of stroke is not well-established.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149937860"/>
                  </a:ext>
                </a:extLst>
              </a:tr>
              <a:tr h="364800">
                <a:tc>
                  <a:txBody>
                    <a:bodyPr/>
                    <a:lstStyle/>
                    <a:p>
                      <a:pPr marL="0" indent="0" algn="ctr">
                        <a:lnSpc>
                          <a:spcPct val="100000"/>
                        </a:lnSpc>
                        <a:spcBef>
                          <a:spcPts val="295"/>
                        </a:spcBef>
                      </a:pPr>
                      <a:r>
                        <a:rPr lang="en-US" sz="1400" b="1" dirty="0">
                          <a:ln>
                            <a:noFill/>
                          </a:ln>
                          <a:solidFill>
                            <a:schemeClr val="tx1"/>
                          </a:solidFill>
                          <a:latin typeface="Lub Dub Bold" panose="020B0803030403020204" pitchFamily="34" charset="0"/>
                          <a:cs typeface="Arial" panose="020B0604020202020204" pitchFamily="34" charset="0"/>
                        </a:rPr>
                        <a:t>3: </a:t>
                      </a:r>
                      <a:br>
                        <a:rPr lang="en-US" sz="1400" b="1" dirty="0">
                          <a:ln>
                            <a:noFill/>
                          </a:ln>
                          <a:solidFill>
                            <a:schemeClr val="tx1"/>
                          </a:solidFill>
                          <a:latin typeface="Lub Dub Bold" panose="020B0803030403020204" pitchFamily="34" charset="0"/>
                          <a:cs typeface="Arial" panose="020B0604020202020204" pitchFamily="34" charset="0"/>
                        </a:rPr>
                      </a:br>
                      <a:r>
                        <a:rPr lang="en-US" sz="1100" b="1" dirty="0">
                          <a:ln>
                            <a:noFill/>
                          </a:ln>
                          <a:solidFill>
                            <a:schemeClr val="tx1"/>
                          </a:solidFill>
                          <a:latin typeface="Lub Dub Condensed" panose="020B0506030403020204" pitchFamily="34" charset="0"/>
                          <a:cs typeface="Arial" panose="020B0604020202020204" pitchFamily="34" charset="0"/>
                        </a:rPr>
                        <a:t>No Benefit</a:t>
                      </a:r>
                      <a:endParaRPr lang="en-US" sz="1400" b="1" dirty="0">
                        <a:ln>
                          <a:noFill/>
                        </a:ln>
                        <a:solidFill>
                          <a:schemeClr val="tx1"/>
                        </a:solidFill>
                        <a:latin typeface="Lub Dub Condensed" panose="020B050603040302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7320"/>
                    </a:solidFill>
                  </a:tcPr>
                </a:tc>
                <a:tc>
                  <a:txBody>
                    <a:bodyPr/>
                    <a:lstStyle/>
                    <a:p>
                      <a:r>
                        <a:rPr lang="en-US" sz="1400" dirty="0">
                          <a:solidFill>
                            <a:schemeClr val="tx1"/>
                          </a:solidFill>
                          <a:latin typeface="Lub Dub Condensed" panose="020B0506030403020204" pitchFamily="34" charset="0"/>
                        </a:rPr>
                        <a:t>In adults without prior CVD, long-chain fatty acids are not effective for reducing the risk of stroke.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967726389"/>
                  </a:ext>
                </a:extLst>
              </a:tr>
              <a:tr h="364800">
                <a:tc>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Lub Dub Bold" panose="020B0803030403020204" pitchFamily="34" charset="0"/>
                          <a:ea typeface="+mn-ea"/>
                          <a:cs typeface="Arial" panose="020B0604020202020204" pitchFamily="34" charset="0"/>
                        </a:rPr>
                        <a:t>3: </a:t>
                      </a:r>
                      <a:br>
                        <a:rPr kumimoji="0" lang="en-US" sz="1400" b="1" i="0" u="none" strike="noStrike" kern="1200" cap="none" spc="0" normalizeH="0" baseline="0" noProof="0" dirty="0">
                          <a:ln>
                            <a:noFill/>
                          </a:ln>
                          <a:solidFill>
                            <a:prstClr val="black"/>
                          </a:solidFill>
                          <a:effectLst/>
                          <a:uLnTx/>
                          <a:uFillTx/>
                          <a:latin typeface="Lub Dub Bold" panose="020B0803030403020204" pitchFamily="34" charset="0"/>
                          <a:ea typeface="+mn-ea"/>
                          <a:cs typeface="Arial" panose="020B0604020202020204" pitchFamily="34" charset="0"/>
                        </a:rPr>
                      </a:br>
                      <a:r>
                        <a:rPr kumimoji="0" lang="en-US" sz="1100" b="1"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Arial" panose="020B0604020202020204" pitchFamily="34" charset="0"/>
                        </a:rPr>
                        <a:t>No Benefit</a:t>
                      </a:r>
                      <a:endParaRPr kumimoji="0" lang="en-US" sz="1400" b="1"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732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Lub Dub Condensed" panose="020B0506030403020204" pitchFamily="34" charset="0"/>
                        </a:rPr>
                        <a:t>In adults, vitamin C, vitamin E, selenium, antioxidants, calcium, calcium with vitamin D, and multivitamin supplementation are not effective for reducing the risk of stroke.</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992675369"/>
                  </a:ext>
                </a:extLst>
              </a:tr>
            </a:tbl>
          </a:graphicData>
        </a:graphic>
      </p:graphicFrame>
      <p:pic>
        <p:nvPicPr>
          <p:cNvPr id="12" name="Picture 11">
            <a:extLst>
              <a:ext uri="{FF2B5EF4-FFF2-40B4-BE49-F238E27FC236}">
                <a16:creationId xmlns:a16="http://schemas.microsoft.com/office/drawing/2014/main" id="{B678F9B2-1AFD-3710-2489-2031373388C2}"/>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691091" y="1813690"/>
            <a:ext cx="2814059" cy="2814059"/>
          </a:xfrm>
          <a:prstGeom prst="rect">
            <a:avLst/>
          </a:prstGeom>
        </p:spPr>
      </p:pic>
      <p:sp>
        <p:nvSpPr>
          <p:cNvPr id="5" name="Text Placeholder 4">
            <a:extLst>
              <a:ext uri="{FF2B5EF4-FFF2-40B4-BE49-F238E27FC236}">
                <a16:creationId xmlns:a16="http://schemas.microsoft.com/office/drawing/2014/main" id="{BD7E6B20-AC26-7D57-C8A6-EC4D30055A4A}"/>
              </a:ext>
            </a:extLst>
          </p:cNvPr>
          <p:cNvSpPr>
            <a:spLocks noGrp="1"/>
          </p:cNvSpPr>
          <p:nvPr>
            <p:ph type="body" sz="quarter" idx="13"/>
          </p:nvPr>
        </p:nvSpPr>
        <p:spPr/>
        <p:txBody>
          <a:bodyPr/>
          <a:lstStyle/>
          <a:p>
            <a:r>
              <a:rPr lang="en-US" b="1" dirty="0"/>
              <a:t>Abbreviations</a:t>
            </a:r>
            <a:r>
              <a:rPr lang="en-US" dirty="0"/>
              <a:t>: BP indicates blood pressure; and CVD, cardiovascular disease.</a:t>
            </a:r>
          </a:p>
        </p:txBody>
      </p:sp>
      <p:sp>
        <p:nvSpPr>
          <p:cNvPr id="4" name="Slide Number Placeholder 3">
            <a:extLst>
              <a:ext uri="{FF2B5EF4-FFF2-40B4-BE49-F238E27FC236}">
                <a16:creationId xmlns:a16="http://schemas.microsoft.com/office/drawing/2014/main" id="{6C47CEFB-2BAE-31BE-17CB-C8D9ECD4FF21}"/>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8</a:t>
            </a:fld>
            <a:endParaRPr lang="en-US" sz="900" dirty="0"/>
          </a:p>
        </p:txBody>
      </p:sp>
    </p:spTree>
    <p:extLst>
      <p:ext uri="{BB962C8B-B14F-4D97-AF65-F5344CB8AC3E}">
        <p14:creationId xmlns:p14="http://schemas.microsoft.com/office/powerpoint/2010/main" val="2874313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19C68-B2CE-DECD-9AD2-780A8F920923}"/>
              </a:ext>
            </a:extLst>
          </p:cNvPr>
          <p:cNvSpPr>
            <a:spLocks noGrp="1"/>
          </p:cNvSpPr>
          <p:nvPr>
            <p:ph type="title"/>
          </p:nvPr>
        </p:nvSpPr>
        <p:spPr/>
        <p:txBody>
          <a:bodyPr/>
          <a:lstStyle/>
          <a:p>
            <a:r>
              <a:rPr lang="en-US" sz="3200" dirty="0">
                <a:effectLst/>
                <a:latin typeface="Lub Dub Bold" panose="020B0803030403020204"/>
                <a:ea typeface="Calibri" panose="020F0502020204030204" pitchFamily="34" charset="0"/>
              </a:rPr>
              <a:t>Management of Health Behaviors and </a:t>
            </a:r>
            <a:br>
              <a:rPr lang="en-US" sz="3200" dirty="0">
                <a:effectLst/>
                <a:latin typeface="Lub Dub Bold" panose="020B0803030403020204"/>
                <a:ea typeface="Calibri" panose="020F0502020204030204" pitchFamily="34" charset="0"/>
              </a:rPr>
            </a:br>
            <a:r>
              <a:rPr lang="en-US" sz="3200" dirty="0">
                <a:effectLst/>
                <a:latin typeface="Lub Dub Bold" panose="020B0803030403020204"/>
                <a:ea typeface="Calibri" panose="020F0502020204030204" pitchFamily="34" charset="0"/>
              </a:rPr>
              <a:t>Health Factors for Primary Prevention of Stroke</a:t>
            </a:r>
            <a:endParaRPr lang="en-US" sz="3200" dirty="0">
              <a:solidFill>
                <a:schemeClr val="tx1"/>
              </a:solidFill>
              <a:latin typeface="Lub Dub Bold" panose="020B0803030403020204"/>
            </a:endParaRPr>
          </a:p>
        </p:txBody>
      </p:sp>
      <p:sp>
        <p:nvSpPr>
          <p:cNvPr id="11" name="TextBox 10">
            <a:extLst>
              <a:ext uri="{FF2B5EF4-FFF2-40B4-BE49-F238E27FC236}">
                <a16:creationId xmlns:a16="http://schemas.microsoft.com/office/drawing/2014/main" id="{1E894DF2-0E00-32EC-6C07-E0A80CD6D9F4}"/>
              </a:ext>
              <a:ext uri="{C183D7F6-B498-43B3-948B-1728B52AA6E4}">
                <adec:decorative xmlns:adec="http://schemas.microsoft.com/office/drawing/2017/decorative" val="1"/>
              </a:ext>
            </a:extLst>
          </p:cNvPr>
          <p:cNvSpPr txBox="1"/>
          <p:nvPr/>
        </p:nvSpPr>
        <p:spPr>
          <a:xfrm>
            <a:off x="3828645" y="1621749"/>
            <a:ext cx="4530171" cy="366379"/>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endParaRPr lang="en-US" dirty="0">
              <a:latin typeface="Lub Dub Condensed" panose="020B0506030403020204" pitchFamily="34" charset="0"/>
            </a:endParaRPr>
          </a:p>
        </p:txBody>
      </p:sp>
      <p:sp>
        <p:nvSpPr>
          <p:cNvPr id="16" name="TextBox 15">
            <a:extLst>
              <a:ext uri="{FF2B5EF4-FFF2-40B4-BE49-F238E27FC236}">
                <a16:creationId xmlns:a16="http://schemas.microsoft.com/office/drawing/2014/main" id="{7D9F6EA4-58FA-8316-F19D-DA9BD1C8EE2D}"/>
              </a:ext>
              <a:ext uri="{C183D7F6-B498-43B3-948B-1728B52AA6E4}">
                <adec:decorative xmlns:adec="http://schemas.microsoft.com/office/drawing/2017/decorative" val="0"/>
              </a:ext>
            </a:extLst>
          </p:cNvPr>
          <p:cNvSpPr txBox="1"/>
          <p:nvPr/>
        </p:nvSpPr>
        <p:spPr>
          <a:xfrm>
            <a:off x="4161813" y="1606904"/>
            <a:ext cx="3432693" cy="381224"/>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1800" dirty="0"/>
              <a:t>Physical Activity</a:t>
            </a:r>
          </a:p>
        </p:txBody>
      </p:sp>
      <p:graphicFrame>
        <p:nvGraphicFramePr>
          <p:cNvPr id="17" name="Content Placeholder 5">
            <a:extLst>
              <a:ext uri="{FF2B5EF4-FFF2-40B4-BE49-F238E27FC236}">
                <a16:creationId xmlns:a16="http://schemas.microsoft.com/office/drawing/2014/main" id="{FF53393F-1C39-CEAB-D2FA-F01C7DCD48D3}"/>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66649186"/>
              </p:ext>
            </p:extLst>
          </p:nvPr>
        </p:nvGraphicFramePr>
        <p:xfrm>
          <a:off x="3828645" y="2001266"/>
          <a:ext cx="4534710" cy="3352800"/>
        </p:xfrm>
        <a:graphic>
          <a:graphicData uri="http://schemas.openxmlformats.org/drawingml/2006/table">
            <a:tbl>
              <a:tblPr firstRow="1" bandRow="1">
                <a:tableStyleId>{5C22544A-7EE6-4342-B048-85BDC9FD1C3A}</a:tableStyleId>
              </a:tblPr>
              <a:tblGrid>
                <a:gridCol w="604734">
                  <a:extLst>
                    <a:ext uri="{9D8B030D-6E8A-4147-A177-3AD203B41FA5}">
                      <a16:colId xmlns:a16="http://schemas.microsoft.com/office/drawing/2014/main" val="2649235253"/>
                    </a:ext>
                  </a:extLst>
                </a:gridCol>
                <a:gridCol w="3929976">
                  <a:extLst>
                    <a:ext uri="{9D8B030D-6E8A-4147-A177-3AD203B41FA5}">
                      <a16:colId xmlns:a16="http://schemas.microsoft.com/office/drawing/2014/main" val="3265590656"/>
                    </a:ext>
                  </a:extLst>
                </a:gridCol>
              </a:tblGrid>
              <a:tr h="329833">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364800">
                <a:tc>
                  <a:txBody>
                    <a:bodyPr/>
                    <a:lstStyle/>
                    <a:p>
                      <a:pPr marL="0" indent="0" algn="ctr">
                        <a:lnSpc>
                          <a:spcPct val="100000"/>
                        </a:lnSpc>
                        <a:spcBef>
                          <a:spcPts val="295"/>
                        </a:spcBef>
                      </a:pPr>
                      <a:r>
                        <a:rPr lang="en-US" sz="14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r>
                        <a:rPr lang="en-US" sz="1800" dirty="0">
                          <a:solidFill>
                            <a:schemeClr val="tx1"/>
                          </a:solidFill>
                          <a:latin typeface="Lub Dub Condensed" panose="020B0506030403020204" pitchFamily="34" charset="0"/>
                        </a:rPr>
                        <a:t>In adults, screening for physical activity is recommended to estimate stroke risk.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r h="364800">
                <a:tc>
                  <a:txBody>
                    <a:bodyPr/>
                    <a:lstStyle/>
                    <a:p>
                      <a:pPr marL="0" indent="0" algn="ctr">
                        <a:lnSpc>
                          <a:spcPct val="100000"/>
                        </a:lnSpc>
                        <a:spcBef>
                          <a:spcPts val="295"/>
                        </a:spcBef>
                      </a:pPr>
                      <a:r>
                        <a:rPr lang="en-US" sz="14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r>
                        <a:rPr lang="en-US" sz="1800" dirty="0">
                          <a:solidFill>
                            <a:schemeClr val="tx1"/>
                          </a:solidFill>
                          <a:latin typeface="Lub Dub Condensed" panose="020B0506030403020204" pitchFamily="34" charset="0"/>
                        </a:rPr>
                        <a:t>In adults, counseling patients to get at least 150 minutes of moderate intensity or 75 minutes of vigorous intensity physical activity per week is recommended to reduce stroke risk.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038659269"/>
                  </a:ext>
                </a:extLst>
              </a:tr>
              <a:tr h="364800">
                <a:tc>
                  <a:txBody>
                    <a:bodyPr/>
                    <a:lstStyle/>
                    <a:p>
                      <a:pPr marL="0" indent="0" algn="ctr">
                        <a:lnSpc>
                          <a:spcPct val="100000"/>
                        </a:lnSpc>
                        <a:spcBef>
                          <a:spcPts val="295"/>
                        </a:spcBef>
                      </a:pPr>
                      <a:r>
                        <a:rPr lang="en-US" sz="14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r>
                        <a:rPr lang="en-US" sz="1800" dirty="0">
                          <a:solidFill>
                            <a:schemeClr val="tx1"/>
                          </a:solidFill>
                          <a:latin typeface="Lub Dub Condensed" panose="020B0506030403020204" pitchFamily="34" charset="0"/>
                        </a:rPr>
                        <a:t>In adults, counseling to avoid excessive time spent in sedentary behavior is recommended to reduce stroke risk.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149937860"/>
                  </a:ext>
                </a:extLst>
              </a:tr>
            </a:tbl>
          </a:graphicData>
        </a:graphic>
      </p:graphicFrame>
      <p:pic>
        <p:nvPicPr>
          <p:cNvPr id="18" name="Picture 17">
            <a:extLst>
              <a:ext uri="{FF2B5EF4-FFF2-40B4-BE49-F238E27FC236}">
                <a16:creationId xmlns:a16="http://schemas.microsoft.com/office/drawing/2014/main" id="{9EE57752-F8B0-6B72-EB2D-8FD9F31283C6}"/>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618452" y="1683317"/>
            <a:ext cx="3006663" cy="3006663"/>
          </a:xfrm>
          <a:prstGeom prst="rect">
            <a:avLst/>
          </a:prstGeom>
        </p:spPr>
      </p:pic>
      <p:sp>
        <p:nvSpPr>
          <p:cNvPr id="4" name="Slide Number Placeholder 3">
            <a:extLst>
              <a:ext uri="{FF2B5EF4-FFF2-40B4-BE49-F238E27FC236}">
                <a16:creationId xmlns:a16="http://schemas.microsoft.com/office/drawing/2014/main" id="{6C47CEFB-2BAE-31BE-17CB-C8D9ECD4FF21}"/>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9</a:t>
            </a:fld>
            <a:endParaRPr lang="en-US" sz="900" dirty="0"/>
          </a:p>
        </p:txBody>
      </p:sp>
    </p:spTree>
    <p:extLst>
      <p:ext uri="{BB962C8B-B14F-4D97-AF65-F5344CB8AC3E}">
        <p14:creationId xmlns:p14="http://schemas.microsoft.com/office/powerpoint/2010/main" val="750040365"/>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B0E433B9E103C4492A93F37BAB6E962" ma:contentTypeVersion="7" ma:contentTypeDescription="Create a new document." ma:contentTypeScope="" ma:versionID="bfb9c436a5ceb9e7c3aa8c095b435c28">
  <xsd:schema xmlns:xsd="http://www.w3.org/2001/XMLSchema" xmlns:xs="http://www.w3.org/2001/XMLSchema" xmlns:p="http://schemas.microsoft.com/office/2006/metadata/properties" xmlns:ns3="292e6601-2771-43db-a7cc-8f168ee05178" targetNamespace="http://schemas.microsoft.com/office/2006/metadata/properties" ma:root="true" ma:fieldsID="bd37d2f694029b663802a6450382577b" ns3:_="">
    <xsd:import namespace="292e6601-2771-43db-a7cc-8f168ee0517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2e6601-2771-43db-a7cc-8f168ee051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91034C-CD83-40A7-8A0E-85EF59FF4023}">
  <ds:schemaRefs>
    <ds:schemaRef ds:uri="http://schemas.microsoft.com/sharepoint/v3/contenttype/forms"/>
  </ds:schemaRefs>
</ds:datastoreItem>
</file>

<file path=customXml/itemProps2.xml><?xml version="1.0" encoding="utf-8"?>
<ds:datastoreItem xmlns:ds="http://schemas.openxmlformats.org/officeDocument/2006/customXml" ds:itemID="{3055DA03-3874-4E63-AD72-36EA0429E26E}">
  <ds:schemaRefs>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www.w3.org/XML/1998/namespace"/>
    <ds:schemaRef ds:uri="http://purl.org/dc/elements/1.1/"/>
    <ds:schemaRef ds:uri="http://schemas.microsoft.com/office/infopath/2007/PartnerControls"/>
    <ds:schemaRef ds:uri="292e6601-2771-43db-a7cc-8f168ee05178"/>
    <ds:schemaRef ds:uri="http://purl.org/dc/dcmitype/"/>
  </ds:schemaRefs>
</ds:datastoreItem>
</file>

<file path=customXml/itemProps3.xml><?xml version="1.0" encoding="utf-8"?>
<ds:datastoreItem xmlns:ds="http://schemas.openxmlformats.org/officeDocument/2006/customXml" ds:itemID="{7E0A0DAB-25DB-4D86-A0F2-CD6D97CD76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2e6601-2771-43db-a7cc-8f168ee051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86145</TotalTime>
  <Words>4544</Words>
  <Application>Microsoft Office PowerPoint</Application>
  <PresentationFormat>Widescreen</PresentationFormat>
  <Paragraphs>506</Paragraphs>
  <Slides>38</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38</vt:i4>
      </vt:variant>
    </vt:vector>
  </HeadingPairs>
  <TitlesOfParts>
    <vt:vector size="49" baseType="lpstr">
      <vt:lpstr>-apple-system</vt:lpstr>
      <vt:lpstr>Aptos</vt:lpstr>
      <vt:lpstr>Arial</vt:lpstr>
      <vt:lpstr>Calibri</vt:lpstr>
      <vt:lpstr>Lub Dub Bold</vt:lpstr>
      <vt:lpstr>Lub Dub Condensed</vt:lpstr>
      <vt:lpstr>Lub Dub Light</vt:lpstr>
      <vt:lpstr>Lub Dub Medium</vt:lpstr>
      <vt:lpstr>Times New Roman</vt:lpstr>
      <vt:lpstr>Wingdings</vt:lpstr>
      <vt:lpstr>2_Office Theme</vt:lpstr>
      <vt:lpstr>  Guideline Essentials: AHA Clinical Slide Series</vt:lpstr>
      <vt:lpstr>Table 1.  Applying Class of Recommendation and Level of Evidence to Clinical Strategies, Interventions, Treatments, or Diagnostic Testing in Patient Care </vt:lpstr>
      <vt:lpstr>Elements Associated with Elevated Stroke Risk</vt:lpstr>
      <vt:lpstr>Closing the Prevention Gap</vt:lpstr>
      <vt:lpstr>Sources of Evidence Used in Prevention Recommendations in this Guideline</vt:lpstr>
      <vt:lpstr>Social Determinants of Health and Health-Related Social Needs</vt:lpstr>
      <vt:lpstr>Primary Prevention: Screening </vt:lpstr>
      <vt:lpstr>Management of Health Behaviors and  Health Factors for Primary Prevention of Stroke</vt:lpstr>
      <vt:lpstr>Management of Health Behaviors and  Health Factors for Primary Prevention of Stroke</vt:lpstr>
      <vt:lpstr>Management of Health Behaviors and  Health Factors for Primary Prevention of Stroke</vt:lpstr>
      <vt:lpstr>Management of Health Behaviors and  Health Factors for Primary Prevention of Stroke</vt:lpstr>
      <vt:lpstr>Management of Health Behaviors and  Health Factors for Primary Prevention of Stroke</vt:lpstr>
      <vt:lpstr>Management of Health Behaviors and  Health Factors for Primary Prevention of Stroke</vt:lpstr>
      <vt:lpstr>Management of Health Behaviors and  Health Factors for Primary Prevention of Stroke</vt:lpstr>
      <vt:lpstr>Management of Health Behaviors and  Health Factors for Primary Prevention of Stroke</vt:lpstr>
      <vt:lpstr>Atherosclerotic and Non-Atherosclerotic Risk Factors: Asymptomatic Carotid Artery Stenosis</vt:lpstr>
      <vt:lpstr>Atherosclerotic and Non-Atherosclerotic Risk Factors: Asymptomatic Cerebral Small Vessel Disease</vt:lpstr>
      <vt:lpstr>Atherosclerotic and Non-Atherosclerotic Risk Factors: Migraine</vt:lpstr>
      <vt:lpstr>Atherosclerotic and Non-Atherosclerotic Risk Factors: Migraine</vt:lpstr>
      <vt:lpstr>Stroke Prevention in Children with Sickle Cell Disease Ages 2-16</vt:lpstr>
      <vt:lpstr>Stroke Prevention in Children with Sickle Cell Disease Ages 2-16</vt:lpstr>
      <vt:lpstr>Genetic Stroke Syndromes</vt:lpstr>
      <vt:lpstr>Inflammation in Atherosclerosis</vt:lpstr>
      <vt:lpstr>Stroke Prevention in Autoimmune Disorders: Antiphospholipid Syndrome (APS) and Systemic Lupus Erythematosus (SLE)</vt:lpstr>
      <vt:lpstr>Stroke Prevention in Autoimmune Disorders: Rheumatoid Arthritis</vt:lpstr>
      <vt:lpstr>Stroke Prevention Related to Infections</vt:lpstr>
      <vt:lpstr>Stroke Prevention in Substance Use Disorders </vt:lpstr>
      <vt:lpstr>Prevention of Pregnancy-Associated Stroke </vt:lpstr>
      <vt:lpstr>Prevention of Stroke in Women at Increased Risk because of Pregnancy Events</vt:lpstr>
      <vt:lpstr>Endometriosis Increases the Risk of Future Stroke</vt:lpstr>
      <vt:lpstr>Stroke Risk with Hormonal Contraception</vt:lpstr>
      <vt:lpstr>Menopause Associated Stroke Risk Reduction</vt:lpstr>
      <vt:lpstr>Menopause Associated Stroke Risk Reduction</vt:lpstr>
      <vt:lpstr>Hormone use and Stroke Risk Reduction</vt:lpstr>
      <vt:lpstr>Cardiomyopathy and Stroke Risk Reduction</vt:lpstr>
      <vt:lpstr>Antiplatelet Use for Primary Prevention of Stroke</vt:lpstr>
      <vt:lpstr>Acknowledgments</vt:lpstr>
      <vt:lpstr>Copyright and Permissions Notice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Guideline Essentials: AHA Clinical Slide Series: 2024 Guideline for the Primary Prevention of Stroke</dc:title>
  <dc:creator>AmericanHeartAssociation@heart.org</dc:creator>
  <cp:lastModifiedBy>Stacy Ragsdale</cp:lastModifiedBy>
  <cp:revision>60</cp:revision>
  <dcterms:created xsi:type="dcterms:W3CDTF">2023-03-14T11:56:10Z</dcterms:created>
  <dcterms:modified xsi:type="dcterms:W3CDTF">2025-10-01T18:59:34Z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0x0101006B0E433B9E103C4492A93F37BAB6E962</vt:lpwstr>
  </property>
</Properties>
</file>