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22"/>
  </p:notesMasterIdLst>
  <p:sldIdLst>
    <p:sldId id="308" r:id="rId6"/>
    <p:sldId id="919" r:id="rId7"/>
    <p:sldId id="921" r:id="rId8"/>
    <p:sldId id="922" r:id="rId9"/>
    <p:sldId id="923" r:id="rId10"/>
    <p:sldId id="924" r:id="rId11"/>
    <p:sldId id="925" r:id="rId12"/>
    <p:sldId id="926" r:id="rId13"/>
    <p:sldId id="928" r:id="rId14"/>
    <p:sldId id="927" r:id="rId15"/>
    <p:sldId id="937" r:id="rId16"/>
    <p:sldId id="934" r:id="rId17"/>
    <p:sldId id="932" r:id="rId18"/>
    <p:sldId id="930" r:id="rId19"/>
    <p:sldId id="940" r:id="rId20"/>
    <p:sldId id="9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8A4"/>
    <a:srgbClr val="CF2429"/>
    <a:srgbClr val="AC1A1F"/>
    <a:srgbClr val="C8520A"/>
    <a:srgbClr val="E08306"/>
    <a:srgbClr val="F99B1D"/>
    <a:srgbClr val="F47320"/>
    <a:srgbClr val="82D472"/>
    <a:srgbClr val="650F11"/>
    <a:srgbClr val="0081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B9D3E-9ECB-4515-BC32-1D65B4908B71}" v="7" dt="2025-10-01T18:52:52.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20" autoAdjust="0"/>
  </p:normalViewPr>
  <p:slideViewPr>
    <p:cSldViewPr snapToGrid="0">
      <p:cViewPr varScale="1">
        <p:scale>
          <a:sx n="78" d="100"/>
          <a:sy n="78" d="100"/>
        </p:scale>
        <p:origin x="120" y="3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D2A69EB2-D933-4B96-B2D5-67E87144F270}"/>
    <pc:docChg chg="undo custSel addSld delSld modSld addMainMaster">
      <pc:chgData name="Gwendolyn Reyna" userId="0492242f-5314-4750-ad50-640a4fe02908" providerId="ADAL" clId="{D2A69EB2-D933-4B96-B2D5-67E87144F270}" dt="2025-09-15T19:36:02.576" v="191" actId="2711"/>
      <pc:docMkLst>
        <pc:docMk/>
      </pc:docMkLst>
      <pc:sldChg chg="addSp modSp mod">
        <pc:chgData name="Gwendolyn Reyna" userId="0492242f-5314-4750-ad50-640a4fe02908" providerId="ADAL" clId="{D2A69EB2-D933-4B96-B2D5-67E87144F270}" dt="2025-09-15T19:33:46.542" v="176"/>
        <pc:sldMkLst>
          <pc:docMk/>
          <pc:sldMk cId="1171176184" sldId="308"/>
        </pc:sldMkLst>
        <pc:spChg chg="mod">
          <ac:chgData name="Gwendolyn Reyna" userId="0492242f-5314-4750-ad50-640a4fe02908" providerId="ADAL" clId="{D2A69EB2-D933-4B96-B2D5-67E87144F270}" dt="2025-09-15T19:25:29.012" v="14" actId="1076"/>
          <ac:spMkLst>
            <pc:docMk/>
            <pc:sldMk cId="1171176184" sldId="308"/>
            <ac:spMk id="2" creationId="{758E7538-99E0-814A-996C-0848A5205CE0}"/>
          </ac:spMkLst>
        </pc:spChg>
        <pc:spChg chg="mod">
          <ac:chgData name="Gwendolyn Reyna" userId="0492242f-5314-4750-ad50-640a4fe02908" providerId="ADAL" clId="{D2A69EB2-D933-4B96-B2D5-67E87144F270}" dt="2025-09-15T19:26:02.682" v="17" actId="14100"/>
          <ac:spMkLst>
            <pc:docMk/>
            <pc:sldMk cId="1171176184" sldId="308"/>
            <ac:spMk id="3" creationId="{CDEA19E2-C884-5343-8547-E4ACA2FCDE39}"/>
          </ac:spMkLst>
        </pc:spChg>
        <pc:spChg chg="add mod">
          <ac:chgData name="Gwendolyn Reyna" userId="0492242f-5314-4750-ad50-640a4fe02908" providerId="ADAL" clId="{D2A69EB2-D933-4B96-B2D5-67E87144F270}" dt="2025-09-15T19:33:46.542" v="176"/>
          <ac:spMkLst>
            <pc:docMk/>
            <pc:sldMk cId="1171176184" sldId="308"/>
            <ac:spMk id="6" creationId="{1EE5DD6F-4A22-6789-546D-7DD1FDCC58C0}"/>
          </ac:spMkLst>
        </pc:spChg>
        <pc:picChg chg="add mod">
          <ac:chgData name="Gwendolyn Reyna" userId="0492242f-5314-4750-ad50-640a4fe02908" providerId="ADAL" clId="{D2A69EB2-D933-4B96-B2D5-67E87144F270}" dt="2025-09-15T19:33:34.871" v="175"/>
          <ac:picMkLst>
            <pc:docMk/>
            <pc:sldMk cId="1171176184" sldId="308"/>
            <ac:picMk id="5" creationId="{99EF44EC-8DA9-241F-4861-BD513B8A6C67}"/>
          </ac:picMkLst>
        </pc:picChg>
      </pc:sldChg>
      <pc:sldChg chg="add del">
        <pc:chgData name="Gwendolyn Reyna" userId="0492242f-5314-4750-ad50-640a4fe02908" providerId="ADAL" clId="{D2A69EB2-D933-4B96-B2D5-67E87144F270}" dt="2025-09-15T19:33:50.196" v="177" actId="47"/>
        <pc:sldMkLst>
          <pc:docMk/>
          <pc:sldMk cId="3060645428" sldId="938"/>
        </pc:sldMkLst>
      </pc:sldChg>
      <pc:sldChg chg="add">
        <pc:chgData name="Gwendolyn Reyna" userId="0492242f-5314-4750-ad50-640a4fe02908" providerId="ADAL" clId="{D2A69EB2-D933-4B96-B2D5-67E87144F270}" dt="2025-09-15T19:27:45.376" v="21"/>
        <pc:sldMkLst>
          <pc:docMk/>
          <pc:sldMk cId="1157976724" sldId="939"/>
        </pc:sldMkLst>
      </pc:sldChg>
      <pc:sldChg chg="addSp delSp modSp add mod">
        <pc:chgData name="Gwendolyn Reyna" userId="0492242f-5314-4750-ad50-640a4fe02908" providerId="ADAL" clId="{D2A69EB2-D933-4B96-B2D5-67E87144F270}" dt="2025-09-15T19:36:02.576" v="191" actId="2711"/>
        <pc:sldMkLst>
          <pc:docMk/>
          <pc:sldMk cId="527003837" sldId="940"/>
        </pc:sldMkLst>
        <pc:spChg chg="mod">
          <ac:chgData name="Gwendolyn Reyna" userId="0492242f-5314-4750-ad50-640a4fe02908" providerId="ADAL" clId="{D2A69EB2-D933-4B96-B2D5-67E87144F270}" dt="2025-09-15T19:29:57.988" v="35" actId="20577"/>
          <ac:spMkLst>
            <pc:docMk/>
            <pc:sldMk cId="527003837" sldId="940"/>
            <ac:spMk id="5" creationId="{AF0C3965-FF31-BF7A-B88B-00AF1194B0C1}"/>
          </ac:spMkLst>
        </pc:spChg>
        <pc:spChg chg="add mod">
          <ac:chgData name="Gwendolyn Reyna" userId="0492242f-5314-4750-ad50-640a4fe02908" providerId="ADAL" clId="{D2A69EB2-D933-4B96-B2D5-67E87144F270}" dt="2025-09-15T19:36:02.576" v="191" actId="2711"/>
          <ac:spMkLst>
            <pc:docMk/>
            <pc:sldMk cId="527003837" sldId="940"/>
            <ac:spMk id="9" creationId="{68F9278F-DB6C-5E55-06A5-7E2F69D02FB1}"/>
          </ac:spMkLst>
        </pc:spChg>
      </pc:sldChg>
      <pc:sldChg chg="add del">
        <pc:chgData name="Gwendolyn Reyna" userId="0492242f-5314-4750-ad50-640a4fe02908" providerId="ADAL" clId="{D2A69EB2-D933-4B96-B2D5-67E87144F270}" dt="2025-09-15T19:29:03.395" v="24" actId="27028"/>
        <pc:sldMkLst>
          <pc:docMk/>
          <pc:sldMk cId="675889619" sldId="940"/>
        </pc:sldMkLst>
      </pc:sldChg>
      <pc:sldChg chg="add del">
        <pc:chgData name="Gwendolyn Reyna" userId="0492242f-5314-4750-ad50-640a4fe02908" providerId="ADAL" clId="{D2A69EB2-D933-4B96-B2D5-67E87144F270}" dt="2025-09-15T19:31:44.737" v="41" actId="47"/>
        <pc:sldMkLst>
          <pc:docMk/>
          <pc:sldMk cId="4250107128" sldId="941"/>
        </pc:sldMkLst>
      </pc:sldChg>
      <pc:sldMasterChg chg="add addSldLayout">
        <pc:chgData name="Gwendolyn Reyna" userId="0492242f-5314-4750-ad50-640a4fe02908" providerId="ADAL" clId="{D2A69EB2-D933-4B96-B2D5-67E87144F270}" dt="2025-09-15T19:27:09.873" v="18" actId="27028"/>
        <pc:sldMasterMkLst>
          <pc:docMk/>
          <pc:sldMasterMk cId="1503474835" sldId="2147483648"/>
        </pc:sldMasterMkLst>
        <pc:sldLayoutChg chg="add">
          <pc:chgData name="Gwendolyn Reyna" userId="0492242f-5314-4750-ad50-640a4fe02908" providerId="ADAL" clId="{D2A69EB2-D933-4B96-B2D5-67E87144F270}" dt="2025-09-15T19:27:09.873" v="18" actId="27028"/>
          <pc:sldLayoutMkLst>
            <pc:docMk/>
            <pc:sldMasterMk cId="1503474835" sldId="2147483648"/>
            <pc:sldLayoutMk cId="988477868" sldId="2147483649"/>
          </pc:sldLayoutMkLst>
        </pc:sldLayoutChg>
      </pc:sldMasterChg>
      <pc:sldMasterChg chg="addSldLayout delSldLayout">
        <pc:chgData name="Gwendolyn Reyna" userId="0492242f-5314-4750-ad50-640a4fe02908" providerId="ADAL" clId="{D2A69EB2-D933-4B96-B2D5-67E87144F270}" dt="2025-09-15T19:29:03.395" v="24" actId="27028"/>
        <pc:sldMasterMkLst>
          <pc:docMk/>
          <pc:sldMasterMk cId="2590278490" sldId="2147483674"/>
        </pc:sldMasterMkLst>
        <pc:sldLayoutChg chg="add del">
          <pc:chgData name="Gwendolyn Reyna" userId="0492242f-5314-4750-ad50-640a4fe02908" providerId="ADAL" clId="{D2A69EB2-D933-4B96-B2D5-67E87144F270}" dt="2025-09-15T19:29:03.395" v="24" actId="27028"/>
          <pc:sldLayoutMkLst>
            <pc:docMk/>
            <pc:sldMasterMk cId="2590278490" sldId="2147483674"/>
            <pc:sldLayoutMk cId="3681482533" sldId="2147483681"/>
          </pc:sldLayoutMkLst>
        </pc:sldLayoutChg>
      </pc:sldMasterChg>
    </pc:docChg>
  </pc:docChgLst>
  <pc:docChgLst>
    <pc:chgData name="Stacy Ragsdale" userId="897c56bc-a406-490e-b203-c130bd4c2657" providerId="ADAL" clId="{F2463937-2B0E-405B-A4FE-33FC903CFF92}"/>
    <pc:docChg chg="undo custSel modSld">
      <pc:chgData name="Stacy Ragsdale" userId="897c56bc-a406-490e-b203-c130bd4c2657" providerId="ADAL" clId="{F2463937-2B0E-405B-A4FE-33FC903CFF92}" dt="2025-10-01T18:52:52.299" v="3" actId="14100"/>
      <pc:docMkLst>
        <pc:docMk/>
      </pc:docMkLst>
      <pc:sldChg chg="modSp mod">
        <pc:chgData name="Stacy Ragsdale" userId="897c56bc-a406-490e-b203-c130bd4c2657" providerId="ADAL" clId="{F2463937-2B0E-405B-A4FE-33FC903CFF92}" dt="2025-10-01T18:52:52.299" v="3" actId="14100"/>
        <pc:sldMkLst>
          <pc:docMk/>
          <pc:sldMk cId="62969734" sldId="926"/>
        </pc:sldMkLst>
        <pc:picChg chg="mod">
          <ac:chgData name="Stacy Ragsdale" userId="897c56bc-a406-490e-b203-c130bd4c2657" providerId="ADAL" clId="{F2463937-2B0E-405B-A4FE-33FC903CFF92}" dt="2025-10-01T18:52:52.299" v="3" actId="14100"/>
          <ac:picMkLst>
            <pc:docMk/>
            <pc:sldMk cId="62969734" sldId="926"/>
            <ac:picMk id="6" creationId="{FACA4654-9D5A-6BC2-07B4-1F3308741B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0947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159497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275602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00A1B-FE49-5136-3CBA-3ECD2EA37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CBCB7-4645-6ECE-C11D-E89D05C6E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F73DB-AF9A-7F78-9AE5-20F2E0DE56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B2AF2C-A054-3C0E-B59A-D1D83C0051F7}"/>
              </a:ext>
            </a:extLst>
          </p:cNvPr>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172869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142"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894888"/>
            <a:ext cx="10515600" cy="271939"/>
          </a:xfrm>
        </p:spPr>
        <p:txBody>
          <a:bodyPr lIns="0">
            <a:noAutofit/>
          </a:bodyPr>
          <a:lstStyle>
            <a:lvl1pPr algn="ctr">
              <a:buNone/>
              <a:defRPr sz="11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878566" y="6267943"/>
            <a:ext cx="6434868"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A Synopsis of the Evidence for the Science and Clinical Management of Cardiovascular-Kidney-Metabolic Syndrome: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8477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47483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189703" y="1161811"/>
            <a:ext cx="9144000" cy="998585"/>
          </a:xfrm>
        </p:spPr>
        <p:txBody>
          <a:bodyPr/>
          <a:lstStyle/>
          <a:p>
            <a:r>
              <a:rPr lang="en-US" sz="6000" dirty="0"/>
              <a:t>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76982" y="3429000"/>
            <a:ext cx="8704163" cy="2469382"/>
          </a:xfrm>
        </p:spPr>
        <p:txBody>
          <a:bodyPr>
            <a:normAutofit/>
          </a:bodyPr>
          <a:lstStyle/>
          <a:p>
            <a:pPr>
              <a:lnSpc>
                <a:spcPct val="110000"/>
              </a:lnSpc>
              <a:spcBef>
                <a:spcPts val="0"/>
              </a:spcBef>
            </a:pPr>
            <a:r>
              <a:rPr lang="en-US" sz="2000" dirty="0">
                <a:latin typeface="Lub Dub Light" panose="020B0303030403020204" pitchFamily="34" charset="0"/>
              </a:rPr>
              <a:t>ADAPTED FROM:</a:t>
            </a:r>
            <a:br>
              <a:rPr lang="en-US" sz="2000" dirty="0">
                <a:latin typeface="Lub Dub Light" panose="020B0303030403020204" pitchFamily="34" charset="0"/>
              </a:rPr>
            </a:br>
            <a:r>
              <a:rPr lang="en-US" sz="900" dirty="0">
                <a:latin typeface="Lub Dub Light" panose="020B0303030403020204" pitchFamily="34" charset="0"/>
              </a:rPr>
              <a:t> </a:t>
            </a:r>
            <a:br>
              <a:rPr lang="en-US" sz="1200" dirty="0"/>
            </a:br>
            <a:r>
              <a:rPr lang="en-US" dirty="0"/>
              <a:t>The 2023 Scientific Statement From the AHA:</a:t>
            </a:r>
          </a:p>
          <a:p>
            <a:pPr>
              <a:lnSpc>
                <a:spcPct val="110000"/>
              </a:lnSpc>
              <a:spcBef>
                <a:spcPts val="0"/>
              </a:spcBef>
            </a:pPr>
            <a:r>
              <a:rPr lang="en-US" dirty="0"/>
              <a:t>A Synopsis of the Evidence for the Science and Clinical Management of Cardiovascular-Kidney-Metabolic Syndrome</a:t>
            </a:r>
          </a:p>
          <a:p>
            <a:pPr>
              <a:lnSpc>
                <a:spcPct val="110000"/>
              </a:lnSpc>
              <a:spcBef>
                <a:spcPts val="0"/>
              </a:spcBef>
            </a:pPr>
            <a:endParaRPr lang="en-US" sz="2000" dirty="0">
              <a:latin typeface="Lub Dub Bold" panose="020B0803030403020204" pitchFamily="34" charset="0"/>
            </a:endParaRPr>
          </a:p>
        </p:txBody>
      </p:sp>
      <p:pic>
        <p:nvPicPr>
          <p:cNvPr id="5" name="Picture 4">
            <a:extLst>
              <a:ext uri="{FF2B5EF4-FFF2-40B4-BE49-F238E27FC236}">
                <a16:creationId xmlns:a16="http://schemas.microsoft.com/office/drawing/2014/main" id="{99EF44EC-8DA9-241F-4861-BD513B8A6C67}"/>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sp>
        <p:nvSpPr>
          <p:cNvPr id="6" name="TextBox 5">
            <a:extLst>
              <a:ext uri="{FF2B5EF4-FFF2-40B4-BE49-F238E27FC236}">
                <a16:creationId xmlns:a16="http://schemas.microsoft.com/office/drawing/2014/main" id="{1EE5DD6F-4A22-6789-546D-7DD1FDCC58C0}"/>
              </a:ext>
              <a:ext uri="{C183D7F6-B498-43B3-948B-1728B52AA6E4}">
                <adec:decorative xmlns:adec="http://schemas.microsoft.com/office/drawing/2017/decorative" val="1"/>
              </a:ext>
            </a:extLst>
          </p:cNvPr>
          <p:cNvSpPr txBox="1"/>
          <p:nvPr/>
        </p:nvSpPr>
        <p:spPr>
          <a:xfrm>
            <a:off x="10465171" y="6357397"/>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1A1D-5E40-7CD7-80C0-E8A5EEB1D3B2}"/>
              </a:ext>
            </a:extLst>
          </p:cNvPr>
          <p:cNvSpPr>
            <a:spLocks noGrp="1"/>
          </p:cNvSpPr>
          <p:nvPr>
            <p:ph type="title"/>
          </p:nvPr>
        </p:nvSpPr>
        <p:spPr/>
        <p:txBody>
          <a:bodyPr/>
          <a:lstStyle/>
          <a:p>
            <a:r>
              <a:rPr lang="en-US" dirty="0"/>
              <a:t>CKM Syndrome Staging Definitions</a:t>
            </a:r>
          </a:p>
        </p:txBody>
      </p:sp>
      <p:sp>
        <p:nvSpPr>
          <p:cNvPr id="34" name="Arrow: Chevron 33">
            <a:extLst>
              <a:ext uri="{FF2B5EF4-FFF2-40B4-BE49-F238E27FC236}">
                <a16:creationId xmlns:a16="http://schemas.microsoft.com/office/drawing/2014/main" id="{71BCD835-0104-5337-6B11-6DF19013F1AB}"/>
              </a:ext>
              <a:ext uri="{C183D7F6-B498-43B3-948B-1728B52AA6E4}">
                <adec:decorative xmlns:adec="http://schemas.microsoft.com/office/drawing/2017/decorative" val="1"/>
              </a:ext>
            </a:extLst>
          </p:cNvPr>
          <p:cNvSpPr/>
          <p:nvPr/>
        </p:nvSpPr>
        <p:spPr>
          <a:xfrm>
            <a:off x="847079" y="1915544"/>
            <a:ext cx="2141589" cy="642476"/>
          </a:xfrm>
          <a:prstGeom prst="chevron">
            <a:avLst>
              <a:gd name="adj" fmla="val 30000"/>
            </a:avLst>
          </a:prstGeom>
          <a:solidFill>
            <a:schemeClr val="accent6">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5" name="Arrow: Chevron 4">
            <a:extLst>
              <a:ext uri="{FF2B5EF4-FFF2-40B4-BE49-F238E27FC236}">
                <a16:creationId xmlns:a16="http://schemas.microsoft.com/office/drawing/2014/main" id="{11EC1CC0-FFEB-F7CF-A33E-739A48622BBB}"/>
              </a:ext>
            </a:extLst>
          </p:cNvPr>
          <p:cNvSpPr txBox="1"/>
          <p:nvPr/>
        </p:nvSpPr>
        <p:spPr>
          <a:xfrm>
            <a:off x="1039822"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0</a:t>
            </a:r>
          </a:p>
        </p:txBody>
      </p:sp>
      <p:sp>
        <p:nvSpPr>
          <p:cNvPr id="32" name="Rectangle 31">
            <a:extLst>
              <a:ext uri="{FF2B5EF4-FFF2-40B4-BE49-F238E27FC236}">
                <a16:creationId xmlns:a16="http://schemas.microsoft.com/office/drawing/2014/main" id="{52AD008A-0441-465B-0022-6916A6C205D8}"/>
              </a:ext>
              <a:ext uri="{C183D7F6-B498-43B3-948B-1728B52AA6E4}">
                <adec:decorative xmlns:adec="http://schemas.microsoft.com/office/drawing/2017/decorative" val="1"/>
              </a:ext>
            </a:extLst>
          </p:cNvPr>
          <p:cNvSpPr/>
          <p:nvPr/>
        </p:nvSpPr>
        <p:spPr>
          <a:xfrm>
            <a:off x="847079" y="2558021"/>
            <a:ext cx="1948846" cy="2384434"/>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027B1048-73CA-CB35-EAD9-E4FF28864484}"/>
              </a:ext>
            </a:extLst>
          </p:cNvPr>
          <p:cNvSpPr txBox="1"/>
          <p:nvPr/>
        </p:nvSpPr>
        <p:spPr>
          <a:xfrm>
            <a:off x="847079" y="2558021"/>
            <a:ext cx="1948846" cy="182904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dirty="0">
                <a:latin typeface="Lub Dub Bold" panose="020B0803030403020204" pitchFamily="34" charset="0"/>
              </a:rPr>
              <a:t>No CKM Risk Factors</a:t>
            </a:r>
          </a:p>
        </p:txBody>
      </p:sp>
      <p:sp>
        <p:nvSpPr>
          <p:cNvPr id="30" name="Arrow: Chevron 29">
            <a:extLst>
              <a:ext uri="{FF2B5EF4-FFF2-40B4-BE49-F238E27FC236}">
                <a16:creationId xmlns:a16="http://schemas.microsoft.com/office/drawing/2014/main" id="{18EC6141-0260-4BED-6D54-F04F07A387CA}"/>
              </a:ext>
              <a:ext uri="{C183D7F6-B498-43B3-948B-1728B52AA6E4}">
                <adec:decorative xmlns:adec="http://schemas.microsoft.com/office/drawing/2017/decorative" val="1"/>
              </a:ext>
            </a:extLst>
          </p:cNvPr>
          <p:cNvSpPr/>
          <p:nvPr/>
        </p:nvSpPr>
        <p:spPr>
          <a:xfrm>
            <a:off x="5025205" y="1906242"/>
            <a:ext cx="2141589" cy="642476"/>
          </a:xfrm>
          <a:prstGeom prst="chevron">
            <a:avLst>
              <a:gd name="adj" fmla="val 30000"/>
            </a:avLst>
          </a:prstGeom>
          <a:solidFill>
            <a:srgbClr val="E0830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1" name="Arrow: Chevron 8">
            <a:extLst>
              <a:ext uri="{FF2B5EF4-FFF2-40B4-BE49-F238E27FC236}">
                <a16:creationId xmlns:a16="http://schemas.microsoft.com/office/drawing/2014/main" id="{1D716B34-3455-8855-1165-B44E55D46C29}"/>
              </a:ext>
            </a:extLst>
          </p:cNvPr>
          <p:cNvSpPr txBox="1"/>
          <p:nvPr/>
        </p:nvSpPr>
        <p:spPr>
          <a:xfrm>
            <a:off x="3128885"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1</a:t>
            </a:r>
          </a:p>
        </p:txBody>
      </p:sp>
      <p:sp>
        <p:nvSpPr>
          <p:cNvPr id="28" name="Rectangle 27">
            <a:extLst>
              <a:ext uri="{FF2B5EF4-FFF2-40B4-BE49-F238E27FC236}">
                <a16:creationId xmlns:a16="http://schemas.microsoft.com/office/drawing/2014/main" id="{030819DE-A4F7-B438-A909-12E922B5CF2E}"/>
              </a:ext>
              <a:ext uri="{C183D7F6-B498-43B3-948B-1728B52AA6E4}">
                <adec:decorative xmlns:adec="http://schemas.microsoft.com/office/drawing/2017/decorative" val="1"/>
              </a:ext>
            </a:extLst>
          </p:cNvPr>
          <p:cNvSpPr/>
          <p:nvPr/>
        </p:nvSpPr>
        <p:spPr>
          <a:xfrm>
            <a:off x="2936142" y="2558021"/>
            <a:ext cx="1948846" cy="2384434"/>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TextBox 28">
            <a:extLst>
              <a:ext uri="{FF2B5EF4-FFF2-40B4-BE49-F238E27FC236}">
                <a16:creationId xmlns:a16="http://schemas.microsoft.com/office/drawing/2014/main" id="{DC9F9274-A900-4381-DA6E-90A60493EEB9}"/>
              </a:ext>
            </a:extLst>
          </p:cNvPr>
          <p:cNvSpPr txBox="1"/>
          <p:nvPr/>
        </p:nvSpPr>
        <p:spPr>
          <a:xfrm>
            <a:off x="2936142" y="2558021"/>
            <a:ext cx="1948846" cy="182904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dirty="0">
                <a:latin typeface="Lub Dub Bold" panose="020B0803030403020204" pitchFamily="34" charset="0"/>
              </a:rPr>
              <a:t>Excess or Dysfunctional Adiposity</a:t>
            </a:r>
          </a:p>
        </p:txBody>
      </p:sp>
      <p:sp>
        <p:nvSpPr>
          <p:cNvPr id="26" name="Arrow: Chevron 25">
            <a:extLst>
              <a:ext uri="{FF2B5EF4-FFF2-40B4-BE49-F238E27FC236}">
                <a16:creationId xmlns:a16="http://schemas.microsoft.com/office/drawing/2014/main" id="{04C08631-E88B-4E23-B2AD-B1AA259B8317}"/>
              </a:ext>
              <a:ext uri="{C183D7F6-B498-43B3-948B-1728B52AA6E4}">
                <adec:decorative xmlns:adec="http://schemas.microsoft.com/office/drawing/2017/decorative" val="1"/>
              </a:ext>
            </a:extLst>
          </p:cNvPr>
          <p:cNvSpPr/>
          <p:nvPr/>
        </p:nvSpPr>
        <p:spPr>
          <a:xfrm>
            <a:off x="7114269" y="1896939"/>
            <a:ext cx="2141589" cy="642476"/>
          </a:xfrm>
          <a:prstGeom prst="chevron">
            <a:avLst>
              <a:gd name="adj" fmla="val 30000"/>
            </a:avLst>
          </a:prstGeom>
          <a:solidFill>
            <a:srgbClr val="C8520A"/>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7" name="Arrow: Chevron 12">
            <a:extLst>
              <a:ext uri="{FF2B5EF4-FFF2-40B4-BE49-F238E27FC236}">
                <a16:creationId xmlns:a16="http://schemas.microsoft.com/office/drawing/2014/main" id="{F7E77A08-E980-C673-5DF6-F9DDAAD235B8}"/>
              </a:ext>
            </a:extLst>
          </p:cNvPr>
          <p:cNvSpPr txBox="1"/>
          <p:nvPr/>
        </p:nvSpPr>
        <p:spPr>
          <a:xfrm>
            <a:off x="5165421"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2</a:t>
            </a:r>
          </a:p>
        </p:txBody>
      </p:sp>
      <p:sp>
        <p:nvSpPr>
          <p:cNvPr id="24" name="Rectangle 23">
            <a:extLst>
              <a:ext uri="{FF2B5EF4-FFF2-40B4-BE49-F238E27FC236}">
                <a16:creationId xmlns:a16="http://schemas.microsoft.com/office/drawing/2014/main" id="{D2635E15-7519-1F23-5747-E4454BF55A58}"/>
              </a:ext>
              <a:ext uri="{C183D7F6-B498-43B3-948B-1728B52AA6E4}">
                <adec:decorative xmlns:adec="http://schemas.microsoft.com/office/drawing/2017/decorative" val="1"/>
              </a:ext>
            </a:extLst>
          </p:cNvPr>
          <p:cNvSpPr/>
          <p:nvPr/>
        </p:nvSpPr>
        <p:spPr>
          <a:xfrm>
            <a:off x="5025205" y="2558021"/>
            <a:ext cx="1948846" cy="2384434"/>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TextBox 24">
            <a:extLst>
              <a:ext uri="{FF2B5EF4-FFF2-40B4-BE49-F238E27FC236}">
                <a16:creationId xmlns:a16="http://schemas.microsoft.com/office/drawing/2014/main" id="{FBB3EC8F-F0E2-53CC-418D-0F6C19A6CB28}"/>
              </a:ext>
            </a:extLst>
          </p:cNvPr>
          <p:cNvSpPr txBox="1"/>
          <p:nvPr/>
        </p:nvSpPr>
        <p:spPr>
          <a:xfrm>
            <a:off x="5025205" y="2558021"/>
            <a:ext cx="1948846" cy="182904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dirty="0">
                <a:latin typeface="Lub Dub Bold" panose="020B0803030403020204" pitchFamily="34" charset="0"/>
              </a:rPr>
              <a:t>Metabolic Risk Factors </a:t>
            </a:r>
            <a:r>
              <a:rPr lang="en-US" dirty="0">
                <a:latin typeface="Lub Dub Bold" panose="020B0803030403020204" pitchFamily="34" charset="0"/>
              </a:rPr>
              <a:t>or</a:t>
            </a:r>
            <a:r>
              <a:rPr lang="en-US" kern="1200" dirty="0">
                <a:latin typeface="Lub Dub Bold" panose="020B0803030403020204" pitchFamily="34" charset="0"/>
              </a:rPr>
              <a:t> CKD</a:t>
            </a:r>
          </a:p>
        </p:txBody>
      </p:sp>
      <p:sp>
        <p:nvSpPr>
          <p:cNvPr id="23" name="Arrow: Chevron 16">
            <a:extLst>
              <a:ext uri="{FF2B5EF4-FFF2-40B4-BE49-F238E27FC236}">
                <a16:creationId xmlns:a16="http://schemas.microsoft.com/office/drawing/2014/main" id="{13A34E11-2E75-3972-1B97-5736416FB1F8}"/>
              </a:ext>
            </a:extLst>
          </p:cNvPr>
          <p:cNvSpPr txBox="1"/>
          <p:nvPr/>
        </p:nvSpPr>
        <p:spPr>
          <a:xfrm>
            <a:off x="7307011"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3</a:t>
            </a:r>
          </a:p>
        </p:txBody>
      </p:sp>
      <p:sp>
        <p:nvSpPr>
          <p:cNvPr id="20" name="Rectangle 19">
            <a:extLst>
              <a:ext uri="{FF2B5EF4-FFF2-40B4-BE49-F238E27FC236}">
                <a16:creationId xmlns:a16="http://schemas.microsoft.com/office/drawing/2014/main" id="{321621D7-B6BC-5144-705D-3C881C291A9D}"/>
              </a:ext>
              <a:ext uri="{C183D7F6-B498-43B3-948B-1728B52AA6E4}">
                <adec:decorative xmlns:adec="http://schemas.microsoft.com/office/drawing/2017/decorative" val="1"/>
              </a:ext>
            </a:extLst>
          </p:cNvPr>
          <p:cNvSpPr/>
          <p:nvPr/>
        </p:nvSpPr>
        <p:spPr>
          <a:xfrm>
            <a:off x="7114268" y="2558021"/>
            <a:ext cx="1948846" cy="2384434"/>
          </a:xfrm>
          <a:prstGeom prst="rect">
            <a:avLst/>
          </a:pr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0B06D409-4913-47D3-B018-7C6846EBA017}"/>
              </a:ext>
            </a:extLst>
          </p:cNvPr>
          <p:cNvSpPr txBox="1"/>
          <p:nvPr/>
        </p:nvSpPr>
        <p:spPr>
          <a:xfrm>
            <a:off x="7114268" y="2558021"/>
            <a:ext cx="1948846" cy="182904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a:latin typeface="Lub Dub Bold" panose="020B0803030403020204" pitchFamily="34" charset="0"/>
              </a:rPr>
              <a:t>Subclinical CVD in CKM Syndrome</a:t>
            </a:r>
          </a:p>
        </p:txBody>
      </p:sp>
      <p:sp>
        <p:nvSpPr>
          <p:cNvPr id="18" name="Arrow: Chevron 17">
            <a:extLst>
              <a:ext uri="{FF2B5EF4-FFF2-40B4-BE49-F238E27FC236}">
                <a16:creationId xmlns:a16="http://schemas.microsoft.com/office/drawing/2014/main" id="{5A7E045F-C6F8-789A-8EB0-12BF81BFB147}"/>
              </a:ext>
              <a:ext uri="{C183D7F6-B498-43B3-948B-1728B52AA6E4}">
                <adec:decorative xmlns:adec="http://schemas.microsoft.com/office/drawing/2017/decorative" val="1"/>
              </a:ext>
            </a:extLst>
          </p:cNvPr>
          <p:cNvSpPr/>
          <p:nvPr/>
        </p:nvSpPr>
        <p:spPr>
          <a:xfrm>
            <a:off x="2936141" y="1896939"/>
            <a:ext cx="2141589" cy="642476"/>
          </a:xfrm>
          <a:prstGeom prst="chevron">
            <a:avLst>
              <a:gd name="adj" fmla="val 30000"/>
            </a:avLst>
          </a:prstGeom>
          <a:solidFill>
            <a:schemeClr val="accent4">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Arrow: Chevron 20">
            <a:extLst>
              <a:ext uri="{FF2B5EF4-FFF2-40B4-BE49-F238E27FC236}">
                <a16:creationId xmlns:a16="http://schemas.microsoft.com/office/drawing/2014/main" id="{5139191C-339A-61D4-6916-B1101298E185}"/>
              </a:ext>
            </a:extLst>
          </p:cNvPr>
          <p:cNvSpPr txBox="1"/>
          <p:nvPr/>
        </p:nvSpPr>
        <p:spPr>
          <a:xfrm>
            <a:off x="9366495" y="1906242"/>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latin typeface="Lub Dub Bold" panose="020B0803030403020204" pitchFamily="34" charset="0"/>
              </a:rPr>
              <a:t>Stage 4</a:t>
            </a:r>
          </a:p>
        </p:txBody>
      </p:sp>
      <p:sp>
        <p:nvSpPr>
          <p:cNvPr id="16" name="Rectangle 15">
            <a:extLst>
              <a:ext uri="{FF2B5EF4-FFF2-40B4-BE49-F238E27FC236}">
                <a16:creationId xmlns:a16="http://schemas.microsoft.com/office/drawing/2014/main" id="{74EF41A2-13CB-0233-8ABE-93401EBE174C}"/>
              </a:ext>
              <a:ext uri="{C183D7F6-B498-43B3-948B-1728B52AA6E4}">
                <adec:decorative xmlns:adec="http://schemas.microsoft.com/office/drawing/2017/decorative" val="1"/>
              </a:ext>
            </a:extLst>
          </p:cNvPr>
          <p:cNvSpPr/>
          <p:nvPr/>
        </p:nvSpPr>
        <p:spPr>
          <a:xfrm>
            <a:off x="9203331" y="2558021"/>
            <a:ext cx="1948846" cy="2384434"/>
          </a:xfrm>
          <a:prstGeom prst="rect">
            <a:avLst/>
          </a:prstGeom>
          <a:solidFill>
            <a:schemeClr val="bg1">
              <a:lumMod val="85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TextBox 16">
            <a:extLst>
              <a:ext uri="{FF2B5EF4-FFF2-40B4-BE49-F238E27FC236}">
                <a16:creationId xmlns:a16="http://schemas.microsoft.com/office/drawing/2014/main" id="{16CCA803-A543-B337-ED59-A14B3BED6ABB}"/>
              </a:ext>
            </a:extLst>
          </p:cNvPr>
          <p:cNvSpPr txBox="1"/>
          <p:nvPr/>
        </p:nvSpPr>
        <p:spPr>
          <a:xfrm>
            <a:off x="9255857" y="2573503"/>
            <a:ext cx="1948846" cy="23844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4002" tIns="154002" rIns="154002" bIns="308004" numCol="1" spcCol="1270" anchor="t" anchorCtr="0">
            <a:noAutofit/>
          </a:bodyPr>
          <a:lstStyle/>
          <a:p>
            <a:pPr marL="0" lvl="0" indent="0" algn="l" defTabSz="889000">
              <a:lnSpc>
                <a:spcPct val="90000"/>
              </a:lnSpc>
              <a:spcBef>
                <a:spcPct val="0"/>
              </a:spcBef>
              <a:spcAft>
                <a:spcPct val="35000"/>
              </a:spcAft>
              <a:buNone/>
            </a:pPr>
            <a:r>
              <a:rPr lang="en-US" kern="1200" dirty="0">
                <a:latin typeface="Lub Dub Bold" panose="020B0803030403020204" pitchFamily="34" charset="0"/>
              </a:rPr>
              <a:t>Clinical CVD in CKM Syndrome</a:t>
            </a:r>
          </a:p>
          <a:p>
            <a:pPr marL="0" lvl="0" indent="0" algn="l" defTabSz="889000">
              <a:lnSpc>
                <a:spcPct val="90000"/>
              </a:lnSpc>
              <a:spcBef>
                <a:spcPct val="0"/>
              </a:spcBef>
              <a:spcAft>
                <a:spcPct val="35000"/>
              </a:spcAft>
              <a:buNone/>
            </a:pPr>
            <a:r>
              <a:rPr lang="en-US" kern="1200" dirty="0">
                <a:latin typeface="Lub Dub Medium" panose="020B0603030403020204" pitchFamily="34" charset="0"/>
              </a:rPr>
              <a:t>Stage 4a: - Kidney Failure</a:t>
            </a:r>
          </a:p>
          <a:p>
            <a:pPr marL="0" lvl="0" indent="0" algn="l" defTabSz="889000">
              <a:lnSpc>
                <a:spcPct val="90000"/>
              </a:lnSpc>
              <a:spcBef>
                <a:spcPct val="0"/>
              </a:spcBef>
              <a:spcAft>
                <a:spcPct val="35000"/>
              </a:spcAft>
              <a:buNone/>
            </a:pPr>
            <a:r>
              <a:rPr lang="en-US" kern="1200" dirty="0">
                <a:latin typeface="Lub Dub Medium" panose="020B0603030403020204" pitchFamily="34" charset="0"/>
              </a:rPr>
              <a:t>Stage 4b:+ Kidney failure </a:t>
            </a:r>
          </a:p>
        </p:txBody>
      </p:sp>
      <p:sp>
        <p:nvSpPr>
          <p:cNvPr id="5" name="Text Placeholder 4">
            <a:extLst>
              <a:ext uri="{FF2B5EF4-FFF2-40B4-BE49-F238E27FC236}">
                <a16:creationId xmlns:a16="http://schemas.microsoft.com/office/drawing/2014/main" id="{8F9F018F-1A10-A7F9-204B-93B979855916}"/>
              </a:ext>
            </a:extLst>
          </p:cNvPr>
          <p:cNvSpPr>
            <a:spLocks noGrp="1"/>
          </p:cNvSpPr>
          <p:nvPr>
            <p:ph type="body" sz="quarter" idx="13"/>
          </p:nvPr>
        </p:nvSpPr>
        <p:spPr/>
        <p:txBody>
          <a:bodyPr/>
          <a:lstStyle/>
          <a:p>
            <a:r>
              <a:rPr lang="en-US" b="1" dirty="0"/>
              <a:t>Abbreviations: </a:t>
            </a:r>
            <a:r>
              <a:rPr lang="en-US" dirty="0"/>
              <a:t>CKD indicates chronic kidney disease; CKM, Cardiovascular-Kidney-Metabolic; and CVD, cardiovascular disease.</a:t>
            </a:r>
          </a:p>
        </p:txBody>
      </p:sp>
      <p:sp>
        <p:nvSpPr>
          <p:cNvPr id="4" name="Slide Number Placeholder 3">
            <a:extLst>
              <a:ext uri="{FF2B5EF4-FFF2-40B4-BE49-F238E27FC236}">
                <a16:creationId xmlns:a16="http://schemas.microsoft.com/office/drawing/2014/main" id="{C2856A1D-6B48-20B0-3439-B5B45C68E7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3" name="Arrow: Chevron 8">
            <a:extLst>
              <a:ext uri="{FF2B5EF4-FFF2-40B4-BE49-F238E27FC236}">
                <a16:creationId xmlns:a16="http://schemas.microsoft.com/office/drawing/2014/main" id="{FC02B851-73A6-CB07-1263-8AA543DD1F3E}"/>
              </a:ext>
            </a:extLst>
          </p:cNvPr>
          <p:cNvSpPr txBox="1"/>
          <p:nvPr/>
        </p:nvSpPr>
        <p:spPr>
          <a:xfrm>
            <a:off x="3158464" y="1934149"/>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1</a:t>
            </a:r>
          </a:p>
        </p:txBody>
      </p:sp>
      <p:sp>
        <p:nvSpPr>
          <p:cNvPr id="6" name="Arrow: Chevron 5">
            <a:extLst>
              <a:ext uri="{FF2B5EF4-FFF2-40B4-BE49-F238E27FC236}">
                <a16:creationId xmlns:a16="http://schemas.microsoft.com/office/drawing/2014/main" id="{8E9AC27B-5E9E-45D8-392D-D2B5896A5F9B}"/>
              </a:ext>
              <a:ext uri="{C183D7F6-B498-43B3-948B-1728B52AA6E4}">
                <adec:decorative xmlns:adec="http://schemas.microsoft.com/office/drawing/2017/decorative" val="1"/>
              </a:ext>
            </a:extLst>
          </p:cNvPr>
          <p:cNvSpPr/>
          <p:nvPr/>
        </p:nvSpPr>
        <p:spPr>
          <a:xfrm>
            <a:off x="9203331" y="1900935"/>
            <a:ext cx="2141589" cy="642476"/>
          </a:xfrm>
          <a:prstGeom prst="chevron">
            <a:avLst>
              <a:gd name="adj" fmla="val 30000"/>
            </a:avLst>
          </a:prstGeom>
          <a:solidFill>
            <a:srgbClr val="AC1A1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Arrow: Chevron 20">
            <a:extLst>
              <a:ext uri="{FF2B5EF4-FFF2-40B4-BE49-F238E27FC236}">
                <a16:creationId xmlns:a16="http://schemas.microsoft.com/office/drawing/2014/main" id="{ABCA12AF-3873-4E85-C3B9-6213AA96ACFB}"/>
              </a:ext>
            </a:extLst>
          </p:cNvPr>
          <p:cNvSpPr txBox="1"/>
          <p:nvPr/>
        </p:nvSpPr>
        <p:spPr>
          <a:xfrm>
            <a:off x="9396074" y="1915544"/>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latin typeface="Lub Dub Bold" panose="020B0803030403020204" pitchFamily="34" charset="0"/>
              </a:rPr>
              <a:t>Stage 4</a:t>
            </a:r>
          </a:p>
        </p:txBody>
      </p:sp>
    </p:spTree>
    <p:extLst>
      <p:ext uri="{BB962C8B-B14F-4D97-AF65-F5344CB8AC3E}">
        <p14:creationId xmlns:p14="http://schemas.microsoft.com/office/powerpoint/2010/main" val="80278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AA38-848E-17EC-FEFB-F8B3DA2A0DA3}"/>
              </a:ext>
            </a:extLst>
          </p:cNvPr>
          <p:cNvSpPr>
            <a:spLocks noGrp="1"/>
          </p:cNvSpPr>
          <p:nvPr>
            <p:ph type="title"/>
          </p:nvPr>
        </p:nvSpPr>
        <p:spPr/>
        <p:txBody>
          <a:bodyPr/>
          <a:lstStyle/>
          <a:p>
            <a:r>
              <a:rPr lang="en-US" dirty="0"/>
              <a:t>Evidence for Prevention and Management in CKM Syndrome</a:t>
            </a:r>
          </a:p>
        </p:txBody>
      </p:sp>
      <p:sp>
        <p:nvSpPr>
          <p:cNvPr id="4" name="Slide Number Placeholder 3">
            <a:extLst>
              <a:ext uri="{FF2B5EF4-FFF2-40B4-BE49-F238E27FC236}">
                <a16:creationId xmlns:a16="http://schemas.microsoft.com/office/drawing/2014/main" id="{728B2510-1D85-3A1F-4FB9-7F2B9BCED012}"/>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5" name="Text Placeholder 4">
            <a:extLst>
              <a:ext uri="{FF2B5EF4-FFF2-40B4-BE49-F238E27FC236}">
                <a16:creationId xmlns:a16="http://schemas.microsoft.com/office/drawing/2014/main" id="{4C0656CB-28D2-43AB-96BA-A9E4C46A7603}"/>
              </a:ext>
            </a:extLst>
          </p:cNvPr>
          <p:cNvSpPr>
            <a:spLocks noGrp="1"/>
          </p:cNvSpPr>
          <p:nvPr>
            <p:ph type="body" sz="quarter" idx="13"/>
          </p:nvPr>
        </p:nvSpPr>
        <p:spPr>
          <a:xfrm>
            <a:off x="838200" y="5894888"/>
            <a:ext cx="10515600" cy="460978"/>
          </a:xfrm>
        </p:spPr>
        <p:txBody>
          <a:bodyPr/>
          <a:lstStyle/>
          <a:p>
            <a:r>
              <a:rPr lang="en-US" b="1" dirty="0"/>
              <a:t>Abbreviations</a:t>
            </a:r>
            <a:r>
              <a:rPr lang="en-US" dirty="0"/>
              <a:t>: BP indicates blood pressure; CVH, cardiovascular health; CVD, cardiovascular disease CKD, chronic kidney disease; </a:t>
            </a:r>
            <a:br>
              <a:rPr lang="en-US" dirty="0"/>
            </a:br>
            <a:r>
              <a:rPr lang="en-US" dirty="0"/>
              <a:t>CKM, Cardiovascular-Kidney-Metabolic; CVD, cardiovascular disease; and CVH, cardiovascular health.</a:t>
            </a:r>
          </a:p>
          <a:p>
            <a:endParaRPr lang="en-US" dirty="0"/>
          </a:p>
        </p:txBody>
      </p:sp>
      <p:pic>
        <p:nvPicPr>
          <p:cNvPr id="9" name="Content Placeholder 8" descr="A screenshot of a computer code">
            <a:extLst>
              <a:ext uri="{FF2B5EF4-FFF2-40B4-BE49-F238E27FC236}">
                <a16:creationId xmlns:a16="http://schemas.microsoft.com/office/drawing/2014/main" id="{CF000B4A-9478-1975-1A5B-183DA557D8C2}"/>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385000" y="1733459"/>
            <a:ext cx="8387474" cy="833082"/>
          </a:xfrm>
        </p:spPr>
      </p:pic>
      <p:pic>
        <p:nvPicPr>
          <p:cNvPr id="6" name="Content Placeholder 8" descr="A screenshot of a computer code">
            <a:extLst>
              <a:ext uri="{FF2B5EF4-FFF2-40B4-BE49-F238E27FC236}">
                <a16:creationId xmlns:a16="http://schemas.microsoft.com/office/drawing/2014/main" id="{53F463E9-FA86-40D7-BA79-331712FF6D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85002" y="3123775"/>
            <a:ext cx="8383789" cy="1229808"/>
          </a:xfrm>
          <a:prstGeom prst="rect">
            <a:avLst/>
          </a:prstGeom>
        </p:spPr>
      </p:pic>
      <p:sp>
        <p:nvSpPr>
          <p:cNvPr id="3" name="Arrow: Chevron 2">
            <a:extLst>
              <a:ext uri="{FF2B5EF4-FFF2-40B4-BE49-F238E27FC236}">
                <a16:creationId xmlns:a16="http://schemas.microsoft.com/office/drawing/2014/main" id="{B86168E9-FDB3-B676-B440-F41462E68D99}"/>
              </a:ext>
              <a:ext uri="{C183D7F6-B498-43B3-948B-1728B52AA6E4}">
                <adec:decorative xmlns:adec="http://schemas.microsoft.com/office/drawing/2017/decorative" val="1"/>
              </a:ext>
            </a:extLst>
          </p:cNvPr>
          <p:cNvSpPr/>
          <p:nvPr/>
        </p:nvSpPr>
        <p:spPr>
          <a:xfrm>
            <a:off x="243411" y="1918846"/>
            <a:ext cx="2141589" cy="642476"/>
          </a:xfrm>
          <a:prstGeom prst="chevron">
            <a:avLst>
              <a:gd name="adj" fmla="val 30000"/>
            </a:avLst>
          </a:prstGeom>
          <a:solidFill>
            <a:schemeClr val="accent6">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Arrow: Chevron 4">
            <a:extLst>
              <a:ext uri="{FF2B5EF4-FFF2-40B4-BE49-F238E27FC236}">
                <a16:creationId xmlns:a16="http://schemas.microsoft.com/office/drawing/2014/main" id="{E3B34725-85F1-F90A-DC6E-DF1FF9D181AD}"/>
              </a:ext>
            </a:extLst>
          </p:cNvPr>
          <p:cNvSpPr txBox="1"/>
          <p:nvPr/>
        </p:nvSpPr>
        <p:spPr>
          <a:xfrm>
            <a:off x="436155" y="1924065"/>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latin typeface="Lub Dub Bold" panose="020B0803030403020204" pitchFamily="34" charset="0"/>
              </a:rPr>
              <a:t>Stage 0</a:t>
            </a:r>
          </a:p>
        </p:txBody>
      </p:sp>
      <p:sp>
        <p:nvSpPr>
          <p:cNvPr id="8" name="Arrow: Chevron 7">
            <a:extLst>
              <a:ext uri="{FF2B5EF4-FFF2-40B4-BE49-F238E27FC236}">
                <a16:creationId xmlns:a16="http://schemas.microsoft.com/office/drawing/2014/main" id="{314A8F79-6081-F918-BFE7-28FAFB63C9BE}"/>
              </a:ext>
              <a:ext uri="{C183D7F6-B498-43B3-948B-1728B52AA6E4}">
                <adec:decorative xmlns:adec="http://schemas.microsoft.com/office/drawing/2017/decorative" val="1"/>
              </a:ext>
            </a:extLst>
          </p:cNvPr>
          <p:cNvSpPr/>
          <p:nvPr/>
        </p:nvSpPr>
        <p:spPr>
          <a:xfrm>
            <a:off x="243410" y="3417441"/>
            <a:ext cx="2141589" cy="642476"/>
          </a:xfrm>
          <a:prstGeom prst="chevron">
            <a:avLst>
              <a:gd name="adj" fmla="val 30000"/>
            </a:avLst>
          </a:prstGeom>
          <a:solidFill>
            <a:schemeClr val="accent4">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Arrow: Chevron 8">
            <a:extLst>
              <a:ext uri="{FF2B5EF4-FFF2-40B4-BE49-F238E27FC236}">
                <a16:creationId xmlns:a16="http://schemas.microsoft.com/office/drawing/2014/main" id="{4F1351D5-305B-3940-8BF2-E07423F76726}"/>
              </a:ext>
            </a:extLst>
          </p:cNvPr>
          <p:cNvSpPr txBox="1"/>
          <p:nvPr/>
        </p:nvSpPr>
        <p:spPr>
          <a:xfrm>
            <a:off x="436155" y="3411833"/>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latin typeface="Lub Dub Bold" panose="020B0803030403020204" pitchFamily="34" charset="0"/>
              </a:rPr>
              <a:t>Stage 1</a:t>
            </a:r>
          </a:p>
        </p:txBody>
      </p:sp>
    </p:spTree>
    <p:extLst>
      <p:ext uri="{BB962C8B-B14F-4D97-AF65-F5344CB8AC3E}">
        <p14:creationId xmlns:p14="http://schemas.microsoft.com/office/powerpoint/2010/main" val="310634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AA38-848E-17EC-FEFB-F8B3DA2A0DA3}"/>
              </a:ext>
            </a:extLst>
          </p:cNvPr>
          <p:cNvSpPr>
            <a:spLocks noGrp="1"/>
          </p:cNvSpPr>
          <p:nvPr>
            <p:ph type="title"/>
          </p:nvPr>
        </p:nvSpPr>
        <p:spPr/>
        <p:txBody>
          <a:bodyPr/>
          <a:lstStyle/>
          <a:p>
            <a:r>
              <a:rPr lang="en-US" dirty="0"/>
              <a:t>Evidence for Prevention and Management in CKM Syndrome</a:t>
            </a:r>
          </a:p>
        </p:txBody>
      </p:sp>
      <p:sp>
        <p:nvSpPr>
          <p:cNvPr id="4" name="Slide Number Placeholder 3">
            <a:extLst>
              <a:ext uri="{FF2B5EF4-FFF2-40B4-BE49-F238E27FC236}">
                <a16:creationId xmlns:a16="http://schemas.microsoft.com/office/drawing/2014/main" id="{728B2510-1D85-3A1F-4FB9-7F2B9BCED012}"/>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
        <p:nvSpPr>
          <p:cNvPr id="5" name="Text Placeholder 4">
            <a:extLst>
              <a:ext uri="{FF2B5EF4-FFF2-40B4-BE49-F238E27FC236}">
                <a16:creationId xmlns:a16="http://schemas.microsoft.com/office/drawing/2014/main" id="{4C0656CB-28D2-43AB-96BA-A9E4C46A7603}"/>
              </a:ext>
            </a:extLst>
          </p:cNvPr>
          <p:cNvSpPr>
            <a:spLocks noGrp="1"/>
          </p:cNvSpPr>
          <p:nvPr>
            <p:ph type="body" sz="quarter" idx="13"/>
          </p:nvPr>
        </p:nvSpPr>
        <p:spPr>
          <a:xfrm>
            <a:off x="838200" y="5669340"/>
            <a:ext cx="10515600" cy="799437"/>
          </a:xfrm>
        </p:spPr>
        <p:txBody>
          <a:bodyPr/>
          <a:lstStyle/>
          <a:p>
            <a:r>
              <a:rPr lang="en-US" b="1" dirty="0"/>
              <a:t>Abbreviations: </a:t>
            </a:r>
            <a:r>
              <a:rPr lang="en-US" dirty="0" err="1"/>
              <a:t>ACEi</a:t>
            </a:r>
            <a:r>
              <a:rPr lang="en-US" dirty="0"/>
              <a:t> indicates angiotensin-converting-enzyme inhibitors; ARB, angiotensin II receptor blockers; ASCVD, atherosclerotic cardiovascular disease; BP, blood pressure; CAC, coronary artery calcium; CKD, chronic kidney disease; CKM, cardiovascular-kidney-metabolic; CVD, cardiovascular disease; eGFR, estimated glomerular filtration rate; HbA1c, hemoglobin A1c; HF, heart failure; LDL-C, low-density cholesterol; LV, left ventricle; MACE, major adverse cardiac event; </a:t>
            </a:r>
            <a:r>
              <a:rPr lang="en-US" dirty="0" err="1"/>
              <a:t>MetS</a:t>
            </a:r>
            <a:r>
              <a:rPr lang="en-US" dirty="0"/>
              <a:t>, metabolic syndrome; and SGLT2i, sodium-glucose cotransporter-2 inhibitor.</a:t>
            </a:r>
          </a:p>
        </p:txBody>
      </p:sp>
      <p:pic>
        <p:nvPicPr>
          <p:cNvPr id="9" name="Content Placeholder 8" descr="A screenshot of a computer code">
            <a:extLst>
              <a:ext uri="{FF2B5EF4-FFF2-40B4-BE49-F238E27FC236}">
                <a16:creationId xmlns:a16="http://schemas.microsoft.com/office/drawing/2014/main" id="{CF000B4A-9478-1975-1A5B-183DA557D8C2}"/>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452409" y="1180300"/>
            <a:ext cx="8391366" cy="3215581"/>
          </a:xfrm>
        </p:spPr>
      </p:pic>
      <p:pic>
        <p:nvPicPr>
          <p:cNvPr id="7" name="Content Placeholder 8" descr="A screenshot of a computer code">
            <a:extLst>
              <a:ext uri="{FF2B5EF4-FFF2-40B4-BE49-F238E27FC236}">
                <a16:creationId xmlns:a16="http://schemas.microsoft.com/office/drawing/2014/main" id="{9D1B473B-0512-4425-8047-E057EF80EE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52409" y="4395881"/>
            <a:ext cx="8391366" cy="1297557"/>
          </a:xfrm>
          <a:prstGeom prst="rect">
            <a:avLst/>
          </a:prstGeom>
        </p:spPr>
      </p:pic>
      <p:sp>
        <p:nvSpPr>
          <p:cNvPr id="3" name="Arrow: Chevron 2">
            <a:extLst>
              <a:ext uri="{FF2B5EF4-FFF2-40B4-BE49-F238E27FC236}">
                <a16:creationId xmlns:a16="http://schemas.microsoft.com/office/drawing/2014/main" id="{B96924CD-2DD5-3AA9-E43F-D6DB3DC5323D}"/>
              </a:ext>
              <a:ext uri="{C183D7F6-B498-43B3-948B-1728B52AA6E4}">
                <adec:decorative xmlns:adec="http://schemas.microsoft.com/office/drawing/2017/decorative" val="1"/>
              </a:ext>
            </a:extLst>
          </p:cNvPr>
          <p:cNvSpPr/>
          <p:nvPr/>
        </p:nvSpPr>
        <p:spPr>
          <a:xfrm>
            <a:off x="277428" y="4723421"/>
            <a:ext cx="2141589" cy="642476"/>
          </a:xfrm>
          <a:prstGeom prst="chevron">
            <a:avLst>
              <a:gd name="adj" fmla="val 30000"/>
            </a:avLst>
          </a:prstGeom>
          <a:solidFill>
            <a:srgbClr val="C8520A"/>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Arrow: Chevron 7">
            <a:extLst>
              <a:ext uri="{FF2B5EF4-FFF2-40B4-BE49-F238E27FC236}">
                <a16:creationId xmlns:a16="http://schemas.microsoft.com/office/drawing/2014/main" id="{BDFB9C04-CEAB-3E90-2E12-7778698FF597}"/>
              </a:ext>
              <a:ext uri="{C183D7F6-B498-43B3-948B-1728B52AA6E4}">
                <adec:decorative xmlns:adec="http://schemas.microsoft.com/office/drawing/2017/decorative" val="1"/>
              </a:ext>
            </a:extLst>
          </p:cNvPr>
          <p:cNvSpPr/>
          <p:nvPr/>
        </p:nvSpPr>
        <p:spPr>
          <a:xfrm>
            <a:off x="277430" y="2307430"/>
            <a:ext cx="2141589" cy="642476"/>
          </a:xfrm>
          <a:prstGeom prst="chevron">
            <a:avLst>
              <a:gd name="adj" fmla="val 30000"/>
            </a:avLst>
          </a:prstGeom>
          <a:solidFill>
            <a:srgbClr val="E0830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Arrow: Chevron 12">
            <a:extLst>
              <a:ext uri="{FF2B5EF4-FFF2-40B4-BE49-F238E27FC236}">
                <a16:creationId xmlns:a16="http://schemas.microsoft.com/office/drawing/2014/main" id="{CC5AD3E1-3493-EDD6-F8AF-C4F8D5DCDBE2}"/>
              </a:ext>
            </a:extLst>
          </p:cNvPr>
          <p:cNvSpPr txBox="1"/>
          <p:nvPr/>
        </p:nvSpPr>
        <p:spPr>
          <a:xfrm>
            <a:off x="470172" y="2307430"/>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2</a:t>
            </a:r>
          </a:p>
        </p:txBody>
      </p:sp>
      <p:sp>
        <p:nvSpPr>
          <p:cNvPr id="11" name="Arrow: Chevron 16">
            <a:extLst>
              <a:ext uri="{FF2B5EF4-FFF2-40B4-BE49-F238E27FC236}">
                <a16:creationId xmlns:a16="http://schemas.microsoft.com/office/drawing/2014/main" id="{2E936105-A02E-0529-829D-57CBC9F78CD4}"/>
              </a:ext>
            </a:extLst>
          </p:cNvPr>
          <p:cNvSpPr txBox="1"/>
          <p:nvPr/>
        </p:nvSpPr>
        <p:spPr>
          <a:xfrm>
            <a:off x="470172" y="4723421"/>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3</a:t>
            </a:r>
          </a:p>
        </p:txBody>
      </p:sp>
    </p:spTree>
    <p:extLst>
      <p:ext uri="{BB962C8B-B14F-4D97-AF65-F5344CB8AC3E}">
        <p14:creationId xmlns:p14="http://schemas.microsoft.com/office/powerpoint/2010/main" val="235184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AA38-848E-17EC-FEFB-F8B3DA2A0DA3}"/>
              </a:ext>
            </a:extLst>
          </p:cNvPr>
          <p:cNvSpPr>
            <a:spLocks noGrp="1"/>
          </p:cNvSpPr>
          <p:nvPr>
            <p:ph type="title"/>
          </p:nvPr>
        </p:nvSpPr>
        <p:spPr/>
        <p:txBody>
          <a:bodyPr/>
          <a:lstStyle/>
          <a:p>
            <a:r>
              <a:rPr lang="en-US" dirty="0"/>
              <a:t>Evidence for Prevention and Management in CKM Syndrome</a:t>
            </a:r>
          </a:p>
        </p:txBody>
      </p:sp>
      <p:sp>
        <p:nvSpPr>
          <p:cNvPr id="4" name="Slide Number Placeholder 3">
            <a:extLst>
              <a:ext uri="{FF2B5EF4-FFF2-40B4-BE49-F238E27FC236}">
                <a16:creationId xmlns:a16="http://schemas.microsoft.com/office/drawing/2014/main" id="{728B2510-1D85-3A1F-4FB9-7F2B9BCED012}"/>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5" name="Text Placeholder 4">
            <a:extLst>
              <a:ext uri="{FF2B5EF4-FFF2-40B4-BE49-F238E27FC236}">
                <a16:creationId xmlns:a16="http://schemas.microsoft.com/office/drawing/2014/main" id="{4C0656CB-28D2-43AB-96BA-A9E4C46A7603}"/>
              </a:ext>
            </a:extLst>
          </p:cNvPr>
          <p:cNvSpPr>
            <a:spLocks noGrp="1"/>
          </p:cNvSpPr>
          <p:nvPr>
            <p:ph type="body" sz="quarter" idx="13"/>
          </p:nvPr>
        </p:nvSpPr>
        <p:spPr>
          <a:xfrm>
            <a:off x="838200" y="5522349"/>
            <a:ext cx="10318820" cy="899612"/>
          </a:xfrm>
        </p:spPr>
        <p:txBody>
          <a:bodyPr/>
          <a:lstStyle/>
          <a:p>
            <a:r>
              <a:rPr lang="en-US" b="1" dirty="0"/>
              <a:t>Abbreviations:</a:t>
            </a:r>
            <a:r>
              <a:rPr lang="en-US" dirty="0"/>
              <a:t> </a:t>
            </a:r>
            <a:r>
              <a:rPr lang="en-US" dirty="0" err="1"/>
              <a:t>ACEi</a:t>
            </a:r>
            <a:r>
              <a:rPr lang="en-US" dirty="0"/>
              <a:t> indicates angiotensin-converting-enzyme inhibitors; ARB, angiotensin II receptor blockers; </a:t>
            </a:r>
            <a:r>
              <a:rPr lang="en-US" dirty="0" err="1"/>
              <a:t>ARNi</a:t>
            </a:r>
            <a:r>
              <a:rPr lang="en-US" dirty="0"/>
              <a:t>, angiotensin receptor/</a:t>
            </a:r>
            <a:r>
              <a:rPr lang="en-US" dirty="0" err="1"/>
              <a:t>neprilysin</a:t>
            </a:r>
            <a:r>
              <a:rPr lang="en-US" dirty="0"/>
              <a:t> inhibitors; ASCVD, atherosclerotic cardiovascular disease; BP, blood pressure; CKD, chronic kidney disease; CKM, cardiovascular-kidney-metabolic; CV, cardiovascular; CVD, cardiovascular disease; eGFR, estimated glomerular filtration rate; GDMT, guideline-directed medical therapy; GLP-1RA, glucagon-like peptide 1 receptor agonist; HbA1c, hemoglobin A1c; HF, heart failure; </a:t>
            </a:r>
            <a:r>
              <a:rPr lang="en-US" dirty="0" err="1"/>
              <a:t>HFpEF</a:t>
            </a:r>
            <a:r>
              <a:rPr lang="en-US" dirty="0"/>
              <a:t>, heart failure with preserved ejection fraction; </a:t>
            </a:r>
            <a:r>
              <a:rPr lang="en-US" dirty="0" err="1"/>
              <a:t>HFrEF</a:t>
            </a:r>
            <a:r>
              <a:rPr lang="en-US" dirty="0"/>
              <a:t>, heart failure with reduced ejection fraction; LDL-C, low-density cholesterol MACE, major adverse cardiac event; MRA, mineralocorticoid receptor antagonist; P2Y12i, P2Y12 inhibitor; SGLT2i, sodium-glucose cotransporter-2 inhibitor; and QOL, quality of life.</a:t>
            </a:r>
          </a:p>
        </p:txBody>
      </p:sp>
      <p:pic>
        <p:nvPicPr>
          <p:cNvPr id="6" name="Content Placeholder 8" descr="A screenshot of a computer code">
            <a:extLst>
              <a:ext uri="{FF2B5EF4-FFF2-40B4-BE49-F238E27FC236}">
                <a16:creationId xmlns:a16="http://schemas.microsoft.com/office/drawing/2014/main" id="{BCC9E68C-5B03-4E0B-A92B-5370706F99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65691" y="1063358"/>
            <a:ext cx="7863263" cy="4458991"/>
          </a:xfrm>
          <a:prstGeom prst="rect">
            <a:avLst/>
          </a:prstGeom>
        </p:spPr>
      </p:pic>
      <p:sp>
        <p:nvSpPr>
          <p:cNvPr id="8" name="Arrow: Chevron 7">
            <a:extLst>
              <a:ext uri="{FF2B5EF4-FFF2-40B4-BE49-F238E27FC236}">
                <a16:creationId xmlns:a16="http://schemas.microsoft.com/office/drawing/2014/main" id="{6292FFBB-548A-8DF6-5442-1154B8652C4E}"/>
              </a:ext>
              <a:ext uri="{C183D7F6-B498-43B3-948B-1728B52AA6E4}">
                <adec:decorative xmlns:adec="http://schemas.microsoft.com/office/drawing/2017/decorative" val="1"/>
              </a:ext>
            </a:extLst>
          </p:cNvPr>
          <p:cNvSpPr/>
          <p:nvPr/>
        </p:nvSpPr>
        <p:spPr>
          <a:xfrm>
            <a:off x="250488" y="2817586"/>
            <a:ext cx="2141589" cy="642476"/>
          </a:xfrm>
          <a:prstGeom prst="chevron">
            <a:avLst>
              <a:gd name="adj" fmla="val 30000"/>
            </a:avLst>
          </a:prstGeom>
          <a:solidFill>
            <a:srgbClr val="AC1A1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Arrow: Chevron 16">
            <a:extLst>
              <a:ext uri="{FF2B5EF4-FFF2-40B4-BE49-F238E27FC236}">
                <a16:creationId xmlns:a16="http://schemas.microsoft.com/office/drawing/2014/main" id="{7B8B73B5-F57F-02A0-C72F-07FFE3077BFB}"/>
              </a:ext>
            </a:extLst>
          </p:cNvPr>
          <p:cNvSpPr txBox="1"/>
          <p:nvPr/>
        </p:nvSpPr>
        <p:spPr>
          <a:xfrm>
            <a:off x="443232" y="2762371"/>
            <a:ext cx="1756103" cy="642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kern="1200" dirty="0">
                <a:solidFill>
                  <a:schemeClr val="bg1"/>
                </a:solidFill>
                <a:latin typeface="Lub Dub Bold" panose="020B0803030403020204" pitchFamily="34" charset="0"/>
              </a:rPr>
              <a:t>Stage 4</a:t>
            </a:r>
          </a:p>
        </p:txBody>
      </p:sp>
    </p:spTree>
    <p:extLst>
      <p:ext uri="{BB962C8B-B14F-4D97-AF65-F5344CB8AC3E}">
        <p14:creationId xmlns:p14="http://schemas.microsoft.com/office/powerpoint/2010/main" val="178289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09A4-9056-7666-6653-DBFDE6AE9146}"/>
              </a:ext>
            </a:extLst>
          </p:cNvPr>
          <p:cNvSpPr>
            <a:spLocks noGrp="1"/>
          </p:cNvSpPr>
          <p:nvPr>
            <p:ph type="title"/>
          </p:nvPr>
        </p:nvSpPr>
        <p:spPr/>
        <p:txBody>
          <a:bodyPr/>
          <a:lstStyle/>
          <a:p>
            <a:r>
              <a:rPr lang="en-US" dirty="0"/>
              <a:t>Prevention and Management in CKM Syndrome</a:t>
            </a:r>
          </a:p>
        </p:txBody>
      </p:sp>
      <p:sp>
        <p:nvSpPr>
          <p:cNvPr id="3" name="Content Placeholder 2">
            <a:extLst>
              <a:ext uri="{FF2B5EF4-FFF2-40B4-BE49-F238E27FC236}">
                <a16:creationId xmlns:a16="http://schemas.microsoft.com/office/drawing/2014/main" id="{2FBD83AA-99E5-EC04-6E11-7F7D53A395A8}"/>
              </a:ext>
            </a:extLst>
          </p:cNvPr>
          <p:cNvSpPr>
            <a:spLocks noGrp="1"/>
          </p:cNvSpPr>
          <p:nvPr>
            <p:ph idx="1"/>
          </p:nvPr>
        </p:nvSpPr>
        <p:spPr>
          <a:xfrm>
            <a:off x="756007" y="967327"/>
            <a:ext cx="10515600" cy="522425"/>
          </a:xfrm>
        </p:spPr>
        <p:txBody>
          <a:bodyPr>
            <a:normAutofit/>
          </a:bodyPr>
          <a:lstStyle/>
          <a:p>
            <a:pPr marL="0" indent="0">
              <a:buNone/>
            </a:pPr>
            <a:r>
              <a:rPr lang="en-US" dirty="0">
                <a:solidFill>
                  <a:srgbClr val="C00000"/>
                </a:solidFill>
                <a:latin typeface="Lub Dub Heavy" panose="020B0903030403020204" pitchFamily="34" charset="0"/>
              </a:rPr>
              <a:t>Gaps in the Evidence</a:t>
            </a:r>
            <a:endParaRPr lang="en-US" dirty="0"/>
          </a:p>
        </p:txBody>
      </p:sp>
      <p:sp>
        <p:nvSpPr>
          <p:cNvPr id="6" name="Rectangle 5">
            <a:extLst>
              <a:ext uri="{FF2B5EF4-FFF2-40B4-BE49-F238E27FC236}">
                <a16:creationId xmlns:a16="http://schemas.microsoft.com/office/drawing/2014/main" id="{252F5CCD-3AC1-E50A-B783-56E06B1E6EB3}"/>
              </a:ext>
              <a:ext uri="{C183D7F6-B498-43B3-948B-1728B52AA6E4}">
                <adec:decorative xmlns:adec="http://schemas.microsoft.com/office/drawing/2017/decorative" val="1"/>
              </a:ext>
            </a:extLst>
          </p:cNvPr>
          <p:cNvSpPr/>
          <p:nvPr/>
        </p:nvSpPr>
        <p:spPr>
          <a:xfrm>
            <a:off x="569214" y="1866043"/>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7E8AD35-A6C5-A0FE-7CBF-71218152BDE4}"/>
              </a:ext>
              <a:ext uri="{C183D7F6-B498-43B3-948B-1728B52AA6E4}">
                <adec:decorative xmlns:adec="http://schemas.microsoft.com/office/drawing/2017/decorative" val="1"/>
              </a:ext>
            </a:extLst>
          </p:cNvPr>
          <p:cNvSpPr/>
          <p:nvPr/>
        </p:nvSpPr>
        <p:spPr>
          <a:xfrm>
            <a:off x="3348944" y="1866043"/>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3BA83C-11B1-E725-D1D4-23C4FFFE0D2D}"/>
              </a:ext>
              <a:ext uri="{C183D7F6-B498-43B3-948B-1728B52AA6E4}">
                <adec:decorative xmlns:adec="http://schemas.microsoft.com/office/drawing/2017/decorative" val="1"/>
              </a:ext>
            </a:extLst>
          </p:cNvPr>
          <p:cNvSpPr/>
          <p:nvPr/>
        </p:nvSpPr>
        <p:spPr>
          <a:xfrm>
            <a:off x="6128674" y="1866043"/>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F78945-C81C-635D-AA07-EBD9C0B43402}"/>
              </a:ext>
              <a:ext uri="{C183D7F6-B498-43B3-948B-1728B52AA6E4}">
                <adec:decorative xmlns:adec="http://schemas.microsoft.com/office/drawing/2017/decorative" val="1"/>
              </a:ext>
            </a:extLst>
          </p:cNvPr>
          <p:cNvSpPr/>
          <p:nvPr/>
        </p:nvSpPr>
        <p:spPr>
          <a:xfrm>
            <a:off x="8908405" y="1866043"/>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04B0C6A-CFFC-FD20-1C55-EA3A7DB1B6A7}"/>
              </a:ext>
              <a:ext uri="{C183D7F6-B498-43B3-948B-1728B52AA6E4}">
                <adec:decorative xmlns:adec="http://schemas.microsoft.com/office/drawing/2017/decorative" val="1"/>
              </a:ext>
            </a:extLst>
          </p:cNvPr>
          <p:cNvSpPr/>
          <p:nvPr/>
        </p:nvSpPr>
        <p:spPr>
          <a:xfrm>
            <a:off x="7544795" y="3857516"/>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EED596-7D8B-7194-69E2-6F6138537BB2}"/>
              </a:ext>
              <a:ext uri="{C183D7F6-B498-43B3-948B-1728B52AA6E4}">
                <adec:decorative xmlns:adec="http://schemas.microsoft.com/office/drawing/2017/decorative" val="1"/>
              </a:ext>
            </a:extLst>
          </p:cNvPr>
          <p:cNvSpPr/>
          <p:nvPr/>
        </p:nvSpPr>
        <p:spPr>
          <a:xfrm>
            <a:off x="4765065" y="3857516"/>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1C483B-0248-3D7B-6F06-3DE2B8CB8802}"/>
              </a:ext>
              <a:ext uri="{C183D7F6-B498-43B3-948B-1728B52AA6E4}">
                <adec:decorative xmlns:adec="http://schemas.microsoft.com/office/drawing/2017/decorative" val="1"/>
              </a:ext>
            </a:extLst>
          </p:cNvPr>
          <p:cNvSpPr/>
          <p:nvPr/>
        </p:nvSpPr>
        <p:spPr>
          <a:xfrm>
            <a:off x="1985335" y="3857516"/>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4467C1-F1A8-1205-BE71-FA497CE51276}"/>
              </a:ext>
            </a:extLst>
          </p:cNvPr>
          <p:cNvSpPr txBox="1"/>
          <p:nvPr/>
        </p:nvSpPr>
        <p:spPr>
          <a:xfrm>
            <a:off x="628224" y="2407833"/>
            <a:ext cx="2277862"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Interdisciplinary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Care Approach</a:t>
            </a:r>
          </a:p>
        </p:txBody>
      </p:sp>
      <p:sp>
        <p:nvSpPr>
          <p:cNvPr id="25" name="TextBox 24">
            <a:extLst>
              <a:ext uri="{FF2B5EF4-FFF2-40B4-BE49-F238E27FC236}">
                <a16:creationId xmlns:a16="http://schemas.microsoft.com/office/drawing/2014/main" id="{B0397567-41D5-1F1A-AFCC-CE3F4FE8A834}"/>
              </a:ext>
            </a:extLst>
          </p:cNvPr>
          <p:cNvSpPr txBox="1"/>
          <p:nvPr/>
        </p:nvSpPr>
        <p:spPr>
          <a:xfrm>
            <a:off x="3432783" y="2407833"/>
            <a:ext cx="2228204"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Early Life Prevention</a:t>
            </a:r>
          </a:p>
        </p:txBody>
      </p:sp>
      <p:sp>
        <p:nvSpPr>
          <p:cNvPr id="31" name="TextBox 30">
            <a:extLst>
              <a:ext uri="{FF2B5EF4-FFF2-40B4-BE49-F238E27FC236}">
                <a16:creationId xmlns:a16="http://schemas.microsoft.com/office/drawing/2014/main" id="{38F2D874-E6DC-E10D-D7BD-9F9796774046}"/>
              </a:ext>
            </a:extLst>
          </p:cNvPr>
          <p:cNvSpPr txBox="1"/>
          <p:nvPr/>
        </p:nvSpPr>
        <p:spPr>
          <a:xfrm>
            <a:off x="6401009" y="2269333"/>
            <a:ext cx="1851212" cy="923330"/>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Strategies to Support Weight Loss</a:t>
            </a:r>
          </a:p>
        </p:txBody>
      </p:sp>
      <p:sp>
        <p:nvSpPr>
          <p:cNvPr id="33" name="TextBox 32">
            <a:extLst>
              <a:ext uri="{FF2B5EF4-FFF2-40B4-BE49-F238E27FC236}">
                <a16:creationId xmlns:a16="http://schemas.microsoft.com/office/drawing/2014/main" id="{0B5E0DFD-2D11-14D2-403F-C56E568FA632}"/>
              </a:ext>
            </a:extLst>
          </p:cNvPr>
          <p:cNvSpPr txBox="1"/>
          <p:nvPr/>
        </p:nvSpPr>
        <p:spPr>
          <a:xfrm>
            <a:off x="8878159" y="1992334"/>
            <a:ext cx="2443962"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Use of Cardioprotective antihyperglycemics with diabetes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at-risk for CVD</a:t>
            </a:r>
          </a:p>
        </p:txBody>
      </p:sp>
      <p:sp>
        <p:nvSpPr>
          <p:cNvPr id="38" name="TextBox 37">
            <a:extLst>
              <a:ext uri="{FF2B5EF4-FFF2-40B4-BE49-F238E27FC236}">
                <a16:creationId xmlns:a16="http://schemas.microsoft.com/office/drawing/2014/main" id="{90CAE288-E7C9-A38B-045C-1FCDA87F8D4A}"/>
              </a:ext>
            </a:extLst>
          </p:cNvPr>
          <p:cNvSpPr txBox="1"/>
          <p:nvPr/>
        </p:nvSpPr>
        <p:spPr>
          <a:xfrm>
            <a:off x="1951878" y="3967792"/>
            <a:ext cx="2466010"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Use of Cardioprotective antihyperglycemics with diabetes and existing CVD</a:t>
            </a:r>
          </a:p>
        </p:txBody>
      </p:sp>
      <p:sp>
        <p:nvSpPr>
          <p:cNvPr id="39" name="TextBox 38">
            <a:extLst>
              <a:ext uri="{FF2B5EF4-FFF2-40B4-BE49-F238E27FC236}">
                <a16:creationId xmlns:a16="http://schemas.microsoft.com/office/drawing/2014/main" id="{14DF09C0-47AD-899A-9FE1-D594CFBBAB14}"/>
              </a:ext>
            </a:extLst>
          </p:cNvPr>
          <p:cNvSpPr txBox="1"/>
          <p:nvPr/>
        </p:nvSpPr>
        <p:spPr>
          <a:xfrm>
            <a:off x="4890001" y="3988339"/>
            <a:ext cx="2147797"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Use of non-statin lipid lowering agents with diabetes and high CKM risk</a:t>
            </a:r>
          </a:p>
        </p:txBody>
      </p:sp>
      <p:sp>
        <p:nvSpPr>
          <p:cNvPr id="40" name="TextBox 39">
            <a:extLst>
              <a:ext uri="{FF2B5EF4-FFF2-40B4-BE49-F238E27FC236}">
                <a16:creationId xmlns:a16="http://schemas.microsoft.com/office/drawing/2014/main" id="{32A32A69-F182-ACD2-6FAD-D14F346FAE5B}"/>
              </a:ext>
            </a:extLst>
          </p:cNvPr>
          <p:cNvSpPr txBox="1"/>
          <p:nvPr/>
        </p:nvSpPr>
        <p:spPr>
          <a:xfrm>
            <a:off x="7817130" y="4260806"/>
            <a:ext cx="1851212" cy="923330"/>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Management of CVD in Patients with CKD</a:t>
            </a:r>
          </a:p>
        </p:txBody>
      </p:sp>
      <p:sp>
        <p:nvSpPr>
          <p:cNvPr id="5" name="Text Placeholder 4">
            <a:extLst>
              <a:ext uri="{FF2B5EF4-FFF2-40B4-BE49-F238E27FC236}">
                <a16:creationId xmlns:a16="http://schemas.microsoft.com/office/drawing/2014/main" id="{3C39E979-62B1-B515-7443-377FE5EBFCDD}"/>
              </a:ext>
            </a:extLst>
          </p:cNvPr>
          <p:cNvSpPr>
            <a:spLocks noGrp="1"/>
          </p:cNvSpPr>
          <p:nvPr>
            <p:ph type="body" sz="quarter" idx="13"/>
          </p:nvPr>
        </p:nvSpPr>
        <p:spPr/>
        <p:txBody>
          <a:bodyPr/>
          <a:lstStyle/>
          <a:p>
            <a:r>
              <a:rPr lang="en-US" b="1" dirty="0"/>
              <a:t>Abbreviations: </a:t>
            </a:r>
            <a:r>
              <a:rPr lang="en-US" dirty="0"/>
              <a:t>CKM indicates Cardiovascular-Kidney-Metabolic; and CVD, cardiovascular disease.</a:t>
            </a:r>
          </a:p>
        </p:txBody>
      </p:sp>
      <p:sp>
        <p:nvSpPr>
          <p:cNvPr id="4" name="Slide Number Placeholder 3">
            <a:extLst>
              <a:ext uri="{FF2B5EF4-FFF2-40B4-BE49-F238E27FC236}">
                <a16:creationId xmlns:a16="http://schemas.microsoft.com/office/drawing/2014/main" id="{16E631DC-EC7B-1121-F1E6-06E930EA82E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95720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8318D-2E0C-419D-5723-A7CCC7824A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0C3965-FF31-BF7A-B88B-00AF1194B0C1}"/>
              </a:ext>
            </a:extLst>
          </p:cNvPr>
          <p:cNvSpPr>
            <a:spLocks noGrp="1"/>
          </p:cNvSpPr>
          <p:nvPr>
            <p:ph type="title"/>
          </p:nvPr>
        </p:nvSpPr>
        <p:spPr>
          <a:xfrm>
            <a:off x="838200" y="611704"/>
            <a:ext cx="10515600" cy="660111"/>
          </a:xfrm>
        </p:spPr>
        <p:txBody>
          <a:bodyPr/>
          <a:lstStyle/>
          <a:p>
            <a:r>
              <a:rPr lang="en-US" sz="3100" dirty="0"/>
              <a:t>Citation:</a:t>
            </a:r>
          </a:p>
        </p:txBody>
      </p:sp>
      <p:sp>
        <p:nvSpPr>
          <p:cNvPr id="2" name="Rectangle 1">
            <a:extLst>
              <a:ext uri="{FF2B5EF4-FFF2-40B4-BE49-F238E27FC236}">
                <a16:creationId xmlns:a16="http://schemas.microsoft.com/office/drawing/2014/main" id="{5CEDF5A6-3DBB-6E69-FFDF-41E4CFE15ED8}"/>
              </a:ext>
              <a:ext uri="{C183D7F6-B498-43B3-948B-1728B52AA6E4}">
                <adec:decorative xmlns:adec="http://schemas.microsoft.com/office/drawing/2017/decorative" val="1"/>
              </a:ext>
            </a:extLst>
          </p:cNvPr>
          <p:cNvSpPr/>
          <p:nvPr/>
        </p:nvSpPr>
        <p:spPr>
          <a:xfrm>
            <a:off x="1890445" y="6154220"/>
            <a:ext cx="7900827" cy="585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58BD00-8D68-420B-9D07-3408B4A3430F}"/>
              </a:ext>
            </a:extLst>
          </p:cNvPr>
          <p:cNvSpPr txBox="1"/>
          <p:nvPr/>
        </p:nvSpPr>
        <p:spPr>
          <a:xfrm>
            <a:off x="2878566" y="6267943"/>
            <a:ext cx="6434868"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A Synopsis of the Evidence for the Science and Clinical Management of Cardiovascular-Kidney-Metabolic Syndrome: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4" name="Slide Number Placeholder 3">
            <a:extLst>
              <a:ext uri="{FF2B5EF4-FFF2-40B4-BE49-F238E27FC236}">
                <a16:creationId xmlns:a16="http://schemas.microsoft.com/office/drawing/2014/main" id="{A5DD0D8F-75E0-D40F-1FD6-3336E56879C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9" name="Content Placeholder 8">
            <a:extLst>
              <a:ext uri="{FF2B5EF4-FFF2-40B4-BE49-F238E27FC236}">
                <a16:creationId xmlns:a16="http://schemas.microsoft.com/office/drawing/2014/main" id="{68F9278F-DB6C-5E55-06A5-7E2F69D02FB1}"/>
              </a:ext>
            </a:extLst>
          </p:cNvPr>
          <p:cNvSpPr>
            <a:spLocks noGrp="1"/>
          </p:cNvSpPr>
          <p:nvPr>
            <p:ph idx="1"/>
          </p:nvPr>
        </p:nvSpPr>
        <p:spPr/>
        <p:txBody>
          <a:bodyPr>
            <a:normAutofit/>
          </a:bodyPr>
          <a:lstStyle/>
          <a:p>
            <a:pPr marL="0" lvl="0" indent="0">
              <a:lnSpc>
                <a:spcPct val="100000"/>
              </a:lnSpc>
              <a:spcBef>
                <a:spcPts val="0"/>
              </a:spcBef>
              <a:buNone/>
              <a:defRPr/>
            </a:pPr>
            <a:r>
              <a:rPr lang="en-US" b="1" dirty="0">
                <a:solidFill>
                  <a:prstClr val="black"/>
                </a:solidFill>
                <a:latin typeface="Lub Dub Condensed" panose="020B0506030403020204" pitchFamily="34" charset="0"/>
              </a:rPr>
              <a:t>The American Heart Association requests this electronic slide deck be cited as follows: </a:t>
            </a:r>
          </a:p>
          <a:p>
            <a:pPr marL="0" indent="0">
              <a:lnSpc>
                <a:spcPct val="110000"/>
              </a:lnSpc>
              <a:spcBef>
                <a:spcPts val="0"/>
              </a:spcBef>
              <a:buNone/>
            </a:pPr>
            <a:r>
              <a:rPr lang="en-US" dirty="0">
                <a:solidFill>
                  <a:prstClr val="black"/>
                </a:solidFill>
                <a:latin typeface="Lub Dub Condensed" panose="020B0506030403020204" pitchFamily="34" charset="0"/>
              </a:rPr>
              <a:t>Reyna, G.G. (2023).  AHA Clinical Slides [PowerPoint slides]; Adapted from t</a:t>
            </a:r>
            <a:r>
              <a:rPr lang="en-US" dirty="0">
                <a:latin typeface="Lub Dub Condensed" panose="020B0506030403020204" pitchFamily="34" charset="0"/>
              </a:rPr>
              <a:t>he 2023 Scientific Statement From the AHA: A Synopsis of the Evidence for the Science and Clinical Management of Cardiovascular-Kidney-Metabolic Syndrome. </a:t>
            </a:r>
            <a:r>
              <a:rPr lang="en-US" i="1" dirty="0">
                <a:latin typeface="Lub Dub Condensed" panose="020B0506030403020204" pitchFamily="34" charset="0"/>
                <a:ea typeface="Aptos" panose="020B0004020202020204" pitchFamily="34" charset="0"/>
              </a:rPr>
              <a:t>Circulation. </a:t>
            </a:r>
            <a:r>
              <a:rPr lang="en-US" dirty="0">
                <a:latin typeface="Lub Dub Condensed" panose="020B0506030403020204" pitchFamily="34" charset="0"/>
                <a:ea typeface="Aptos" panose="020B0004020202020204" pitchFamily="34" charset="0"/>
              </a:rPr>
              <a:t>Retrieved from:</a:t>
            </a:r>
          </a:p>
          <a:p>
            <a:pPr marL="0" indent="0">
              <a:lnSpc>
                <a:spcPct val="100000"/>
              </a:lnSpc>
              <a:spcBef>
                <a:spcPts val="0"/>
              </a:spcBef>
              <a:buNone/>
              <a:defRPr/>
            </a:pPr>
            <a:r>
              <a:rPr lang="en-US" dirty="0">
                <a:latin typeface="Lub Dub Condensed" panose="020B0506030403020204" pitchFamily="34" charset="0"/>
                <a:hlinkClick r:id="rId3"/>
              </a:rPr>
              <a:t>Guideline Essentials: AHA Clinical Slide Series - Professional Heart Daily | American Heart Association</a:t>
            </a:r>
            <a:r>
              <a:rPr lang="en-US" dirty="0">
                <a:solidFill>
                  <a:prstClr val="black"/>
                </a:solidFill>
                <a:latin typeface="Lub Dub Condensed" panose="020B0506030403020204" pitchFamily="34" charset="0"/>
              </a:rPr>
              <a:t>.</a:t>
            </a:r>
          </a:p>
          <a:p>
            <a:endParaRPr lang="en-US" dirty="0"/>
          </a:p>
        </p:txBody>
      </p:sp>
    </p:spTree>
    <p:extLst>
      <p:ext uri="{BB962C8B-B14F-4D97-AF65-F5344CB8AC3E}">
        <p14:creationId xmlns:p14="http://schemas.microsoft.com/office/powerpoint/2010/main" val="52700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A7F6-65B3-E401-6696-AB1994181EA7}"/>
              </a:ext>
            </a:extLst>
          </p:cNvPr>
          <p:cNvSpPr>
            <a:spLocks noGrp="1"/>
          </p:cNvSpPr>
          <p:nvPr>
            <p:ph type="title"/>
          </p:nvPr>
        </p:nvSpPr>
        <p:spPr>
          <a:xfrm>
            <a:off x="838200" y="611704"/>
            <a:ext cx="10515600" cy="660111"/>
          </a:xfrm>
        </p:spPr>
        <p:txBody>
          <a:bodyPr/>
          <a:lstStyle/>
          <a:p>
            <a:r>
              <a:rPr lang="en-US" sz="3100" dirty="0">
                <a:latin typeface="Lub Dub Medium" panose="020B0603030403020204" pitchFamily="34" charset="0"/>
              </a:rPr>
              <a:t>Definition of </a:t>
            </a:r>
            <a:br>
              <a:rPr lang="en-US" sz="3100" dirty="0"/>
            </a:br>
            <a:r>
              <a:rPr lang="en-US" sz="3100" dirty="0"/>
              <a:t>Cardiovascular-Kidney-Metabolic Syndrome (CKM)</a:t>
            </a:r>
          </a:p>
        </p:txBody>
      </p:sp>
      <p:sp>
        <p:nvSpPr>
          <p:cNvPr id="6" name="Content Placeholder 5">
            <a:extLst>
              <a:ext uri="{FF2B5EF4-FFF2-40B4-BE49-F238E27FC236}">
                <a16:creationId xmlns:a16="http://schemas.microsoft.com/office/drawing/2014/main" id="{EC544DB7-61E6-6259-CF5A-FC00E5C7BB25}"/>
              </a:ext>
            </a:extLst>
          </p:cNvPr>
          <p:cNvSpPr>
            <a:spLocks noGrp="1"/>
          </p:cNvSpPr>
          <p:nvPr>
            <p:ph idx="1"/>
          </p:nvPr>
        </p:nvSpPr>
        <p:spPr>
          <a:xfrm>
            <a:off x="838200" y="1604324"/>
            <a:ext cx="10001036" cy="3835357"/>
          </a:xfrm>
        </p:spPr>
        <p:txBody>
          <a:bodyPr>
            <a:normAutofit/>
          </a:bodyPr>
          <a:lstStyle/>
          <a:p>
            <a:pPr>
              <a:spcBef>
                <a:spcPts val="0"/>
              </a:spcBef>
              <a:spcAft>
                <a:spcPts val="2400"/>
              </a:spcAft>
              <a:buClr>
                <a:srgbClr val="CF2429"/>
              </a:buClr>
              <a:buFont typeface="Lub Dub Bold" panose="020B0803030403020204" pitchFamily="34" charset="0"/>
              <a:buChar char="»"/>
            </a:pPr>
            <a:r>
              <a:rPr lang="en-US" sz="2000" dirty="0"/>
              <a:t>A systemic disorder characterized by pathophysiologic interactions among metabolic risk factors, chronic kidney disease, and the cardiovascular system, leading to multi-organ dysfunction and a high rate of adverse cardiovascular outcomes.</a:t>
            </a:r>
          </a:p>
          <a:p>
            <a:pPr>
              <a:spcBef>
                <a:spcPts val="0"/>
              </a:spcBef>
              <a:spcAft>
                <a:spcPts val="2400"/>
              </a:spcAft>
              <a:buClr>
                <a:srgbClr val="CF2429"/>
              </a:buClr>
              <a:buFont typeface="Lub Dub Bold" panose="020B0803030403020204" pitchFamily="34" charset="0"/>
              <a:buChar char="»"/>
            </a:pPr>
            <a:r>
              <a:rPr lang="en-US" sz="2000" dirty="0"/>
              <a:t>CKM syndrome includes both individuals at risk for cardiovascular disease due to the presence of metabolic risk factors and/or chronic kidney disease, and individuals with existing cardiovascular disease that is potentially related to or complicates metabolic risk factors and/or chronic kidney disease. </a:t>
            </a:r>
          </a:p>
          <a:p>
            <a:pPr>
              <a:spcBef>
                <a:spcPts val="0"/>
              </a:spcBef>
              <a:spcAft>
                <a:spcPts val="2400"/>
              </a:spcAft>
              <a:buClr>
                <a:srgbClr val="CF2429"/>
              </a:buClr>
              <a:buFont typeface="Lub Dub Bold" panose="020B0803030403020204" pitchFamily="34" charset="0"/>
              <a:buChar char="»"/>
            </a:pPr>
            <a:r>
              <a:rPr lang="en-US" sz="2000" dirty="0"/>
              <a:t>The increased likelihood of CKM syndrome and its adverse outcomes is further influenced by unfavorable conditions for lifestyle and self-care resulting from policies, economics, and the environment.</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5481"/>
            <a:ext cx="10515600" cy="271939"/>
          </a:xfrm>
        </p:spPr>
        <p:txBody>
          <a:bodyPr/>
          <a:lstStyle/>
          <a:p>
            <a:r>
              <a:rPr lang="en-US" b="1" dirty="0"/>
              <a:t>Abbreviations: </a:t>
            </a:r>
            <a:r>
              <a:rPr lang="en-US" dirty="0"/>
              <a:t>CKM indicates Cardiovascular-Kidney-Metabolic.</a:t>
            </a:r>
          </a:p>
        </p:txBody>
      </p:sp>
      <p:sp>
        <p:nvSpPr>
          <p:cNvPr id="2" name="Rectangle 1">
            <a:extLst>
              <a:ext uri="{FF2B5EF4-FFF2-40B4-BE49-F238E27FC236}">
                <a16:creationId xmlns:a16="http://schemas.microsoft.com/office/drawing/2014/main" id="{DF115528-D018-D1A9-0753-5D61F3BFB4F0}"/>
              </a:ext>
              <a:ext uri="{C183D7F6-B498-43B3-948B-1728B52AA6E4}">
                <adec:decorative xmlns:adec="http://schemas.microsoft.com/office/drawing/2017/decorative" val="1"/>
              </a:ext>
            </a:extLst>
          </p:cNvPr>
          <p:cNvSpPr/>
          <p:nvPr/>
        </p:nvSpPr>
        <p:spPr>
          <a:xfrm>
            <a:off x="1890445" y="6154220"/>
            <a:ext cx="7900827" cy="585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5798FE-1654-0B07-0E51-EFCAA9C12351}"/>
              </a:ext>
            </a:extLst>
          </p:cNvPr>
          <p:cNvSpPr txBox="1"/>
          <p:nvPr/>
        </p:nvSpPr>
        <p:spPr>
          <a:xfrm>
            <a:off x="2878566" y="6267943"/>
            <a:ext cx="6434868"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A Synopsis of the Evidence for the Science and Clinical Management of Cardiovascular-Kidney-Metabolic Syndrome: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sz="900" dirty="0"/>
          </a:p>
        </p:txBody>
      </p:sp>
    </p:spTree>
    <p:extLst>
      <p:ext uri="{BB962C8B-B14F-4D97-AF65-F5344CB8AC3E}">
        <p14:creationId xmlns:p14="http://schemas.microsoft.com/office/powerpoint/2010/main" val="391885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FA7-B8E0-7E6D-594B-7D1145FD2677}"/>
              </a:ext>
            </a:extLst>
          </p:cNvPr>
          <p:cNvSpPr>
            <a:spLocks noGrp="1"/>
          </p:cNvSpPr>
          <p:nvPr>
            <p:ph type="title"/>
          </p:nvPr>
        </p:nvSpPr>
        <p:spPr/>
        <p:txBody>
          <a:bodyPr/>
          <a:lstStyle/>
          <a:p>
            <a:r>
              <a:rPr lang="en-US" dirty="0"/>
              <a:t>Definition of CKM Syndrome Simplified</a:t>
            </a:r>
          </a:p>
        </p:txBody>
      </p:sp>
      <p:sp>
        <p:nvSpPr>
          <p:cNvPr id="3" name="Content Placeholder 2">
            <a:extLst>
              <a:ext uri="{FF2B5EF4-FFF2-40B4-BE49-F238E27FC236}">
                <a16:creationId xmlns:a16="http://schemas.microsoft.com/office/drawing/2014/main" id="{1B92F40A-DCDC-2776-8AF0-B585CDFE6CD6}"/>
              </a:ext>
            </a:extLst>
          </p:cNvPr>
          <p:cNvSpPr>
            <a:spLocks noGrp="1"/>
          </p:cNvSpPr>
          <p:nvPr>
            <p:ph idx="1"/>
          </p:nvPr>
        </p:nvSpPr>
        <p:spPr>
          <a:xfrm>
            <a:off x="883579" y="2282420"/>
            <a:ext cx="4685015" cy="2618353"/>
          </a:xfrm>
        </p:spPr>
        <p:txBody>
          <a:bodyPr>
            <a:normAutofit/>
          </a:bodyPr>
          <a:lstStyle/>
          <a:p>
            <a:pPr marL="0" indent="0">
              <a:buNone/>
            </a:pPr>
            <a:r>
              <a:rPr lang="en-US" sz="2400" dirty="0">
                <a:solidFill>
                  <a:srgbClr val="CF2429"/>
                </a:solidFill>
                <a:effectLst/>
                <a:latin typeface="Lub Dub Bold" panose="020B0803030403020204" pitchFamily="34" charset="0"/>
              </a:rPr>
              <a:t>Cardiovascular-kidney-metabolic (CKM) syndrome </a:t>
            </a:r>
            <a:br>
              <a:rPr lang="en-US" sz="2400" dirty="0">
                <a:solidFill>
                  <a:srgbClr val="CF2429"/>
                </a:solidFill>
                <a:effectLst/>
                <a:latin typeface="Lub Dub Bold" panose="020B0803030403020204" pitchFamily="34" charset="0"/>
              </a:rPr>
            </a:br>
            <a:r>
              <a:rPr lang="en-US" sz="2400" dirty="0">
                <a:effectLst/>
              </a:rPr>
              <a:t>is a health disorder due to connections among heart disease, kidney disease, diabetes, and obesity leading to poor health outcomes.</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Text Placeholder 4">
            <a:extLst>
              <a:ext uri="{FF2B5EF4-FFF2-40B4-BE49-F238E27FC236}">
                <a16:creationId xmlns:a16="http://schemas.microsoft.com/office/drawing/2014/main" id="{BDD490BC-BE44-1C11-44FB-26B9C8A39D52}"/>
              </a:ext>
            </a:extLst>
          </p:cNvPr>
          <p:cNvSpPr>
            <a:spLocks noGrp="1"/>
          </p:cNvSpPr>
          <p:nvPr>
            <p:ph type="body" sz="quarter" idx="13"/>
          </p:nvPr>
        </p:nvSpPr>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FA690F13-F2D6-C0C3-3A85-04C8043D10F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9" name="Picture 8">
            <a:extLst>
              <a:ext uri="{FF2B5EF4-FFF2-40B4-BE49-F238E27FC236}">
                <a16:creationId xmlns:a16="http://schemas.microsoft.com/office/drawing/2014/main" id="{DF01D0B8-BAB6-BA51-E34C-E937AC4904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21939" y="1260011"/>
            <a:ext cx="6170061" cy="411337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2770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E121-530B-578C-6B26-AE3EB71A3BA1}"/>
              </a:ext>
            </a:extLst>
          </p:cNvPr>
          <p:cNvSpPr>
            <a:spLocks noGrp="1"/>
          </p:cNvSpPr>
          <p:nvPr>
            <p:ph type="title"/>
          </p:nvPr>
        </p:nvSpPr>
        <p:spPr/>
        <p:txBody>
          <a:bodyPr/>
          <a:lstStyle/>
          <a:p>
            <a:r>
              <a:rPr lang="en-US" dirty="0"/>
              <a:t>Conceptual Diagram of the CKM Syndrome​</a:t>
            </a:r>
          </a:p>
        </p:txBody>
      </p:sp>
      <p:pic>
        <p:nvPicPr>
          <p:cNvPr id="6" name="Content Placeholder 5" descr="The image displays the pathophysiology underlying cardiovascular-kidney-metabolic (CKM) syndrome. CKM syndrome most commonly originates from excess adipose tissue, dysfunctional adipose tissue, or both. Multiple pathological processes related to dysfunctional adipose tissue result in insulin resistance and eventual hyperglycemia. Inflammation, oxidative stress, insulin resistance, and vascular dysfunction are highlighted as central processes leading to the development of metabolic risk factors, to the progression of kidney disease, to the potentiation of heart-kidney interactions, and to the development of cardiovascular diseases. Metabolic risk factors and chronic kidney disease further predispose to cardiovascular diseases through multiple direct and indirect pathways. MASLD indicates metabolic dysfunction–associated steatotic liver disease.">
            <a:extLst>
              <a:ext uri="{FF2B5EF4-FFF2-40B4-BE49-F238E27FC236}">
                <a16:creationId xmlns:a16="http://schemas.microsoft.com/office/drawing/2014/main" id="{7AD86455-6982-EF38-EC82-67CADAE7BC0D}"/>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304430" y="955496"/>
            <a:ext cx="7583140" cy="4904108"/>
          </a:xfrm>
          <a:prstGeom prst="rect">
            <a:avLst/>
          </a:prstGeom>
        </p:spPr>
      </p:pic>
      <p:sp>
        <p:nvSpPr>
          <p:cNvPr id="5" name="Text Placeholder 4">
            <a:extLst>
              <a:ext uri="{FF2B5EF4-FFF2-40B4-BE49-F238E27FC236}">
                <a16:creationId xmlns:a16="http://schemas.microsoft.com/office/drawing/2014/main" id="{60635072-E256-F90B-7172-CFE9190CD042}"/>
              </a:ext>
            </a:extLst>
          </p:cNvPr>
          <p:cNvSpPr>
            <a:spLocks noGrp="1"/>
          </p:cNvSpPr>
          <p:nvPr>
            <p:ph type="body" sz="quarter" idx="13"/>
          </p:nvPr>
        </p:nvSpPr>
        <p:spPr/>
        <p:txBody>
          <a:bodyPr/>
          <a:lstStyle/>
          <a:p>
            <a:r>
              <a:rPr lang="en-US" b="1" dirty="0"/>
              <a:t>Abbreviations: </a:t>
            </a:r>
            <a:r>
              <a:rPr lang="en-US" dirty="0"/>
              <a:t>CKM indicates Cardiovascular-Kidney-Metabolic; and MASLD, metabolic dysfunction-associated </a:t>
            </a:r>
            <a:r>
              <a:rPr lang="en-US" dirty="0" err="1"/>
              <a:t>steatotic</a:t>
            </a:r>
            <a:r>
              <a:rPr lang="en-US" dirty="0"/>
              <a:t> liver disease. </a:t>
            </a:r>
          </a:p>
        </p:txBody>
      </p:sp>
      <p:sp>
        <p:nvSpPr>
          <p:cNvPr id="4" name="Slide Number Placeholder 3">
            <a:extLst>
              <a:ext uri="{FF2B5EF4-FFF2-40B4-BE49-F238E27FC236}">
                <a16:creationId xmlns:a16="http://schemas.microsoft.com/office/drawing/2014/main" id="{63D82D1B-0E75-8595-0B8B-3F2940E3C46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105313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80F0-7179-3C92-0D58-ECDD9002E115}"/>
              </a:ext>
            </a:extLst>
          </p:cNvPr>
          <p:cNvSpPr>
            <a:spLocks noGrp="1"/>
          </p:cNvSpPr>
          <p:nvPr>
            <p:ph type="title"/>
          </p:nvPr>
        </p:nvSpPr>
        <p:spPr/>
        <p:txBody>
          <a:bodyPr/>
          <a:lstStyle/>
          <a:p>
            <a:r>
              <a:rPr lang="en-US" dirty="0"/>
              <a:t>Scientific Understanding of CKM Syndrome ​</a:t>
            </a:r>
          </a:p>
        </p:txBody>
      </p:sp>
      <p:sp>
        <p:nvSpPr>
          <p:cNvPr id="7" name="Rectangle 6">
            <a:extLst>
              <a:ext uri="{FF2B5EF4-FFF2-40B4-BE49-F238E27FC236}">
                <a16:creationId xmlns:a16="http://schemas.microsoft.com/office/drawing/2014/main" id="{8BB67EA9-4438-B838-1FC4-D5436622089E}"/>
              </a:ext>
              <a:ext uri="{C183D7F6-B498-43B3-948B-1728B52AA6E4}">
                <adec:decorative xmlns:adec="http://schemas.microsoft.com/office/drawing/2017/decorative" val="1"/>
              </a:ext>
            </a:extLst>
          </p:cNvPr>
          <p:cNvSpPr/>
          <p:nvPr/>
        </p:nvSpPr>
        <p:spPr>
          <a:xfrm>
            <a:off x="1107897" y="1839073"/>
            <a:ext cx="3073686" cy="2825394"/>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4B0923-BE70-57D2-5F48-847DE2587E7B}"/>
              </a:ext>
              <a:ext uri="{C183D7F6-B498-43B3-948B-1728B52AA6E4}">
                <adec:decorative xmlns:adec="http://schemas.microsoft.com/office/drawing/2017/decorative" val="1"/>
              </a:ext>
            </a:extLst>
          </p:cNvPr>
          <p:cNvSpPr/>
          <p:nvPr/>
        </p:nvSpPr>
        <p:spPr>
          <a:xfrm>
            <a:off x="4506931" y="1839073"/>
            <a:ext cx="3073686" cy="2825394"/>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A87DFF-7E03-5745-4CCA-FFFF4F3D938D}"/>
              </a:ext>
              <a:ext uri="{C183D7F6-B498-43B3-948B-1728B52AA6E4}">
                <adec:decorative xmlns:adec="http://schemas.microsoft.com/office/drawing/2017/decorative" val="1"/>
              </a:ext>
            </a:extLst>
          </p:cNvPr>
          <p:cNvSpPr/>
          <p:nvPr/>
        </p:nvSpPr>
        <p:spPr>
          <a:xfrm>
            <a:off x="7887128" y="1839073"/>
            <a:ext cx="3073686" cy="2825394"/>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3AF0B5-7CF8-2E0A-F445-1A5CC4B47AB4}"/>
              </a:ext>
            </a:extLst>
          </p:cNvPr>
          <p:cNvSpPr txBox="1"/>
          <p:nvPr/>
        </p:nvSpPr>
        <p:spPr>
          <a:xfrm>
            <a:off x="1246171" y="2436162"/>
            <a:ext cx="2797139" cy="1631216"/>
          </a:xfrm>
          <a:prstGeom prst="rect">
            <a:avLst/>
          </a:prstGeom>
          <a:noFill/>
        </p:spPr>
        <p:txBody>
          <a:bodyPr wrap="square">
            <a:spAutoFit/>
          </a:bodyPr>
          <a:lstStyle/>
          <a:p>
            <a:pPr lvl="0" algn="ctr"/>
            <a:r>
              <a:rPr lang="en-US" sz="2000" dirty="0">
                <a:latin typeface="Lub Dub Medium" panose="020B0603030403020204" pitchFamily="34" charset="0"/>
              </a:rPr>
              <a:t>CKM syndrome results in </a:t>
            </a:r>
            <a:r>
              <a:rPr lang="en-US" sz="2000" dirty="0">
                <a:solidFill>
                  <a:srgbClr val="CF2429"/>
                </a:solidFill>
                <a:latin typeface="Lub Dub Bold" panose="020B0803030403020204" pitchFamily="34" charset="0"/>
              </a:rPr>
              <a:t>excess morbidity and mortality </a:t>
            </a:r>
            <a:r>
              <a:rPr lang="en-US" sz="2000" dirty="0">
                <a:latin typeface="Lub Dub Medium" panose="020B0603030403020204" pitchFamily="34" charset="0"/>
              </a:rPr>
              <a:t>beyond the sum of its parts.</a:t>
            </a:r>
          </a:p>
        </p:txBody>
      </p:sp>
      <p:sp>
        <p:nvSpPr>
          <p:cNvPr id="12" name="TextBox 11">
            <a:extLst>
              <a:ext uri="{FF2B5EF4-FFF2-40B4-BE49-F238E27FC236}">
                <a16:creationId xmlns:a16="http://schemas.microsoft.com/office/drawing/2014/main" id="{147F9295-330A-8253-89B0-A8D1205F9CA2}"/>
              </a:ext>
            </a:extLst>
          </p:cNvPr>
          <p:cNvSpPr txBox="1"/>
          <p:nvPr/>
        </p:nvSpPr>
        <p:spPr>
          <a:xfrm>
            <a:off x="4617378" y="2436162"/>
            <a:ext cx="2848510" cy="1323439"/>
          </a:xfrm>
          <a:prstGeom prst="rect">
            <a:avLst/>
          </a:prstGeom>
          <a:noFill/>
        </p:spPr>
        <p:txBody>
          <a:bodyPr wrap="square">
            <a:spAutoFit/>
          </a:bodyPr>
          <a:lstStyle/>
          <a:p>
            <a:pPr lvl="0" algn="ctr"/>
            <a:r>
              <a:rPr lang="en-US" sz="2000" dirty="0">
                <a:latin typeface="Lub Dub Medium" panose="020B0603030403020204" pitchFamily="34" charset="0"/>
              </a:rPr>
              <a:t>Metabolic risk factors </a:t>
            </a:r>
            <a:r>
              <a:rPr lang="en-US" sz="2000" dirty="0">
                <a:solidFill>
                  <a:srgbClr val="CF2429"/>
                </a:solidFill>
                <a:latin typeface="Lub Dub Bold" panose="020B0803030403020204" pitchFamily="34" charset="0"/>
              </a:rPr>
              <a:t>cause end-organ damage in the heart, kidneys, and vasculature</a:t>
            </a:r>
            <a:r>
              <a:rPr lang="en-US" sz="2000" dirty="0">
                <a:latin typeface="Lub Dub Medium" panose="020B0603030403020204" pitchFamily="34" charset="0"/>
              </a:rPr>
              <a:t>. </a:t>
            </a:r>
          </a:p>
        </p:txBody>
      </p:sp>
      <p:sp>
        <p:nvSpPr>
          <p:cNvPr id="13" name="TextBox 12">
            <a:extLst>
              <a:ext uri="{FF2B5EF4-FFF2-40B4-BE49-F238E27FC236}">
                <a16:creationId xmlns:a16="http://schemas.microsoft.com/office/drawing/2014/main" id="{9056F8C8-B1AC-19E7-B32F-AF57388E60F1}"/>
              </a:ext>
            </a:extLst>
          </p:cNvPr>
          <p:cNvSpPr txBox="1"/>
          <p:nvPr/>
        </p:nvSpPr>
        <p:spPr>
          <a:xfrm>
            <a:off x="8116157" y="2282274"/>
            <a:ext cx="2615629" cy="1938992"/>
          </a:xfrm>
          <a:prstGeom prst="rect">
            <a:avLst/>
          </a:prstGeom>
          <a:noFill/>
        </p:spPr>
        <p:txBody>
          <a:bodyPr wrap="square">
            <a:spAutoFit/>
          </a:bodyPr>
          <a:lstStyle/>
          <a:p>
            <a:pPr algn="ctr"/>
            <a:r>
              <a:rPr lang="en-US" sz="2000" dirty="0">
                <a:latin typeface="Lub Dub Medium" panose="020B0603030403020204" pitchFamily="34" charset="0"/>
              </a:rPr>
              <a:t>Mechanisms of end-organ injury are </a:t>
            </a:r>
            <a:r>
              <a:rPr lang="en-US" sz="2000" dirty="0">
                <a:solidFill>
                  <a:srgbClr val="CF2429"/>
                </a:solidFill>
                <a:latin typeface="Lub Dub Bold" panose="020B0803030403020204" pitchFamily="34" charset="0"/>
              </a:rPr>
              <a:t>hemodynamic, metabolic, inflammatory, </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and fibrotic</a:t>
            </a:r>
            <a:r>
              <a:rPr lang="en-US" sz="2000" dirty="0">
                <a:latin typeface="Lub Dub Medium" panose="020B0603030403020204" pitchFamily="34" charset="0"/>
              </a:rPr>
              <a:t>.</a:t>
            </a:r>
          </a:p>
        </p:txBody>
      </p:sp>
      <p:sp>
        <p:nvSpPr>
          <p:cNvPr id="5" name="Text Placeholder 4">
            <a:extLst>
              <a:ext uri="{FF2B5EF4-FFF2-40B4-BE49-F238E27FC236}">
                <a16:creationId xmlns:a16="http://schemas.microsoft.com/office/drawing/2014/main" id="{93A65C92-4D73-6B3C-21C5-64401CBF9C46}"/>
              </a:ext>
            </a:extLst>
          </p:cNvPr>
          <p:cNvSpPr>
            <a:spLocks noGrp="1"/>
          </p:cNvSpPr>
          <p:nvPr>
            <p:ph type="body" sz="quarter" idx="13"/>
          </p:nvPr>
        </p:nvSpPr>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E483872C-CF47-D75C-0428-CED87790214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1568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4496-74DE-073B-9D82-7325FB94AA62}"/>
              </a:ext>
            </a:extLst>
          </p:cNvPr>
          <p:cNvSpPr>
            <a:spLocks noGrp="1"/>
          </p:cNvSpPr>
          <p:nvPr>
            <p:ph type="title"/>
          </p:nvPr>
        </p:nvSpPr>
        <p:spPr/>
        <p:txBody>
          <a:bodyPr/>
          <a:lstStyle/>
          <a:p>
            <a:r>
              <a:rPr lang="en-US" dirty="0"/>
              <a:t>Scientific Understanding of CKM Syndrome</a:t>
            </a:r>
          </a:p>
        </p:txBody>
      </p:sp>
      <p:sp>
        <p:nvSpPr>
          <p:cNvPr id="3" name="Content Placeholder 2">
            <a:extLst>
              <a:ext uri="{FF2B5EF4-FFF2-40B4-BE49-F238E27FC236}">
                <a16:creationId xmlns:a16="http://schemas.microsoft.com/office/drawing/2014/main" id="{3FA28CBD-8072-ABF5-62D6-792E7548BCC6}"/>
              </a:ext>
            </a:extLst>
          </p:cNvPr>
          <p:cNvSpPr>
            <a:spLocks noGrp="1"/>
          </p:cNvSpPr>
          <p:nvPr>
            <p:ph idx="1"/>
          </p:nvPr>
        </p:nvSpPr>
        <p:spPr>
          <a:xfrm>
            <a:off x="735460" y="998151"/>
            <a:ext cx="10515600" cy="409410"/>
          </a:xfrm>
        </p:spPr>
        <p:txBody>
          <a:bodyPr>
            <a:normAutofit lnSpcReduction="10000"/>
          </a:bodyPr>
          <a:lstStyle/>
          <a:p>
            <a:pPr marL="0" indent="0">
              <a:buNone/>
            </a:pPr>
            <a:r>
              <a:rPr lang="en-US" sz="2400" dirty="0">
                <a:solidFill>
                  <a:srgbClr val="C00000"/>
                </a:solidFill>
                <a:latin typeface="Lub Dub Heavy" panose="020B0903030403020204" pitchFamily="34" charset="0"/>
              </a:rPr>
              <a:t>Chronic Kidney Disease as an Amplifier of  Cardiovascular Risk</a:t>
            </a:r>
            <a:endParaRPr lang="en-US" dirty="0"/>
          </a:p>
        </p:txBody>
      </p:sp>
      <p:sp>
        <p:nvSpPr>
          <p:cNvPr id="6" name="Rectangle 5">
            <a:extLst>
              <a:ext uri="{FF2B5EF4-FFF2-40B4-BE49-F238E27FC236}">
                <a16:creationId xmlns:a16="http://schemas.microsoft.com/office/drawing/2014/main" id="{044ED81D-1FEE-1059-2DD3-F7D4793FFC50}"/>
              </a:ext>
              <a:ext uri="{C183D7F6-B498-43B3-948B-1728B52AA6E4}">
                <adec:decorative xmlns:adec="http://schemas.microsoft.com/office/drawing/2017/decorative" val="1"/>
              </a:ext>
            </a:extLst>
          </p:cNvPr>
          <p:cNvSpPr/>
          <p:nvPr/>
        </p:nvSpPr>
        <p:spPr>
          <a:xfrm>
            <a:off x="1130157" y="1744467"/>
            <a:ext cx="4274049" cy="10496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1268545-1DDC-6568-DCCD-C20C27F4E424}"/>
              </a:ext>
              <a:ext uri="{C183D7F6-B498-43B3-948B-1728B52AA6E4}">
                <adec:decorative xmlns:adec="http://schemas.microsoft.com/office/drawing/2017/decorative" val="1"/>
              </a:ext>
            </a:extLst>
          </p:cNvPr>
          <p:cNvSpPr/>
          <p:nvPr/>
        </p:nvSpPr>
        <p:spPr>
          <a:xfrm>
            <a:off x="626723" y="1755597"/>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46FE0F-57C9-5A4A-E066-6D11360874E1}"/>
              </a:ext>
              <a:ext uri="{C183D7F6-B498-43B3-948B-1728B52AA6E4}">
                <adec:decorative xmlns:adec="http://schemas.microsoft.com/office/drawing/2017/decorative" val="1"/>
              </a:ext>
            </a:extLst>
          </p:cNvPr>
          <p:cNvSpPr/>
          <p:nvPr/>
        </p:nvSpPr>
        <p:spPr>
          <a:xfrm>
            <a:off x="6573749" y="1744467"/>
            <a:ext cx="4481236" cy="10496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494997-0299-0BCD-578F-C704091934E0}"/>
              </a:ext>
              <a:ext uri="{C183D7F6-B498-43B3-948B-1728B52AA6E4}">
                <adec:decorative xmlns:adec="http://schemas.microsoft.com/office/drawing/2017/decorative" val="1"/>
              </a:ext>
            </a:extLst>
          </p:cNvPr>
          <p:cNvSpPr/>
          <p:nvPr/>
        </p:nvSpPr>
        <p:spPr>
          <a:xfrm>
            <a:off x="6070314" y="1755597"/>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8B8835-E6E8-6D67-1D7A-2258FF75FDBA}"/>
              </a:ext>
              <a:ext uri="{C183D7F6-B498-43B3-948B-1728B52AA6E4}">
                <adec:decorative xmlns:adec="http://schemas.microsoft.com/office/drawing/2017/decorative" val="1"/>
              </a:ext>
            </a:extLst>
          </p:cNvPr>
          <p:cNvSpPr/>
          <p:nvPr/>
        </p:nvSpPr>
        <p:spPr>
          <a:xfrm>
            <a:off x="1118172" y="3066372"/>
            <a:ext cx="4286035" cy="11978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937EFBB-A63D-842E-71D0-34F0D3B55505}"/>
              </a:ext>
              <a:ext uri="{C183D7F6-B498-43B3-948B-1728B52AA6E4}">
                <adec:decorative xmlns:adec="http://schemas.microsoft.com/office/drawing/2017/decorative" val="1"/>
              </a:ext>
            </a:extLst>
          </p:cNvPr>
          <p:cNvSpPr/>
          <p:nvPr/>
        </p:nvSpPr>
        <p:spPr>
          <a:xfrm>
            <a:off x="614737" y="3151596"/>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320767-EF59-5728-64CA-3026F986383C}"/>
              </a:ext>
              <a:ext uri="{C183D7F6-B498-43B3-948B-1728B52AA6E4}">
                <adec:decorative xmlns:adec="http://schemas.microsoft.com/office/drawing/2017/decorative" val="1"/>
              </a:ext>
            </a:extLst>
          </p:cNvPr>
          <p:cNvSpPr/>
          <p:nvPr/>
        </p:nvSpPr>
        <p:spPr>
          <a:xfrm>
            <a:off x="6573611" y="3066372"/>
            <a:ext cx="4481382" cy="11978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1CDB097-A615-9EAC-F2E9-9D5CB8198401}"/>
              </a:ext>
              <a:ext uri="{C183D7F6-B498-43B3-948B-1728B52AA6E4}">
                <adec:decorative xmlns:adec="http://schemas.microsoft.com/office/drawing/2017/decorative" val="1"/>
              </a:ext>
            </a:extLst>
          </p:cNvPr>
          <p:cNvSpPr/>
          <p:nvPr/>
        </p:nvSpPr>
        <p:spPr>
          <a:xfrm>
            <a:off x="6070314" y="3151596"/>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A5EBD6-EC4E-5C3E-967B-C44C8A476E46}"/>
              </a:ext>
              <a:ext uri="{C183D7F6-B498-43B3-948B-1728B52AA6E4}">
                <adec:decorative xmlns:adec="http://schemas.microsoft.com/office/drawing/2017/decorative" val="1"/>
              </a:ext>
            </a:extLst>
          </p:cNvPr>
          <p:cNvSpPr/>
          <p:nvPr/>
        </p:nvSpPr>
        <p:spPr>
          <a:xfrm>
            <a:off x="1116459" y="4560978"/>
            <a:ext cx="4287748" cy="96730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DA0ACB9-C532-E989-C2FE-B6A338B0A47F}"/>
              </a:ext>
              <a:ext uri="{C183D7F6-B498-43B3-948B-1728B52AA6E4}">
                <adec:decorative xmlns:adec="http://schemas.microsoft.com/office/drawing/2017/decorative" val="1"/>
              </a:ext>
            </a:extLst>
          </p:cNvPr>
          <p:cNvSpPr/>
          <p:nvPr/>
        </p:nvSpPr>
        <p:spPr>
          <a:xfrm>
            <a:off x="613024" y="4530923"/>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EED7CB-A4AC-9F4A-968D-17067860FE99}"/>
              </a:ext>
              <a:ext uri="{C183D7F6-B498-43B3-948B-1728B52AA6E4}">
                <adec:decorative xmlns:adec="http://schemas.microsoft.com/office/drawing/2017/decorative" val="1"/>
              </a:ext>
            </a:extLst>
          </p:cNvPr>
          <p:cNvSpPr/>
          <p:nvPr/>
        </p:nvSpPr>
        <p:spPr>
          <a:xfrm>
            <a:off x="6573611" y="4560978"/>
            <a:ext cx="4481382" cy="96730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401397B-185A-9B1A-1951-479C53B29D49}"/>
              </a:ext>
              <a:ext uri="{C183D7F6-B498-43B3-948B-1728B52AA6E4}">
                <adec:decorative xmlns:adec="http://schemas.microsoft.com/office/drawing/2017/decorative" val="1"/>
              </a:ext>
            </a:extLst>
          </p:cNvPr>
          <p:cNvSpPr/>
          <p:nvPr/>
        </p:nvSpPr>
        <p:spPr>
          <a:xfrm>
            <a:off x="6070314" y="4530923"/>
            <a:ext cx="1027416" cy="1027416"/>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0BB5626-0E3C-441D-F3BE-61C128EB647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2339" y="1867327"/>
            <a:ext cx="859607" cy="859607"/>
          </a:xfrm>
          <a:prstGeom prst="rect">
            <a:avLst/>
          </a:prstGeom>
        </p:spPr>
      </p:pic>
      <p:pic>
        <p:nvPicPr>
          <p:cNvPr id="29" name="Picture 28">
            <a:extLst>
              <a:ext uri="{FF2B5EF4-FFF2-40B4-BE49-F238E27FC236}">
                <a16:creationId xmlns:a16="http://schemas.microsoft.com/office/drawing/2014/main" id="{2F2E32D5-EE0A-2CCE-704C-CB085615ADF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217576" y="1845814"/>
            <a:ext cx="789400" cy="788086"/>
          </a:xfrm>
          <a:prstGeom prst="rect">
            <a:avLst/>
          </a:prstGeom>
        </p:spPr>
      </p:pic>
      <p:pic>
        <p:nvPicPr>
          <p:cNvPr id="30" name="Picture 29">
            <a:extLst>
              <a:ext uri="{FF2B5EF4-FFF2-40B4-BE49-F238E27FC236}">
                <a16:creationId xmlns:a16="http://schemas.microsoft.com/office/drawing/2014/main" id="{B6740D5D-2E25-1243-A3A6-E6EFC747973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00352" y="3263615"/>
            <a:ext cx="859607" cy="858176"/>
          </a:xfrm>
          <a:prstGeom prst="rect">
            <a:avLst/>
          </a:prstGeom>
        </p:spPr>
      </p:pic>
      <p:pic>
        <p:nvPicPr>
          <p:cNvPr id="31" name="Picture 30">
            <a:extLst>
              <a:ext uri="{FF2B5EF4-FFF2-40B4-BE49-F238E27FC236}">
                <a16:creationId xmlns:a16="http://schemas.microsoft.com/office/drawing/2014/main" id="{FB25CD9E-9959-BCDB-DA74-F6E02EFEFCB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156878" y="3241387"/>
            <a:ext cx="868276" cy="868276"/>
          </a:xfrm>
          <a:prstGeom prst="rect">
            <a:avLst/>
          </a:prstGeom>
        </p:spPr>
      </p:pic>
      <p:pic>
        <p:nvPicPr>
          <p:cNvPr id="32" name="Picture 31">
            <a:extLst>
              <a:ext uri="{FF2B5EF4-FFF2-40B4-BE49-F238E27FC236}">
                <a16:creationId xmlns:a16="http://schemas.microsoft.com/office/drawing/2014/main" id="{C9D73A6A-51C9-5CC7-F43B-0DFFDD3CFD7F}"/>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721615" y="4639637"/>
            <a:ext cx="809234" cy="810583"/>
          </a:xfrm>
          <a:prstGeom prst="rect">
            <a:avLst/>
          </a:prstGeom>
        </p:spPr>
      </p:pic>
      <p:pic>
        <p:nvPicPr>
          <p:cNvPr id="33" name="Picture 32">
            <a:extLst>
              <a:ext uri="{FF2B5EF4-FFF2-40B4-BE49-F238E27FC236}">
                <a16:creationId xmlns:a16="http://schemas.microsoft.com/office/drawing/2014/main" id="{1F742322-A4B9-DFF7-2C2F-DCAB11A2CBD6}"/>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102849" y="4607193"/>
            <a:ext cx="891483" cy="891483"/>
          </a:xfrm>
          <a:prstGeom prst="rect">
            <a:avLst/>
          </a:prstGeom>
        </p:spPr>
      </p:pic>
      <p:sp>
        <p:nvSpPr>
          <p:cNvPr id="7" name="TextBox 6">
            <a:extLst>
              <a:ext uri="{FF2B5EF4-FFF2-40B4-BE49-F238E27FC236}">
                <a16:creationId xmlns:a16="http://schemas.microsoft.com/office/drawing/2014/main" id="{D716C070-1D59-E777-4FA2-DC7E2527F35E}"/>
              </a:ext>
            </a:extLst>
          </p:cNvPr>
          <p:cNvSpPr txBox="1"/>
          <p:nvPr/>
        </p:nvSpPr>
        <p:spPr>
          <a:xfrm>
            <a:off x="1718784" y="1853807"/>
            <a:ext cx="3438843" cy="830997"/>
          </a:xfrm>
          <a:prstGeom prst="rect">
            <a:avLst/>
          </a:prstGeom>
          <a:noFill/>
        </p:spPr>
        <p:txBody>
          <a:bodyPr wrap="square">
            <a:spAutoFit/>
          </a:bodyPr>
          <a:lstStyle/>
          <a:p>
            <a:pPr lvl="0"/>
            <a:r>
              <a:rPr lang="en-US" sz="1600" dirty="0">
                <a:latin typeface="Lub Dub Condensed" panose="020B0506030403020204" pitchFamily="34" charset="0"/>
              </a:rPr>
              <a:t>Low glomerular filtration rate and albuminuria independently increase the risk of MACE and CV death </a:t>
            </a:r>
          </a:p>
        </p:txBody>
      </p:sp>
      <p:sp>
        <p:nvSpPr>
          <p:cNvPr id="11" name="TextBox 10">
            <a:extLst>
              <a:ext uri="{FF2B5EF4-FFF2-40B4-BE49-F238E27FC236}">
                <a16:creationId xmlns:a16="http://schemas.microsoft.com/office/drawing/2014/main" id="{B396160B-3EB9-8B79-C9A7-829F87CD2E98}"/>
              </a:ext>
            </a:extLst>
          </p:cNvPr>
          <p:cNvSpPr txBox="1"/>
          <p:nvPr/>
        </p:nvSpPr>
        <p:spPr>
          <a:xfrm>
            <a:off x="7162375" y="1976918"/>
            <a:ext cx="3471378" cy="584775"/>
          </a:xfrm>
          <a:prstGeom prst="rect">
            <a:avLst/>
          </a:prstGeom>
          <a:noFill/>
        </p:spPr>
        <p:txBody>
          <a:bodyPr wrap="square">
            <a:spAutoFit/>
          </a:bodyPr>
          <a:lstStyle/>
          <a:p>
            <a:pPr lvl="0"/>
            <a:r>
              <a:rPr lang="en-US" sz="1600" dirty="0">
                <a:latin typeface="Lub Dub Condensed" panose="020B0506030403020204" pitchFamily="34" charset="0"/>
              </a:rPr>
              <a:t>Pro-inflammatory state which potentiates CVD risk </a:t>
            </a:r>
          </a:p>
        </p:txBody>
      </p:sp>
      <p:sp>
        <p:nvSpPr>
          <p:cNvPr id="14" name="TextBox 13">
            <a:extLst>
              <a:ext uri="{FF2B5EF4-FFF2-40B4-BE49-F238E27FC236}">
                <a16:creationId xmlns:a16="http://schemas.microsoft.com/office/drawing/2014/main" id="{CDA814F9-F31C-792B-D10C-F94C1DE4CDF2}"/>
              </a:ext>
            </a:extLst>
          </p:cNvPr>
          <p:cNvSpPr txBox="1"/>
          <p:nvPr/>
        </p:nvSpPr>
        <p:spPr>
          <a:xfrm>
            <a:off x="1706798" y="3372917"/>
            <a:ext cx="3461103" cy="584775"/>
          </a:xfrm>
          <a:prstGeom prst="rect">
            <a:avLst/>
          </a:prstGeom>
          <a:noFill/>
        </p:spPr>
        <p:txBody>
          <a:bodyPr wrap="square">
            <a:spAutoFit/>
          </a:bodyPr>
          <a:lstStyle/>
          <a:p>
            <a:pPr lvl="0"/>
            <a:r>
              <a:rPr lang="en-US" sz="1600" dirty="0">
                <a:latin typeface="Lub Dub Condensed" panose="020B0506030403020204" pitchFamily="34" charset="0"/>
              </a:rPr>
              <a:t>CKD and diabetes precipitate peripheral artery disease below the knee </a:t>
            </a:r>
          </a:p>
        </p:txBody>
      </p:sp>
      <p:sp>
        <p:nvSpPr>
          <p:cNvPr id="17" name="TextBox 16">
            <a:extLst>
              <a:ext uri="{FF2B5EF4-FFF2-40B4-BE49-F238E27FC236}">
                <a16:creationId xmlns:a16="http://schemas.microsoft.com/office/drawing/2014/main" id="{EA0383CD-45B2-3A7A-926D-8771F2751EE9}"/>
              </a:ext>
            </a:extLst>
          </p:cNvPr>
          <p:cNvSpPr txBox="1"/>
          <p:nvPr/>
        </p:nvSpPr>
        <p:spPr>
          <a:xfrm>
            <a:off x="7162375" y="3126695"/>
            <a:ext cx="3841247" cy="1077218"/>
          </a:xfrm>
          <a:prstGeom prst="rect">
            <a:avLst/>
          </a:prstGeom>
          <a:noFill/>
        </p:spPr>
        <p:txBody>
          <a:bodyPr wrap="square">
            <a:spAutoFit/>
          </a:bodyPr>
          <a:lstStyle/>
          <a:p>
            <a:pPr lvl="0"/>
            <a:r>
              <a:rPr lang="en-US" sz="1600" dirty="0">
                <a:latin typeface="Lub Dub Condensed" panose="020B0506030403020204" pitchFamily="34" charset="0"/>
              </a:rPr>
              <a:t>Development of heart failure and/or progressive CKD can increase bidirectional organ damage, in tandem with neurohormonal activation and inflammation</a:t>
            </a:r>
          </a:p>
        </p:txBody>
      </p:sp>
      <p:sp>
        <p:nvSpPr>
          <p:cNvPr id="20" name="TextBox 19">
            <a:extLst>
              <a:ext uri="{FF2B5EF4-FFF2-40B4-BE49-F238E27FC236}">
                <a16:creationId xmlns:a16="http://schemas.microsoft.com/office/drawing/2014/main" id="{BCB31583-EE19-A28C-A419-920CDBF5391E}"/>
              </a:ext>
            </a:extLst>
          </p:cNvPr>
          <p:cNvSpPr txBox="1"/>
          <p:nvPr/>
        </p:nvSpPr>
        <p:spPr>
          <a:xfrm>
            <a:off x="1705086" y="4752244"/>
            <a:ext cx="3380622" cy="584775"/>
          </a:xfrm>
          <a:prstGeom prst="rect">
            <a:avLst/>
          </a:prstGeom>
          <a:noFill/>
        </p:spPr>
        <p:txBody>
          <a:bodyPr wrap="square">
            <a:spAutoFit/>
          </a:bodyPr>
          <a:lstStyle/>
          <a:p>
            <a:pPr lvl="0"/>
            <a:r>
              <a:rPr lang="en-US" sz="1600" dirty="0">
                <a:latin typeface="Lub Dub Condensed" panose="020B0506030403020204" pitchFamily="34" charset="0"/>
              </a:rPr>
              <a:t>Vascular calcification is common in CKD and increases CVD risk </a:t>
            </a:r>
          </a:p>
        </p:txBody>
      </p:sp>
      <p:sp>
        <p:nvSpPr>
          <p:cNvPr id="23" name="TextBox 22">
            <a:extLst>
              <a:ext uri="{FF2B5EF4-FFF2-40B4-BE49-F238E27FC236}">
                <a16:creationId xmlns:a16="http://schemas.microsoft.com/office/drawing/2014/main" id="{3A9F607A-2978-B205-EDDC-6E513E3D449E}"/>
              </a:ext>
            </a:extLst>
          </p:cNvPr>
          <p:cNvSpPr txBox="1"/>
          <p:nvPr/>
        </p:nvSpPr>
        <p:spPr>
          <a:xfrm>
            <a:off x="7162375" y="4752244"/>
            <a:ext cx="3556996" cy="584775"/>
          </a:xfrm>
          <a:prstGeom prst="rect">
            <a:avLst/>
          </a:prstGeom>
          <a:noFill/>
        </p:spPr>
        <p:txBody>
          <a:bodyPr wrap="square">
            <a:spAutoFit/>
          </a:bodyPr>
          <a:lstStyle/>
          <a:p>
            <a:pPr lvl="0"/>
            <a:r>
              <a:rPr lang="en-US" sz="1600" dirty="0">
                <a:latin typeface="Lub Dub Condensed" panose="020B0506030403020204" pitchFamily="34" charset="0"/>
              </a:rPr>
              <a:t>Anemia is common in CKD and exacerbates CVD</a:t>
            </a:r>
          </a:p>
        </p:txBody>
      </p:sp>
      <p:sp>
        <p:nvSpPr>
          <p:cNvPr id="5" name="Text Placeholder 4">
            <a:extLst>
              <a:ext uri="{FF2B5EF4-FFF2-40B4-BE49-F238E27FC236}">
                <a16:creationId xmlns:a16="http://schemas.microsoft.com/office/drawing/2014/main" id="{FBD9F6E6-A5F3-FDAF-7F57-9D20C9853640}"/>
              </a:ext>
            </a:extLst>
          </p:cNvPr>
          <p:cNvSpPr>
            <a:spLocks noGrp="1"/>
          </p:cNvSpPr>
          <p:nvPr>
            <p:ph type="body" sz="quarter" idx="13"/>
          </p:nvPr>
        </p:nvSpPr>
        <p:spPr>
          <a:xfrm>
            <a:off x="838200" y="5784352"/>
            <a:ext cx="10515600" cy="382476"/>
          </a:xfrm>
        </p:spPr>
        <p:txBody>
          <a:bodyPr/>
          <a:lstStyle/>
          <a:p>
            <a:r>
              <a:rPr lang="en-US" b="1" dirty="0"/>
              <a:t>Abbreviations: </a:t>
            </a:r>
            <a:r>
              <a:rPr lang="en-US" dirty="0"/>
              <a:t>CKD indicates chronic kidney disease; CKM, Cardiovascular-Kidney-Metabolic; CV, cardiovascular; </a:t>
            </a:r>
            <a:br>
              <a:rPr lang="en-US" dirty="0"/>
            </a:br>
            <a:r>
              <a:rPr lang="en-US" dirty="0"/>
              <a:t>CVD, cardiovascular disease; and MACE, major adverse cardiovascular events. </a:t>
            </a:r>
          </a:p>
        </p:txBody>
      </p:sp>
      <p:sp>
        <p:nvSpPr>
          <p:cNvPr id="4" name="Slide Number Placeholder 3">
            <a:extLst>
              <a:ext uri="{FF2B5EF4-FFF2-40B4-BE49-F238E27FC236}">
                <a16:creationId xmlns:a16="http://schemas.microsoft.com/office/drawing/2014/main" id="{FF726F80-AB05-F05B-3BA7-D17700C8510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393566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A313-5BF9-013C-CB7D-7CD9BFA9E5C8}"/>
              </a:ext>
            </a:extLst>
          </p:cNvPr>
          <p:cNvSpPr>
            <a:spLocks noGrp="1"/>
          </p:cNvSpPr>
          <p:nvPr>
            <p:ph type="title"/>
          </p:nvPr>
        </p:nvSpPr>
        <p:spPr>
          <a:xfrm>
            <a:off x="838200" y="416495"/>
            <a:ext cx="8552380" cy="660111"/>
          </a:xfrm>
        </p:spPr>
        <p:txBody>
          <a:bodyPr/>
          <a:lstStyle/>
          <a:p>
            <a:r>
              <a:rPr lang="en-US" dirty="0"/>
              <a:t>Key Gaps in the Scientific Understanding of CKM Syndrome</a:t>
            </a:r>
          </a:p>
        </p:txBody>
      </p:sp>
      <p:sp>
        <p:nvSpPr>
          <p:cNvPr id="6" name="Rectangle 5">
            <a:extLst>
              <a:ext uri="{FF2B5EF4-FFF2-40B4-BE49-F238E27FC236}">
                <a16:creationId xmlns:a16="http://schemas.microsoft.com/office/drawing/2014/main" id="{1D6E3246-4394-FBF3-EC74-0B55607B162F}"/>
              </a:ext>
              <a:ext uri="{C183D7F6-B498-43B3-948B-1728B52AA6E4}">
                <adec:decorative xmlns:adec="http://schemas.microsoft.com/office/drawing/2017/decorative" val="1"/>
              </a:ext>
            </a:extLst>
          </p:cNvPr>
          <p:cNvSpPr/>
          <p:nvPr/>
        </p:nvSpPr>
        <p:spPr>
          <a:xfrm>
            <a:off x="919110" y="2525730"/>
            <a:ext cx="2263739"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6CCB61-9C8B-D818-A332-C5F0D0481F84}"/>
              </a:ext>
              <a:ext uri="{C183D7F6-B498-43B3-948B-1728B52AA6E4}">
                <adec:decorative xmlns:adec="http://schemas.microsoft.com/office/drawing/2017/decorative" val="1"/>
              </a:ext>
            </a:extLst>
          </p:cNvPr>
          <p:cNvSpPr/>
          <p:nvPr/>
        </p:nvSpPr>
        <p:spPr>
          <a:xfrm>
            <a:off x="3615077" y="2525730"/>
            <a:ext cx="2263739"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CAD8D76-A86B-EB41-3071-422C620B5D1C}"/>
              </a:ext>
              <a:ext uri="{C183D7F6-B498-43B3-948B-1728B52AA6E4}">
                <adec:decorative xmlns:adec="http://schemas.microsoft.com/office/drawing/2017/decorative" val="1"/>
              </a:ext>
            </a:extLst>
          </p:cNvPr>
          <p:cNvSpPr/>
          <p:nvPr/>
        </p:nvSpPr>
        <p:spPr>
          <a:xfrm>
            <a:off x="6313185" y="2525730"/>
            <a:ext cx="2263739"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6683DF-7A83-EE38-3B7F-C6E6456DF7DD}"/>
              </a:ext>
              <a:ext uri="{C183D7F6-B498-43B3-948B-1728B52AA6E4}">
                <adec:decorative xmlns:adec="http://schemas.microsoft.com/office/drawing/2017/decorative" val="1"/>
              </a:ext>
            </a:extLst>
          </p:cNvPr>
          <p:cNvSpPr/>
          <p:nvPr/>
        </p:nvSpPr>
        <p:spPr>
          <a:xfrm>
            <a:off x="9011293" y="2525730"/>
            <a:ext cx="2263739"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CDDE73-ADE5-FFBA-5488-B4D15C5CCBA3}"/>
              </a:ext>
              <a:ext uri="{C183D7F6-B498-43B3-948B-1728B52AA6E4}">
                <adec:decorative xmlns:adec="http://schemas.microsoft.com/office/drawing/2017/decorative" val="1"/>
              </a:ext>
            </a:extLst>
          </p:cNvPr>
          <p:cNvSpPr/>
          <p:nvPr/>
        </p:nvSpPr>
        <p:spPr>
          <a:xfrm>
            <a:off x="1285554" y="1755596"/>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88E2BF-3F44-9853-C170-036125C24FB2}"/>
              </a:ext>
              <a:ext uri="{C183D7F6-B498-43B3-948B-1728B52AA6E4}">
                <adec:decorative xmlns:adec="http://schemas.microsoft.com/office/drawing/2017/decorative" val="1"/>
              </a:ext>
            </a:extLst>
          </p:cNvPr>
          <p:cNvSpPr/>
          <p:nvPr/>
        </p:nvSpPr>
        <p:spPr>
          <a:xfrm>
            <a:off x="3981521" y="1755596"/>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ADD2D2-9AA7-5C89-A7FC-100EE929AA2E}"/>
              </a:ext>
              <a:ext uri="{C183D7F6-B498-43B3-948B-1728B52AA6E4}">
                <adec:decorative xmlns:adec="http://schemas.microsoft.com/office/drawing/2017/decorative" val="1"/>
              </a:ext>
            </a:extLst>
          </p:cNvPr>
          <p:cNvSpPr/>
          <p:nvPr/>
        </p:nvSpPr>
        <p:spPr>
          <a:xfrm>
            <a:off x="6679629" y="1755596"/>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62AE9F-2409-6CAE-284C-BB66DAA1E42D}"/>
              </a:ext>
              <a:ext uri="{C183D7F6-B498-43B3-948B-1728B52AA6E4}">
                <adec:decorative xmlns:adec="http://schemas.microsoft.com/office/drawing/2017/decorative" val="1"/>
              </a:ext>
            </a:extLst>
          </p:cNvPr>
          <p:cNvSpPr/>
          <p:nvPr/>
        </p:nvSpPr>
        <p:spPr>
          <a:xfrm>
            <a:off x="9377737" y="1755596"/>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F389B26-A228-CF81-2900-04D19D26C63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58088" y="1824706"/>
            <a:ext cx="1405660" cy="1405660"/>
          </a:xfrm>
          <a:prstGeom prst="rect">
            <a:avLst/>
          </a:prstGeom>
        </p:spPr>
      </p:pic>
      <p:pic>
        <p:nvPicPr>
          <p:cNvPr id="22" name="Picture 21">
            <a:extLst>
              <a:ext uri="{FF2B5EF4-FFF2-40B4-BE49-F238E27FC236}">
                <a16:creationId xmlns:a16="http://schemas.microsoft.com/office/drawing/2014/main" id="{B9D271CB-9488-122B-4F0C-2E521D82C4D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39099" y="1802445"/>
            <a:ext cx="1403321" cy="1405660"/>
          </a:xfrm>
          <a:prstGeom prst="rect">
            <a:avLst/>
          </a:prstGeom>
        </p:spPr>
      </p:pic>
      <p:pic>
        <p:nvPicPr>
          <p:cNvPr id="23" name="Picture 22">
            <a:extLst>
              <a:ext uri="{FF2B5EF4-FFF2-40B4-BE49-F238E27FC236}">
                <a16:creationId xmlns:a16="http://schemas.microsoft.com/office/drawing/2014/main" id="{57B86EF4-BD95-5B96-A977-2D9EBD8F54E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739490" y="1759636"/>
            <a:ext cx="1403321" cy="1405659"/>
          </a:xfrm>
          <a:prstGeom prst="rect">
            <a:avLst/>
          </a:prstGeom>
        </p:spPr>
      </p:pic>
      <p:pic>
        <p:nvPicPr>
          <p:cNvPr id="24" name="Picture 23">
            <a:extLst>
              <a:ext uri="{FF2B5EF4-FFF2-40B4-BE49-F238E27FC236}">
                <a16:creationId xmlns:a16="http://schemas.microsoft.com/office/drawing/2014/main" id="{5CE6CBA5-AD39-EB5B-4A1B-EA6452EE4A7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460429" y="1820737"/>
            <a:ext cx="1403321" cy="1403321"/>
          </a:xfrm>
          <a:prstGeom prst="rect">
            <a:avLst/>
          </a:prstGeom>
        </p:spPr>
      </p:pic>
      <p:sp>
        <p:nvSpPr>
          <p:cNvPr id="7" name="TextBox 6">
            <a:extLst>
              <a:ext uri="{FF2B5EF4-FFF2-40B4-BE49-F238E27FC236}">
                <a16:creationId xmlns:a16="http://schemas.microsoft.com/office/drawing/2014/main" id="{4E5ECAB9-C629-7A89-79E5-C457300F24A7}"/>
              </a:ext>
            </a:extLst>
          </p:cNvPr>
          <p:cNvSpPr txBox="1"/>
          <p:nvPr/>
        </p:nvSpPr>
        <p:spPr>
          <a:xfrm>
            <a:off x="925317" y="3498823"/>
            <a:ext cx="2251325" cy="1323439"/>
          </a:xfrm>
          <a:prstGeom prst="rect">
            <a:avLst/>
          </a:prstGeom>
          <a:noFill/>
        </p:spPr>
        <p:txBody>
          <a:bodyPr wrap="square">
            <a:spAutoFit/>
          </a:bodyPr>
          <a:lstStyle/>
          <a:p>
            <a:pPr lvl="0" algn="ctr"/>
            <a:r>
              <a:rPr lang="en-US" sz="2000" dirty="0">
                <a:latin typeface="Lub Dub Medium" panose="020B0603030403020204" pitchFamily="34" charset="0"/>
              </a:rPr>
              <a:t>Mechanisms </a:t>
            </a:r>
            <a:br>
              <a:rPr lang="en-US" sz="2000" dirty="0">
                <a:latin typeface="Lub Dub Medium" panose="020B0603030403020204" pitchFamily="34" charset="0"/>
              </a:rPr>
            </a:br>
            <a:r>
              <a:rPr lang="en-US" sz="2000" dirty="0">
                <a:latin typeface="Lub Dub Medium" panose="020B0603030403020204" pitchFamily="34" charset="0"/>
              </a:rPr>
              <a:t>of CVD development in CKM Syndrome</a:t>
            </a:r>
          </a:p>
        </p:txBody>
      </p:sp>
      <p:sp>
        <p:nvSpPr>
          <p:cNvPr id="15" name="TextBox 14">
            <a:extLst>
              <a:ext uri="{FF2B5EF4-FFF2-40B4-BE49-F238E27FC236}">
                <a16:creationId xmlns:a16="http://schemas.microsoft.com/office/drawing/2014/main" id="{4D6BB608-07A3-BE83-42A3-5388760A8E9B}"/>
              </a:ext>
            </a:extLst>
          </p:cNvPr>
          <p:cNvSpPr txBox="1"/>
          <p:nvPr/>
        </p:nvSpPr>
        <p:spPr>
          <a:xfrm>
            <a:off x="3621284" y="3498823"/>
            <a:ext cx="2251325" cy="1631216"/>
          </a:xfrm>
          <a:prstGeom prst="rect">
            <a:avLst/>
          </a:prstGeom>
          <a:noFill/>
        </p:spPr>
        <p:txBody>
          <a:bodyPr wrap="square">
            <a:spAutoFit/>
          </a:bodyPr>
          <a:lstStyle/>
          <a:p>
            <a:pPr lvl="0" algn="ctr"/>
            <a:r>
              <a:rPr lang="en-US" sz="2000" dirty="0">
                <a:latin typeface="Lub Dub Medium" panose="020B0603030403020204" pitchFamily="34" charset="0"/>
              </a:rPr>
              <a:t>Understanding the Heterogeneity within CKM Syndrome</a:t>
            </a:r>
          </a:p>
        </p:txBody>
      </p:sp>
      <p:sp>
        <p:nvSpPr>
          <p:cNvPr id="17" name="TextBox 16">
            <a:extLst>
              <a:ext uri="{FF2B5EF4-FFF2-40B4-BE49-F238E27FC236}">
                <a16:creationId xmlns:a16="http://schemas.microsoft.com/office/drawing/2014/main" id="{912EC9CB-E6CC-7066-40BC-A3D3FD1DFCD4}"/>
              </a:ext>
            </a:extLst>
          </p:cNvPr>
          <p:cNvSpPr txBox="1"/>
          <p:nvPr/>
        </p:nvSpPr>
        <p:spPr>
          <a:xfrm>
            <a:off x="6319392" y="3498823"/>
            <a:ext cx="2251325" cy="1323439"/>
          </a:xfrm>
          <a:prstGeom prst="rect">
            <a:avLst/>
          </a:prstGeom>
          <a:noFill/>
        </p:spPr>
        <p:txBody>
          <a:bodyPr wrap="square">
            <a:spAutoFit/>
          </a:bodyPr>
          <a:lstStyle/>
          <a:p>
            <a:pPr lvl="0" algn="ctr"/>
            <a:r>
              <a:rPr lang="en-US" sz="2000" dirty="0">
                <a:latin typeface="Lub Dub Medium" panose="020B0603030403020204" pitchFamily="34" charset="0"/>
              </a:rPr>
              <a:t>Need for Longitudinal Studies of Competing Risk</a:t>
            </a:r>
          </a:p>
        </p:txBody>
      </p:sp>
      <p:sp>
        <p:nvSpPr>
          <p:cNvPr id="19" name="TextBox 18">
            <a:extLst>
              <a:ext uri="{FF2B5EF4-FFF2-40B4-BE49-F238E27FC236}">
                <a16:creationId xmlns:a16="http://schemas.microsoft.com/office/drawing/2014/main" id="{F6E9D76D-293B-2462-050B-C2BB6D414100}"/>
              </a:ext>
            </a:extLst>
          </p:cNvPr>
          <p:cNvSpPr txBox="1"/>
          <p:nvPr/>
        </p:nvSpPr>
        <p:spPr>
          <a:xfrm>
            <a:off x="9017500" y="3498823"/>
            <a:ext cx="2251325" cy="1631216"/>
          </a:xfrm>
          <a:prstGeom prst="rect">
            <a:avLst/>
          </a:prstGeom>
          <a:noFill/>
        </p:spPr>
        <p:txBody>
          <a:bodyPr wrap="square">
            <a:spAutoFit/>
          </a:bodyPr>
          <a:lstStyle/>
          <a:p>
            <a:pPr lvl="0" algn="ctr"/>
            <a:r>
              <a:rPr lang="en-US" sz="2000" dirty="0">
                <a:latin typeface="Lub Dub Medium" panose="020B0603030403020204" pitchFamily="34" charset="0"/>
              </a:rPr>
              <a:t>Understanding Bidirectional Cardiovascular-Kidney Relationships</a:t>
            </a:r>
          </a:p>
        </p:txBody>
      </p:sp>
      <p:sp>
        <p:nvSpPr>
          <p:cNvPr id="5" name="Text Placeholder 4">
            <a:extLst>
              <a:ext uri="{FF2B5EF4-FFF2-40B4-BE49-F238E27FC236}">
                <a16:creationId xmlns:a16="http://schemas.microsoft.com/office/drawing/2014/main" id="{3FC9A6C6-40B1-42AE-F04A-BF9C2C7B5C12}"/>
              </a:ext>
            </a:extLst>
          </p:cNvPr>
          <p:cNvSpPr>
            <a:spLocks noGrp="1"/>
          </p:cNvSpPr>
          <p:nvPr>
            <p:ph type="body" sz="quarter" idx="13"/>
          </p:nvPr>
        </p:nvSpPr>
        <p:spPr/>
        <p:txBody>
          <a:bodyPr/>
          <a:lstStyle/>
          <a:p>
            <a:r>
              <a:rPr lang="en-US" b="1" dirty="0"/>
              <a:t>Abbreviations: </a:t>
            </a:r>
            <a:r>
              <a:rPr lang="en-US" dirty="0"/>
              <a:t>CKM indicates Cardiovascular-Kidney-Metabolic; and CVD, cardiovascular disease.</a:t>
            </a:r>
          </a:p>
        </p:txBody>
      </p:sp>
      <p:sp>
        <p:nvSpPr>
          <p:cNvPr id="4" name="Slide Number Placeholder 3">
            <a:extLst>
              <a:ext uri="{FF2B5EF4-FFF2-40B4-BE49-F238E27FC236}">
                <a16:creationId xmlns:a16="http://schemas.microsoft.com/office/drawing/2014/main" id="{5F5574AF-C330-BBB1-337F-AAEC9D5F886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63772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5CD6-19E0-AEFC-5C54-E2794197659D}"/>
              </a:ext>
            </a:extLst>
          </p:cNvPr>
          <p:cNvSpPr>
            <a:spLocks noGrp="1"/>
          </p:cNvSpPr>
          <p:nvPr>
            <p:ph type="title"/>
          </p:nvPr>
        </p:nvSpPr>
        <p:spPr>
          <a:xfrm>
            <a:off x="838200" y="416495"/>
            <a:ext cx="3898187" cy="1843820"/>
          </a:xfrm>
        </p:spPr>
        <p:txBody>
          <a:bodyPr/>
          <a:lstStyle/>
          <a:p>
            <a:r>
              <a:rPr lang="en-US" dirty="0"/>
              <a:t>Key Gaps in the </a:t>
            </a:r>
            <a:br>
              <a:rPr lang="en-US" dirty="0"/>
            </a:br>
            <a:r>
              <a:rPr lang="en-US" dirty="0"/>
              <a:t>Scientific Understanding </a:t>
            </a:r>
            <a:br>
              <a:rPr lang="en-US" dirty="0"/>
            </a:br>
            <a:r>
              <a:rPr lang="en-US" dirty="0"/>
              <a:t>of CKM Syndrome</a:t>
            </a:r>
          </a:p>
        </p:txBody>
      </p:sp>
      <p:sp>
        <p:nvSpPr>
          <p:cNvPr id="3" name="Content Placeholder 2">
            <a:extLst>
              <a:ext uri="{FF2B5EF4-FFF2-40B4-BE49-F238E27FC236}">
                <a16:creationId xmlns:a16="http://schemas.microsoft.com/office/drawing/2014/main" id="{96F6F73D-6654-F4C1-5318-092B1744AA06}"/>
              </a:ext>
            </a:extLst>
          </p:cNvPr>
          <p:cNvSpPr>
            <a:spLocks noGrp="1"/>
          </p:cNvSpPr>
          <p:nvPr>
            <p:ph idx="1"/>
          </p:nvPr>
        </p:nvSpPr>
        <p:spPr>
          <a:xfrm>
            <a:off x="756008" y="2344064"/>
            <a:ext cx="10515600" cy="3835357"/>
          </a:xfrm>
        </p:spPr>
        <p:txBody>
          <a:bodyPr/>
          <a:lstStyle/>
          <a:p>
            <a:pPr marL="0" indent="0">
              <a:buNone/>
            </a:pPr>
            <a:r>
              <a:rPr lang="en-US" sz="2400" b="0" i="0" u="none" strike="noStrike" dirty="0">
                <a:solidFill>
                  <a:srgbClr val="C00000"/>
                </a:solidFill>
                <a:effectLst/>
                <a:latin typeface="Lub Dub Heavy" panose="020B0903030403020204" pitchFamily="34" charset="0"/>
              </a:rPr>
              <a:t>A Socioecological</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Framework for </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CKM Syndrome</a:t>
            </a:r>
            <a:endParaRPr lang="en-US" dirty="0"/>
          </a:p>
        </p:txBody>
      </p:sp>
      <p:sp>
        <p:nvSpPr>
          <p:cNvPr id="9" name="Rectangle 8">
            <a:extLst>
              <a:ext uri="{FF2B5EF4-FFF2-40B4-BE49-F238E27FC236}">
                <a16:creationId xmlns:a16="http://schemas.microsoft.com/office/drawing/2014/main" id="{670A1F78-CDED-CDD9-D1A6-39D98B7E8F24}"/>
              </a:ext>
              <a:ext uri="{C183D7F6-B498-43B3-948B-1728B52AA6E4}">
                <adec:decorative xmlns:adec="http://schemas.microsoft.com/office/drawing/2017/decorative" val="1"/>
              </a:ext>
            </a:extLst>
          </p:cNvPr>
          <p:cNvSpPr/>
          <p:nvPr/>
        </p:nvSpPr>
        <p:spPr>
          <a:xfrm>
            <a:off x="1756881" y="6123398"/>
            <a:ext cx="7900827" cy="585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ocial determinants at multiple levels of influence, including at societal, community, interpersonal and individual behavioral levels, affect the likelihood of cardiovascular-kidney-metabolic (CKM) syndrome and of consequent adverse outcomes. Individual biological predisposition, nested within these multiple levels of social influence, further affects CKM syndrome development and related outcomes.">
            <a:extLst>
              <a:ext uri="{FF2B5EF4-FFF2-40B4-BE49-F238E27FC236}">
                <a16:creationId xmlns:a16="http://schemas.microsoft.com/office/drawing/2014/main" id="{FACA4654-9D5A-6BC2-07B4-1F3308741BF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b="1888"/>
          <a:stretch/>
        </p:blipFill>
        <p:spPr>
          <a:xfrm>
            <a:off x="4613097" y="164540"/>
            <a:ext cx="7650822" cy="6621542"/>
          </a:xfrm>
          <a:prstGeom prst="rect">
            <a:avLst/>
          </a:prstGeom>
        </p:spPr>
      </p:pic>
      <p:sp>
        <p:nvSpPr>
          <p:cNvPr id="5" name="Text Placeholder 4">
            <a:extLst>
              <a:ext uri="{FF2B5EF4-FFF2-40B4-BE49-F238E27FC236}">
                <a16:creationId xmlns:a16="http://schemas.microsoft.com/office/drawing/2014/main" id="{BA97FCEE-105B-440E-55D4-01EF3CF81852}"/>
              </a:ext>
            </a:extLst>
          </p:cNvPr>
          <p:cNvSpPr>
            <a:spLocks noGrp="1"/>
          </p:cNvSpPr>
          <p:nvPr>
            <p:ph type="body" sz="quarter" idx="13"/>
          </p:nvPr>
        </p:nvSpPr>
        <p:spPr>
          <a:xfrm>
            <a:off x="2576673" y="5894888"/>
            <a:ext cx="4637927" cy="271939"/>
          </a:xfrm>
        </p:spPr>
        <p:txBody>
          <a:bodyPr/>
          <a:lstStyle/>
          <a:p>
            <a:r>
              <a:rPr lang="en-US" b="1" dirty="0"/>
              <a:t>Abbreviations: </a:t>
            </a:r>
            <a:r>
              <a:rPr lang="en-US" dirty="0"/>
              <a:t>CKM indicates Cardiovascular-Kidney-Metabolic.</a:t>
            </a:r>
          </a:p>
        </p:txBody>
      </p:sp>
      <p:sp>
        <p:nvSpPr>
          <p:cNvPr id="8" name="TextBox 7">
            <a:extLst>
              <a:ext uri="{FF2B5EF4-FFF2-40B4-BE49-F238E27FC236}">
                <a16:creationId xmlns:a16="http://schemas.microsoft.com/office/drawing/2014/main" id="{7E0DC099-C890-DFA5-A979-0BAD90B489AA}"/>
              </a:ext>
              <a:ext uri="{C183D7F6-B498-43B3-948B-1728B52AA6E4}">
                <adec:decorative xmlns:adec="http://schemas.microsoft.com/office/drawing/2017/decorative" val="1"/>
              </a:ext>
            </a:extLst>
          </p:cNvPr>
          <p:cNvSpPr txBox="1"/>
          <p:nvPr/>
        </p:nvSpPr>
        <p:spPr>
          <a:xfrm>
            <a:off x="2229492" y="6277511"/>
            <a:ext cx="5332288"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A Synopsis of the Evidence for the Science and Clinical Management of Cardiovascular-Kidney-Metabolic Syndrome: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
        <p:nvSpPr>
          <p:cNvPr id="4" name="Slide Number Placeholder 3">
            <a:extLst>
              <a:ext uri="{FF2B5EF4-FFF2-40B4-BE49-F238E27FC236}">
                <a16:creationId xmlns:a16="http://schemas.microsoft.com/office/drawing/2014/main" id="{C6E10B55-8D62-CAC7-F783-6C666D95C40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6296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6CCA-103E-3BFF-46E9-DDB517D0B86B}"/>
              </a:ext>
            </a:extLst>
          </p:cNvPr>
          <p:cNvSpPr>
            <a:spLocks noGrp="1"/>
          </p:cNvSpPr>
          <p:nvPr>
            <p:ph type="title"/>
          </p:nvPr>
        </p:nvSpPr>
        <p:spPr>
          <a:xfrm>
            <a:off x="838200" y="406221"/>
            <a:ext cx="7566061" cy="898598"/>
          </a:xfrm>
        </p:spPr>
        <p:txBody>
          <a:bodyPr/>
          <a:lstStyle/>
          <a:p>
            <a:r>
              <a:rPr lang="en-US" dirty="0"/>
              <a:t>Key Gaps in Screening Approaches for CKM Syndrome</a:t>
            </a:r>
          </a:p>
        </p:txBody>
      </p:sp>
      <p:grpSp>
        <p:nvGrpSpPr>
          <p:cNvPr id="22" name="Group 21">
            <a:extLst>
              <a:ext uri="{FF2B5EF4-FFF2-40B4-BE49-F238E27FC236}">
                <a16:creationId xmlns:a16="http://schemas.microsoft.com/office/drawing/2014/main" id="{4BB2A4DA-04E8-EF99-FC33-769FF277B407}"/>
              </a:ext>
              <a:ext uri="{C183D7F6-B498-43B3-948B-1728B52AA6E4}">
                <adec:decorative xmlns:adec="http://schemas.microsoft.com/office/drawing/2017/decorative" val="1"/>
              </a:ext>
            </a:extLst>
          </p:cNvPr>
          <p:cNvGrpSpPr/>
          <p:nvPr/>
        </p:nvGrpSpPr>
        <p:grpSpPr>
          <a:xfrm>
            <a:off x="3591029" y="914400"/>
            <a:ext cx="5009943" cy="5009943"/>
            <a:chOff x="4090648" y="1267068"/>
            <a:chExt cx="4297680" cy="4297680"/>
          </a:xfrm>
        </p:grpSpPr>
        <p:sp>
          <p:nvSpPr>
            <p:cNvPr id="9" name="Diamond 8">
              <a:extLst>
                <a:ext uri="{FF2B5EF4-FFF2-40B4-BE49-F238E27FC236}">
                  <a16:creationId xmlns:a16="http://schemas.microsoft.com/office/drawing/2014/main" id="{A0BF2021-B2C2-B33A-CBDB-D8F65F1923CD}"/>
                </a:ext>
              </a:extLst>
            </p:cNvPr>
            <p:cNvSpPr/>
            <p:nvPr/>
          </p:nvSpPr>
          <p:spPr>
            <a:xfrm>
              <a:off x="4090648" y="1267068"/>
              <a:ext cx="4297680" cy="4297680"/>
            </a:xfrm>
            <a:prstGeom prst="diamond">
              <a:avLst/>
            </a:pr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a:extLst>
                <a:ext uri="{FF2B5EF4-FFF2-40B4-BE49-F238E27FC236}">
                  <a16:creationId xmlns:a16="http://schemas.microsoft.com/office/drawing/2014/main" id="{3786A24E-8CE5-3A1C-FFB7-4AB2FFF19FF7}"/>
                </a:ext>
              </a:extLst>
            </p:cNvPr>
            <p:cNvSpPr/>
            <p:nvPr/>
          </p:nvSpPr>
          <p:spPr>
            <a:xfrm>
              <a:off x="4501821" y="1660207"/>
              <a:ext cx="1686306" cy="1686306"/>
            </a:xfrm>
            <a:prstGeom prst="ellipse">
              <a:avLst/>
            </a:prstGeom>
            <a:solidFill>
              <a:srgbClr val="AC1A1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CC6878B9-C2E4-7E92-C14A-4AABAA0FD161}"/>
                </a:ext>
              </a:extLst>
            </p:cNvPr>
            <p:cNvSpPr/>
            <p:nvPr/>
          </p:nvSpPr>
          <p:spPr>
            <a:xfrm>
              <a:off x="6302794" y="1660207"/>
              <a:ext cx="1716407" cy="1686306"/>
            </a:xfrm>
            <a:prstGeom prst="ellipse">
              <a:avLst/>
            </a:prstGeom>
            <a:solidFill>
              <a:srgbClr val="AC1A1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5BE08E8E-8995-68AF-B8B5-F93CFDC98A13}"/>
                </a:ext>
              </a:extLst>
            </p:cNvPr>
            <p:cNvSpPr/>
            <p:nvPr/>
          </p:nvSpPr>
          <p:spPr>
            <a:xfrm>
              <a:off x="4501821" y="3476231"/>
              <a:ext cx="1686306" cy="1686306"/>
            </a:xfrm>
            <a:prstGeom prst="ellipse">
              <a:avLst/>
            </a:prstGeom>
            <a:solidFill>
              <a:srgbClr val="AC1A1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2BAAAB22-4FD0-1940-CEE6-0B5687B35B1E}"/>
                </a:ext>
              </a:extLst>
            </p:cNvPr>
            <p:cNvSpPr/>
            <p:nvPr/>
          </p:nvSpPr>
          <p:spPr>
            <a:xfrm>
              <a:off x="6317843" y="3476231"/>
              <a:ext cx="1686306" cy="1686306"/>
            </a:xfrm>
            <a:prstGeom prst="ellipse">
              <a:avLst/>
            </a:prstGeom>
            <a:solidFill>
              <a:srgbClr val="AC1A1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
        <p:nvSpPr>
          <p:cNvPr id="23" name="Rectangle: Rounded Corners 5">
            <a:extLst>
              <a:ext uri="{FF2B5EF4-FFF2-40B4-BE49-F238E27FC236}">
                <a16:creationId xmlns:a16="http://schemas.microsoft.com/office/drawing/2014/main" id="{4EF9794F-9BA9-9820-8286-355DE799CD4A}"/>
              </a:ext>
            </a:extLst>
          </p:cNvPr>
          <p:cNvSpPr txBox="1"/>
          <p:nvPr/>
        </p:nvSpPr>
        <p:spPr>
          <a:xfrm>
            <a:off x="4166308" y="1499480"/>
            <a:ext cx="1773857" cy="1773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Lub Dub Bold" panose="020B0803030403020204" pitchFamily="34" charset="0"/>
              </a:rPr>
              <a:t>Early Life Screening</a:t>
            </a:r>
          </a:p>
        </p:txBody>
      </p:sp>
      <p:sp>
        <p:nvSpPr>
          <p:cNvPr id="24" name="Rectangle: Rounded Corners 7">
            <a:extLst>
              <a:ext uri="{FF2B5EF4-FFF2-40B4-BE49-F238E27FC236}">
                <a16:creationId xmlns:a16="http://schemas.microsoft.com/office/drawing/2014/main" id="{24E016ED-5EB7-71AD-A405-E9185F106DBA}"/>
              </a:ext>
            </a:extLst>
          </p:cNvPr>
          <p:cNvSpPr txBox="1"/>
          <p:nvPr/>
        </p:nvSpPr>
        <p:spPr>
          <a:xfrm>
            <a:off x="6276033" y="1530302"/>
            <a:ext cx="1808947" cy="1773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Lub Dub Bold" panose="020B0803030403020204" pitchFamily="34" charset="0"/>
              </a:rPr>
              <a:t>Screening for Metabolic Risk Factors and CKD in Adults</a:t>
            </a:r>
          </a:p>
        </p:txBody>
      </p:sp>
      <p:sp>
        <p:nvSpPr>
          <p:cNvPr id="25" name="Rectangle: Rounded Corners 9">
            <a:extLst>
              <a:ext uri="{FF2B5EF4-FFF2-40B4-BE49-F238E27FC236}">
                <a16:creationId xmlns:a16="http://schemas.microsoft.com/office/drawing/2014/main" id="{874F02CC-897A-780A-84A7-0A85D6D74EED}"/>
              </a:ext>
            </a:extLst>
          </p:cNvPr>
          <p:cNvSpPr txBox="1"/>
          <p:nvPr/>
        </p:nvSpPr>
        <p:spPr>
          <a:xfrm>
            <a:off x="4156034" y="3626749"/>
            <a:ext cx="1773857" cy="1773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Lub Dub Bold" panose="020B0803030403020204" pitchFamily="34" charset="0"/>
              </a:rPr>
              <a:t>Subclinical CVD Diagnosis</a:t>
            </a:r>
          </a:p>
        </p:txBody>
      </p:sp>
      <p:sp>
        <p:nvSpPr>
          <p:cNvPr id="26" name="Rectangle: Rounded Corners 11">
            <a:extLst>
              <a:ext uri="{FF2B5EF4-FFF2-40B4-BE49-F238E27FC236}">
                <a16:creationId xmlns:a16="http://schemas.microsoft.com/office/drawing/2014/main" id="{77983192-5788-923D-C87B-4F083526B389}"/>
              </a:ext>
            </a:extLst>
          </p:cNvPr>
          <p:cNvSpPr txBox="1"/>
          <p:nvPr/>
        </p:nvSpPr>
        <p:spPr>
          <a:xfrm>
            <a:off x="6293577" y="3626749"/>
            <a:ext cx="1773857" cy="1773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Lub Dub Bold" panose="020B0803030403020204" pitchFamily="34" charset="0"/>
              </a:rPr>
              <a:t>SDOH Screening</a:t>
            </a:r>
          </a:p>
        </p:txBody>
      </p:sp>
      <p:sp>
        <p:nvSpPr>
          <p:cNvPr id="5" name="Text Placeholder 4">
            <a:extLst>
              <a:ext uri="{FF2B5EF4-FFF2-40B4-BE49-F238E27FC236}">
                <a16:creationId xmlns:a16="http://schemas.microsoft.com/office/drawing/2014/main" id="{B138DA4F-C6C3-7CEF-B54C-AD58D193B29C}"/>
              </a:ext>
            </a:extLst>
          </p:cNvPr>
          <p:cNvSpPr>
            <a:spLocks noGrp="1"/>
          </p:cNvSpPr>
          <p:nvPr>
            <p:ph type="body" sz="quarter" idx="13"/>
          </p:nvPr>
        </p:nvSpPr>
        <p:spPr/>
        <p:txBody>
          <a:bodyPr/>
          <a:lstStyle/>
          <a:p>
            <a:r>
              <a:rPr lang="en-US" b="1" dirty="0"/>
              <a:t>Abbreviations: </a:t>
            </a:r>
            <a:r>
              <a:rPr lang="en-US" dirty="0"/>
              <a:t>CKD indicates chronic kidney disease; CKM, Cardiovascular-Kidney-Metabolic; CVD, cardiovascular disease; SDOH, social determinants of health.</a:t>
            </a:r>
          </a:p>
        </p:txBody>
      </p:sp>
      <p:sp>
        <p:nvSpPr>
          <p:cNvPr id="4" name="Slide Number Placeholder 3">
            <a:extLst>
              <a:ext uri="{FF2B5EF4-FFF2-40B4-BE49-F238E27FC236}">
                <a16:creationId xmlns:a16="http://schemas.microsoft.com/office/drawing/2014/main" id="{B9DBFFAA-9EF0-DC87-D05F-C90494D4BE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22484901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55DA03-3874-4E63-AD72-36EA0429E26E}">
  <ds:schemaRefs>
    <ds:schemaRef ds:uri="292e6601-2771-43db-a7cc-8f168ee05178"/>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38106</TotalTime>
  <Words>1329</Words>
  <Application>Microsoft Office PowerPoint</Application>
  <PresentationFormat>Widescreen</PresentationFormat>
  <Paragraphs>114</Paragraphs>
  <Slides>16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Lub Dub Bold</vt:lpstr>
      <vt:lpstr>Lub Dub Condensed</vt:lpstr>
      <vt:lpstr>Lub Dub Heavy</vt:lpstr>
      <vt:lpstr>Lub Dub Light</vt:lpstr>
      <vt:lpstr>Lub Dub Medium</vt:lpstr>
      <vt:lpstr>Times New Roman</vt:lpstr>
      <vt:lpstr>2_Office Theme</vt:lpstr>
      <vt:lpstr>Office Theme</vt:lpstr>
      <vt:lpstr>AHA Clinical Slide Series</vt:lpstr>
      <vt:lpstr>Definition of  Cardiovascular-Kidney-Metabolic Syndrome (CKM)</vt:lpstr>
      <vt:lpstr>Definition of CKM Syndrome Simplified</vt:lpstr>
      <vt:lpstr>Conceptual Diagram of the CKM Syndrome​</vt:lpstr>
      <vt:lpstr>Scientific Understanding of CKM Syndrome ​</vt:lpstr>
      <vt:lpstr>Scientific Understanding of CKM Syndrome</vt:lpstr>
      <vt:lpstr>Key Gaps in the Scientific Understanding of CKM Syndrome</vt:lpstr>
      <vt:lpstr>Key Gaps in the  Scientific Understanding  of CKM Syndrome</vt:lpstr>
      <vt:lpstr>Key Gaps in Screening Approaches for CKM Syndrome</vt:lpstr>
      <vt:lpstr>CKM Syndrome Staging Definitions</vt:lpstr>
      <vt:lpstr>Evidence for Prevention and Management in CKM Syndrome</vt:lpstr>
      <vt:lpstr>Evidence for Prevention and Management in CKM Syndrome</vt:lpstr>
      <vt:lpstr>Evidence for Prevention and Management in CKM Syndrome</vt:lpstr>
      <vt:lpstr>Prevention and Management in CKM Syndrome</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2023 Cardiovascular-Kidney-Metabolic Syndrome</dc:title>
  <dc:creator>Gwendolyn Reyna</dc:creator>
  <cp:lastModifiedBy>Stacy Ragsdale</cp:lastModifiedBy>
  <cp:revision>46</cp:revision>
  <dcterms:created xsi:type="dcterms:W3CDTF">2023-03-14T11:56:10Z</dcterms:created>
  <dcterms:modified xsi:type="dcterms:W3CDTF">2025-10-01T18:52:57Z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